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  <p:sldMasterId id="2147483672" r:id="rId2"/>
  </p:sldMasterIdLst>
  <p:handoutMasterIdLst>
    <p:handoutMasterId r:id="rId65"/>
  </p:handoutMasterIdLst>
  <p:sldIdLst>
    <p:sldId id="392" r:id="rId3"/>
    <p:sldId id="256" r:id="rId4"/>
    <p:sldId id="293" r:id="rId5"/>
    <p:sldId id="292" r:id="rId6"/>
    <p:sldId id="294" r:id="rId7"/>
    <p:sldId id="295" r:id="rId8"/>
    <p:sldId id="298" r:id="rId9"/>
    <p:sldId id="300" r:id="rId10"/>
    <p:sldId id="381" r:id="rId11"/>
    <p:sldId id="372" r:id="rId12"/>
    <p:sldId id="384" r:id="rId13"/>
    <p:sldId id="362" r:id="rId14"/>
    <p:sldId id="382" r:id="rId15"/>
    <p:sldId id="383" r:id="rId16"/>
    <p:sldId id="369" r:id="rId17"/>
    <p:sldId id="371" r:id="rId18"/>
    <p:sldId id="385" r:id="rId19"/>
    <p:sldId id="345" r:id="rId20"/>
    <p:sldId id="347" r:id="rId21"/>
    <p:sldId id="349" r:id="rId22"/>
    <p:sldId id="326" r:id="rId23"/>
    <p:sldId id="378" r:id="rId24"/>
    <p:sldId id="350" r:id="rId25"/>
    <p:sldId id="353" r:id="rId26"/>
    <p:sldId id="320" r:id="rId27"/>
    <p:sldId id="322" r:id="rId28"/>
    <p:sldId id="380" r:id="rId29"/>
    <p:sldId id="321" r:id="rId30"/>
    <p:sldId id="390" r:id="rId31"/>
    <p:sldId id="375" r:id="rId32"/>
    <p:sldId id="377" r:id="rId33"/>
    <p:sldId id="376" r:id="rId34"/>
    <p:sldId id="389" r:id="rId35"/>
    <p:sldId id="356" r:id="rId36"/>
    <p:sldId id="357" r:id="rId37"/>
    <p:sldId id="316" r:id="rId38"/>
    <p:sldId id="311" r:id="rId39"/>
    <p:sldId id="354" r:id="rId40"/>
    <p:sldId id="355" r:id="rId41"/>
    <p:sldId id="315" r:id="rId42"/>
    <p:sldId id="319" r:id="rId43"/>
    <p:sldId id="318" r:id="rId44"/>
    <p:sldId id="391" r:id="rId45"/>
    <p:sldId id="329" r:id="rId46"/>
    <p:sldId id="331" r:id="rId47"/>
    <p:sldId id="335" r:id="rId48"/>
    <p:sldId id="341" r:id="rId49"/>
    <p:sldId id="340" r:id="rId50"/>
    <p:sldId id="360" r:id="rId51"/>
    <p:sldId id="332" r:id="rId52"/>
    <p:sldId id="342" r:id="rId53"/>
    <p:sldId id="351" r:id="rId54"/>
    <p:sldId id="337" r:id="rId55"/>
    <p:sldId id="343" r:id="rId56"/>
    <p:sldId id="257" r:id="rId57"/>
    <p:sldId id="363" r:id="rId58"/>
    <p:sldId id="364" r:id="rId59"/>
    <p:sldId id="365" r:id="rId60"/>
    <p:sldId id="284" r:id="rId61"/>
    <p:sldId id="366" r:id="rId62"/>
    <p:sldId id="339" r:id="rId63"/>
    <p:sldId id="374" r:id="rId6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434F1852-FF41-41B0-9D27-A48938EAE7CA}">
          <p14:sldIdLst>
            <p14:sldId id="392"/>
            <p14:sldId id="256"/>
            <p14:sldId id="293"/>
            <p14:sldId id="292"/>
            <p14:sldId id="294"/>
            <p14:sldId id="295"/>
            <p14:sldId id="298"/>
            <p14:sldId id="300"/>
            <p14:sldId id="381"/>
            <p14:sldId id="372"/>
            <p14:sldId id="384"/>
            <p14:sldId id="362"/>
            <p14:sldId id="382"/>
            <p14:sldId id="383"/>
            <p14:sldId id="369"/>
            <p14:sldId id="371"/>
            <p14:sldId id="385"/>
            <p14:sldId id="345"/>
            <p14:sldId id="347"/>
            <p14:sldId id="349"/>
            <p14:sldId id="326"/>
            <p14:sldId id="378"/>
            <p14:sldId id="350"/>
            <p14:sldId id="353"/>
            <p14:sldId id="320"/>
            <p14:sldId id="322"/>
            <p14:sldId id="380"/>
            <p14:sldId id="321"/>
            <p14:sldId id="390"/>
            <p14:sldId id="375"/>
            <p14:sldId id="377"/>
            <p14:sldId id="376"/>
            <p14:sldId id="389"/>
            <p14:sldId id="356"/>
            <p14:sldId id="357"/>
            <p14:sldId id="316"/>
            <p14:sldId id="311"/>
            <p14:sldId id="354"/>
            <p14:sldId id="355"/>
            <p14:sldId id="315"/>
            <p14:sldId id="319"/>
            <p14:sldId id="318"/>
            <p14:sldId id="391"/>
            <p14:sldId id="329"/>
            <p14:sldId id="331"/>
            <p14:sldId id="335"/>
            <p14:sldId id="341"/>
            <p14:sldId id="340"/>
            <p14:sldId id="360"/>
            <p14:sldId id="332"/>
            <p14:sldId id="342"/>
            <p14:sldId id="351"/>
            <p14:sldId id="337"/>
            <p14:sldId id="343"/>
            <p14:sldId id="257"/>
            <p14:sldId id="363"/>
            <p14:sldId id="364"/>
            <p14:sldId id="365"/>
            <p14:sldId id="284"/>
            <p14:sldId id="366"/>
            <p14:sldId id="339"/>
            <p14:sldId id="374"/>
          </p14:sldIdLst>
        </p14:section>
        <p14:section name="Ikke-navngivet sektion" id="{2A09F78C-E62E-4C8C-91E1-125E052D056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00"/>
    <a:srgbClr val="30C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Srednji slog 3 – poudarek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5" autoAdjust="0"/>
    <p:restoredTop sz="94662" autoAdjust="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BE9EE-799C-4590-8094-1830399DDF3F}" type="datetimeFigureOut">
              <a:rPr lang="da-DK" smtClean="0"/>
              <a:t>29-11-2019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C56C4-6D89-4E2D-9EEE-9DE14B5B4E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6389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1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80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097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97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511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59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775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76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141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22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9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463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874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781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45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724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736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56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47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874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268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794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38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0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google.si/url?sa=i&amp;rct=j&amp;q=&amp;esrc=s&amp;source=images&amp;cd=&amp;cad=rja&amp;uact=8&amp;ved=2ahUKEwjhr8-wtLDfAhUHZVAKHXJtCKQQjRx6BAgBEAU&amp;url=https://sl.wikipedia.org/wiki/Slika:Ivana_Kobilca_-_Kofetarica.jpg&amp;psig=AOvVaw2pBrBUfg0yyLNOAeJbjqRA&amp;ust=1545463994874109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google.si/url?sa=i&amp;rct=j&amp;q=&amp;esrc=s&amp;source=images&amp;cd=&amp;cad=rja&amp;uact=8&amp;ved=2ahUKEwicudq_3LDfAhUHsqQKHThoBCYQjRx6BAgBEAU&amp;url=https://www.hisadaril.si/voscilnice/dogodki/upokojitev/voscilnice-dogodki-upokojitev-voscilo-cestitka-bela-zasluzeno-v-penziji-moski-298492/&amp;psig=AOvVaw02fXyyG1mqsi-MKN60YRmE&amp;ust=1545474663915981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hyperlink" Target="https://www.google.dk/url?sa=i&amp;rct=j&amp;q=&amp;esrc=s&amp;source=images&amp;cd=&amp;cad=rja&amp;uact=8&amp;ved=2ahUKEwi0yMHgvP7eAhXnsosKHVQoAHAQjRx6BAgBEAU&amp;url=https://testmagasinet.dk/sundhed/fedtprocentmaaler.html&amp;psig=AOvVaw1oilNhSRphfmtLLrFyGhP2&amp;ust=1543748307805256" TargetMode="External"/><Relationship Id="rId4" Type="http://schemas.openxmlformats.org/officeDocument/2006/relationships/image" Target="../media/image4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google.dk/url?sa=i&amp;rct=j&amp;q=&amp;esrc=s&amp;source=images&amp;cd=&amp;cad=rja&amp;uact=8&amp;ved=2ahUKEwi0yMHgvP7eAhXnsosKHVQoAHAQjRx6BAgBEAU&amp;url=https://testmagasinet.dk/sundhed/fedtprocentmaaler.html&amp;psig=AOvVaw1oilNhSRphfmtLLrFyGhP2&amp;ust=1543748307805256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google.si/url?sa=i&amp;rct=j&amp;q=&amp;esrc=s&amp;source=images&amp;cd=&amp;cad=rja&amp;uact=8&amp;ved=2ahUKEwjhr8-wtLDfAhUHZVAKHXJtCKQQjRx6BAgBEAU&amp;url=https://sl.wikipedia.org/wiki/Slika:Ivana_Kobilca_-_Kofetarica.jpg&amp;psig=AOvVaw2pBrBUfg0yyLNOAeJbjqRA&amp;ust=1545463994874109" TargetMode="Externa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google.si/url?sa=i&amp;rct=j&amp;q=&amp;esrc=s&amp;source=images&amp;cd=&amp;cad=rja&amp;uact=8&amp;ved=2ahUKEwjhr8-wtLDfAhUHZVAKHXJtCKQQjRx6BAgBEAU&amp;url=https://sl.wikipedia.org/wiki/Slika:Ivana_Kobilca_-_Kofetarica.jpg&amp;psig=AOvVaw2pBrBUfg0yyLNOAeJbjqRA&amp;ust=1545463994874109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85" y="390229"/>
            <a:ext cx="10177495" cy="2182055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4883522" y="2726108"/>
            <a:ext cx="24016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>
                <a:solidFill>
                  <a:schemeClr val="accent1">
                    <a:lumMod val="50000"/>
                  </a:schemeClr>
                </a:solidFill>
              </a:rPr>
              <a:t>MODUL 7</a:t>
            </a:r>
            <a:endParaRPr lang="sl-SI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4195985" y="3495549"/>
            <a:ext cx="40110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6600" dirty="0" smtClean="0">
                <a:solidFill>
                  <a:schemeClr val="accent1">
                    <a:lumMod val="50000"/>
                  </a:schemeClr>
                </a:solidFill>
              </a:rPr>
              <a:t>PREHRANA</a:t>
            </a:r>
            <a:endParaRPr lang="sl-SI" sz="6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0" y="5641193"/>
            <a:ext cx="3010505" cy="70692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5" y="5399637"/>
            <a:ext cx="2948655" cy="94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8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da-DK" dirty="0"/>
          </a:p>
        </p:txBody>
      </p:sp>
      <p:sp>
        <p:nvSpPr>
          <p:cNvPr id="5" name="Rektangel 4"/>
          <p:cNvSpPr/>
          <p:nvPr/>
        </p:nvSpPr>
        <p:spPr>
          <a:xfrm>
            <a:off x="462013" y="2216829"/>
            <a:ext cx="10352209" cy="38278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Če prevečkrat jemo sami to lahko vodi k temu da:</a:t>
            </a:r>
            <a:endParaRPr lang="en-GB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jemo vedno manj in počasi izgubljamo telesno težo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lvl="0"/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jemo vedno bolj enolično, kar vodi v podhranjenost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sl-SI" sz="2400" i="1" dirty="0" smtClean="0">
                <a:solidFill>
                  <a:schemeClr val="accent1">
                    <a:lumMod val="50000"/>
                  </a:schemeClr>
                </a:solidFill>
              </a:rPr>
              <a:t>Potrebno je dvakrat več časa, da pojemo nek obrok, kot pa če bi isto hrano jedli dve osebi. Tako nabavljamo vedno manj in vedno bolj enolično hrano.</a:t>
            </a:r>
            <a:r>
              <a:rPr lang="en-GB" sz="2400" i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400" i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Se kdo prepozna v tem?</a:t>
            </a:r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41" y="416809"/>
            <a:ext cx="2501581" cy="1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7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3048000" y="21363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/>
            </a:r>
            <a:br>
              <a:rPr lang="da-DK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</a:br>
            <a:endParaRPr lang="da-DK" dirty="0"/>
          </a:p>
        </p:txBody>
      </p:sp>
      <p:sp>
        <p:nvSpPr>
          <p:cNvPr id="4" name="Rektangel 3"/>
          <p:cNvSpPr/>
          <p:nvPr/>
        </p:nvSpPr>
        <p:spPr>
          <a:xfrm>
            <a:off x="4188823" y="2231434"/>
            <a:ext cx="7207020" cy="2730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</a:pP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Yu Mincho"/>
                <a:cs typeface="Times New Roman" panose="02020603050405020304" pitchFamily="18" charset="0"/>
              </a:rPr>
              <a:t>Ko starostniki postanejo podhranjeni to poveča tveganje za </a:t>
            </a:r>
          </a:p>
          <a:p>
            <a:pPr marL="285750" indent="-285750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Yu Mincho"/>
              </a:rPr>
              <a:t>pomanjkanje beljakovin in kalorij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Yu Mincho"/>
            </a:endParaRPr>
          </a:p>
          <a:p>
            <a:pPr marL="285750" lvl="0" indent="-28575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Yu Mincho"/>
              </a:rPr>
              <a:t>pomanjkanje elementov v sledovih (vitaminov in mineralov)</a:t>
            </a:r>
            <a:endParaRPr lang="da-DK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0" y="1894464"/>
            <a:ext cx="3775532" cy="28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577260" y="2728301"/>
            <a:ext cx="4023360" cy="174217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73%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starejših s kroničnimi boleznimi ima prenizko težo, kažejo analize Danskih bolnišnic.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Rektangel 16"/>
          <p:cNvSpPr/>
          <p:nvPr/>
        </p:nvSpPr>
        <p:spPr>
          <a:xfrm>
            <a:off x="3572597" y="553819"/>
            <a:ext cx="5656608" cy="20125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Med drugim so analize pokazale, da so kronične bolezni in nepravilnosti pogoste pri starostnikih. Torej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45%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prebivalstva starejšega od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85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let ima vsaj eno izmed naslednjih bolezni: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kronično obstruktivna pljučna bolezen (KOPB), revmatični artritis, izguba kostne mase, tip 1 ali tip 2 diabetesa, težave s srcem in astmo. Veliko pa jih trpi za več naštetimi.</a:t>
            </a:r>
            <a:endParaRPr lang="sl-SI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Rektangel 19"/>
          <p:cNvSpPr/>
          <p:nvPr/>
        </p:nvSpPr>
        <p:spPr>
          <a:xfrm>
            <a:off x="6468182" y="3599387"/>
            <a:ext cx="3994483" cy="174217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Slaba prehranjenost veliko prispeva k razvoju kroničnih bolezni.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Bøjet pil 5"/>
          <p:cNvSpPr/>
          <p:nvPr/>
        </p:nvSpPr>
        <p:spPr>
          <a:xfrm rot="5400000">
            <a:off x="9127384" y="2127359"/>
            <a:ext cx="1505666" cy="130202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21" name="Bøjet pil 20"/>
          <p:cNvSpPr/>
          <p:nvPr/>
        </p:nvSpPr>
        <p:spPr>
          <a:xfrm rot="16200000">
            <a:off x="3700714" y="2545615"/>
            <a:ext cx="993649" cy="454128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22" name="Bøjet pil 21"/>
          <p:cNvSpPr/>
          <p:nvPr/>
        </p:nvSpPr>
        <p:spPr>
          <a:xfrm>
            <a:off x="2066931" y="1433915"/>
            <a:ext cx="1505666" cy="130202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15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3048000" y="21363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/>
            </a:r>
            <a:br>
              <a:rPr lang="da-DK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</a:br>
            <a:endParaRPr lang="da-DK" dirty="0"/>
          </a:p>
        </p:txBody>
      </p:sp>
      <p:sp>
        <p:nvSpPr>
          <p:cNvPr id="2" name="Rektangel 1"/>
          <p:cNvSpPr/>
          <p:nvPr/>
        </p:nvSpPr>
        <p:spPr>
          <a:xfrm>
            <a:off x="5084763" y="707715"/>
            <a:ext cx="68846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Podhranjenost je zelo pogosta spremljevalka kroničnih bolezni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Danska raziskava stanja prehranjenosti med 1300 osebami starejšimi </a:t>
            </a:r>
          </a:p>
          <a:p>
            <a:pPr algn="ctr"/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od 65 let </a:t>
            </a:r>
          </a:p>
          <a:p>
            <a:pPr algn="ctr"/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(povprečje 85 let) </a:t>
            </a:r>
          </a:p>
          <a:p>
            <a:pPr algn="ctr"/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je pokazala, da jih 73% sodi v rizično skupino.</a:t>
            </a:r>
            <a:endParaRPr lang="da-DK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5348093" y="3453043"/>
            <a:ext cx="63580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i="1" dirty="0" smtClean="0">
                <a:solidFill>
                  <a:schemeClr val="accent1">
                    <a:lumMod val="50000"/>
                  </a:schemeClr>
                </a:solidFill>
              </a:rPr>
              <a:t>Ali teh </a:t>
            </a:r>
            <a:r>
              <a:rPr lang="en-GB" i="1" dirty="0" smtClean="0">
                <a:solidFill>
                  <a:schemeClr val="accent1">
                    <a:lumMod val="50000"/>
                  </a:schemeClr>
                </a:solidFill>
              </a:rPr>
              <a:t>73</a:t>
            </a:r>
            <a:r>
              <a:rPr lang="en-GB" i="1" dirty="0">
                <a:solidFill>
                  <a:schemeClr val="accent1">
                    <a:lumMod val="50000"/>
                  </a:schemeClr>
                </a:solidFill>
              </a:rPr>
              <a:t>% </a:t>
            </a:r>
            <a:r>
              <a:rPr lang="sl-SI" i="1" dirty="0" smtClean="0">
                <a:solidFill>
                  <a:schemeClr val="accent1">
                    <a:lumMod val="50000"/>
                  </a:schemeClr>
                </a:solidFill>
              </a:rPr>
              <a:t>podhranjenih hospitaliziranih starostnikov kaže, da Danske bolnišnice namerno stradajo starejše paciente 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GB" i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ali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sl-SI" i="1" dirty="0" smtClean="0">
                <a:solidFill>
                  <a:schemeClr val="accent1">
                    <a:lumMod val="50000"/>
                  </a:schemeClr>
                </a:solidFill>
              </a:rPr>
              <a:t>pa je ravno njihova prenizka teža del vzroka, da so kronični bolniki in zato hospitalizirani?</a:t>
            </a:r>
            <a:r>
              <a:rPr lang="en-GB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0" y="1894464"/>
            <a:ext cx="3775532" cy="28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6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3048000" y="21363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/>
            </a:r>
            <a:br>
              <a:rPr lang="da-DK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</a:br>
            <a:endParaRPr lang="da-DK" dirty="0"/>
          </a:p>
        </p:txBody>
      </p:sp>
      <p:sp>
        <p:nvSpPr>
          <p:cNvPr id="2" name="Rektangel 1"/>
          <p:cNvSpPr/>
          <p:nvPr/>
        </p:nvSpPr>
        <p:spPr>
          <a:xfrm>
            <a:off x="4726237" y="528637"/>
            <a:ext cx="688468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200" dirty="0" smtClean="0"/>
              <a:t> </a:t>
            </a:r>
          </a:p>
          <a:p>
            <a:pPr algn="ctr"/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pPr algn="ctr"/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Po treh letih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se je pokazala povezava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med podhranjenostjo, nizkim ITM in smrtnostjo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da-DK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5" y="1894464"/>
            <a:ext cx="3775532" cy="28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7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975361" y="500213"/>
            <a:ext cx="4545874" cy="902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Nevarnosti prekomerne teže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6163566" y="1679878"/>
            <a:ext cx="4545874" cy="4204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Tip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2 diabetes</a:t>
            </a: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a</a:t>
            </a:r>
            <a:endParaRPr lang="en-GB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Srčno žilne bolezni</a:t>
            </a:r>
            <a:endParaRPr lang="en-GB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Krvni strdki</a:t>
            </a:r>
            <a:endParaRPr lang="en-GB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Možganski krvni strdki</a:t>
            </a:r>
            <a:endParaRPr lang="en-GB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Žolčni </a:t>
            </a:r>
            <a:r>
              <a:rPr lang="sl-SI" sz="2400" dirty="0">
                <a:solidFill>
                  <a:schemeClr val="accent1">
                    <a:lumMod val="50000"/>
                  </a:schemeClr>
                </a:solidFill>
              </a:rPr>
              <a:t>kamni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Sečna kislina</a:t>
            </a:r>
            <a:endParaRPr lang="en-GB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ostni </a:t>
            </a:r>
            <a:r>
              <a:rPr lang="sl-SI" sz="2400" dirty="0">
                <a:solidFill>
                  <a:schemeClr val="accent1">
                    <a:lumMod val="50000"/>
                  </a:schemeClr>
                </a:solidFill>
              </a:rPr>
              <a:t>artritis v rokah, nogah in bokih </a:t>
            </a:r>
            <a:endParaRPr lang="sl-SI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Rak dojk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Rak materničnega vratu</a:t>
            </a:r>
            <a:endParaRPr lang="en-GB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Rak debelega črevesa</a:t>
            </a:r>
            <a:endParaRPr lang="en-GB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Rak ledvic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5" y="1600988"/>
            <a:ext cx="2824401" cy="36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13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81400" y="1637211"/>
            <a:ext cx="7273429" cy="345061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sl-SI" dirty="0" smtClean="0"/>
              <a:t> </a:t>
            </a:r>
            <a:r>
              <a:rPr lang="sl-SI" sz="3400" b="1" dirty="0" smtClean="0">
                <a:solidFill>
                  <a:schemeClr val="accent1">
                    <a:lumMod val="50000"/>
                  </a:schemeClr>
                </a:solidFill>
              </a:rPr>
              <a:t>Slaba prehrana pri starejših vodi do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30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3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sl-SI" sz="3800" dirty="0" smtClean="0">
                <a:solidFill>
                  <a:schemeClr val="accent1">
                    <a:lumMod val="50000"/>
                  </a:schemeClr>
                </a:solidFill>
              </a:rPr>
              <a:t>Zmanjšana zmožnost</a:t>
            </a:r>
            <a:r>
              <a:rPr lang="en-US" sz="3800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sl-SI" sz="3800" dirty="0" smtClean="0">
                <a:solidFill>
                  <a:schemeClr val="accent1">
                    <a:lumMod val="50000"/>
                  </a:schemeClr>
                </a:solidFill>
              </a:rPr>
              <a:t>večja utrujenost</a:t>
            </a:r>
            <a:endParaRPr lang="en-US" sz="3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sl-SI" sz="3800" dirty="0" smtClean="0">
                <a:solidFill>
                  <a:schemeClr val="accent1">
                    <a:lumMod val="50000"/>
                  </a:schemeClr>
                </a:solidFill>
              </a:rPr>
              <a:t>Povečana smrtnost</a:t>
            </a:r>
            <a:endParaRPr lang="en-US" sz="3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sl-SI" sz="3800" dirty="0" smtClean="0">
                <a:solidFill>
                  <a:schemeClr val="accent1">
                    <a:lumMod val="50000"/>
                  </a:schemeClr>
                </a:solidFill>
              </a:rPr>
              <a:t>Zmanjšana sposobnost skrbeti zase</a:t>
            </a:r>
            <a:endParaRPr lang="en-US" sz="3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sl-SI" sz="3800" dirty="0" smtClean="0">
                <a:solidFill>
                  <a:schemeClr val="accent1">
                    <a:lumMod val="50000"/>
                  </a:schemeClr>
                </a:solidFill>
              </a:rPr>
              <a:t>Slabše počutje</a:t>
            </a:r>
            <a:endParaRPr lang="en-US" sz="3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sl-SI" sz="3800" dirty="0" smtClean="0">
                <a:solidFill>
                  <a:schemeClr val="accent1">
                    <a:lumMod val="50000"/>
                  </a:schemeClr>
                </a:solidFill>
              </a:rPr>
              <a:t>Zmanjšana kvaliteta življenja</a:t>
            </a:r>
            <a:endParaRPr lang="en-US" sz="3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sl-SI" sz="3800" dirty="0" smtClean="0">
                <a:solidFill>
                  <a:schemeClr val="accent1">
                    <a:lumMod val="50000"/>
                  </a:schemeClr>
                </a:solidFill>
              </a:rPr>
              <a:t>Slabši imunski sistem</a:t>
            </a:r>
            <a:r>
              <a:rPr lang="en-GB" sz="3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GB" sz="3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705393" y="705394"/>
            <a:ext cx="7800432" cy="931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Problemi s prenizko težo - podhranjenost</a:t>
            </a:r>
            <a:endParaRPr lang="da-DK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9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zultat iskanja slik za kofetaric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500" y="1328513"/>
            <a:ext cx="3130833" cy="443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5734228" y="2751746"/>
            <a:ext cx="38892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8000" dirty="0" smtClean="0">
                <a:solidFill>
                  <a:schemeClr val="accent1">
                    <a:lumMod val="50000"/>
                  </a:schemeClr>
                </a:solidFill>
              </a:rPr>
              <a:t>PREMOR</a:t>
            </a:r>
            <a:endParaRPr lang="sl-SI" sz="8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907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/>
        </p:nvSpPr>
        <p:spPr>
          <a:xfrm>
            <a:off x="3186092" y="4022031"/>
            <a:ext cx="5380502" cy="13485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Vse nižji ITM ni normalno dejstvo zgolj zato ker se staramo.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Vsak bi se ga moral zavedati in razčistiti zakaj se to dogaja.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jeZBesedilom 4"/>
              <p:cNvSpPr txBox="1"/>
              <p:nvPr/>
            </p:nvSpPr>
            <p:spPr>
              <a:xfrm>
                <a:off x="3828107" y="2018051"/>
                <a:ext cx="4535786" cy="90152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sl-SI" sz="32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ITM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l-SI" sz="32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sl-SI" sz="32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telesna</m:t>
                        </m:r>
                        <m:r>
                          <m:rPr>
                            <m:nor/>
                          </m:rPr>
                          <a:rPr lang="sl-SI" sz="32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sl-SI" sz="32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te</m:t>
                        </m:r>
                        <m:r>
                          <m:rPr>
                            <m:nor/>
                          </m:rPr>
                          <a:rPr lang="sl-SI" sz="32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ž</m:t>
                        </m:r>
                        <m:r>
                          <m:rPr>
                            <m:nor/>
                          </m:rPr>
                          <a:rPr lang="sl-SI" sz="32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sl-SI" sz="32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sl-SI" sz="32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sl-SI" sz="32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sl-SI" sz="32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kg</m:t>
                        </m:r>
                        <m:r>
                          <m:rPr>
                            <m:nor/>
                          </m:rPr>
                          <a:rPr lang="sl-SI" sz="32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sl-SI" sz="32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vi</m:t>
                        </m:r>
                        <m:r>
                          <m:rPr>
                            <m:nor/>
                          </m:rPr>
                          <a:rPr lang="sl-SI" sz="32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š</m:t>
                        </m:r>
                        <m:r>
                          <m:rPr>
                            <m:nor/>
                          </m:rPr>
                          <a:rPr lang="sl-SI" sz="32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ina</m:t>
                        </m:r>
                        <m:r>
                          <m:rPr>
                            <m:nor/>
                          </m:rPr>
                          <a:rPr lang="sl-SI" sz="32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sl-SI" sz="32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sl-SI" sz="32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sl-SI" sz="32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vi</m:t>
                        </m:r>
                        <m:r>
                          <m:rPr>
                            <m:nor/>
                          </m:rPr>
                          <a:rPr lang="sl-SI" sz="32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š</m:t>
                        </m:r>
                        <m:r>
                          <m:rPr>
                            <m:nor/>
                          </m:rPr>
                          <a:rPr lang="sl-SI" sz="32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ina</m:t>
                        </m:r>
                      </m:den>
                    </m:f>
                  </m:oMath>
                </a14:m>
                <a:endParaRPr lang="sl-SI" sz="2800" dirty="0"/>
              </a:p>
            </p:txBody>
          </p:sp>
        </mc:Choice>
        <mc:Fallback xmlns="">
          <p:sp>
            <p:nvSpPr>
              <p:cNvPr id="5" name="PoljeZBesedilom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107" y="2018051"/>
                <a:ext cx="4535786" cy="901529"/>
              </a:xfrm>
              <a:prstGeom prst="rect">
                <a:avLst/>
              </a:prstGeom>
              <a:blipFill>
                <a:blip r:embed="rId3"/>
                <a:stretch>
                  <a:fillRect b="-9459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oljeZBesedilom 2"/>
          <p:cNvSpPr txBox="1"/>
          <p:nvPr/>
        </p:nvSpPr>
        <p:spPr>
          <a:xfrm>
            <a:off x="2495142" y="632388"/>
            <a:ext cx="72017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>
                <a:solidFill>
                  <a:schemeClr val="accent1">
                    <a:lumMod val="50000"/>
                  </a:schemeClr>
                </a:solidFill>
              </a:rPr>
              <a:t>KAJ JE INDEKS TELESNE MASE?</a:t>
            </a:r>
            <a:endParaRPr lang="sl-SI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273" y="3012035"/>
            <a:ext cx="3014832" cy="3368527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57" y="1856627"/>
            <a:ext cx="2586586" cy="331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8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826" y="1665378"/>
            <a:ext cx="5866629" cy="2351130"/>
          </a:xfrm>
          <a:prstGeom prst="rect">
            <a:avLst/>
          </a:prstGeom>
        </p:spPr>
      </p:pic>
      <p:sp>
        <p:nvSpPr>
          <p:cNvPr id="6" name="Billedforklaring med opadgående pil 5"/>
          <p:cNvSpPr/>
          <p:nvPr/>
        </p:nvSpPr>
        <p:spPr>
          <a:xfrm>
            <a:off x="481485" y="4063669"/>
            <a:ext cx="994750" cy="487475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200" dirty="0" smtClean="0"/>
              <a:t>do</a:t>
            </a:r>
            <a:r>
              <a:rPr lang="da-DK" sz="1200" dirty="0" smtClean="0"/>
              <a:t> 18,5</a:t>
            </a:r>
            <a:endParaRPr lang="da-DK" sz="1200" dirty="0"/>
          </a:p>
        </p:txBody>
      </p:sp>
      <p:sp>
        <p:nvSpPr>
          <p:cNvPr id="7" name="Billedforklaring med opadgående pil 6"/>
          <p:cNvSpPr/>
          <p:nvPr/>
        </p:nvSpPr>
        <p:spPr>
          <a:xfrm>
            <a:off x="1575895" y="4063668"/>
            <a:ext cx="1092344" cy="487475"/>
          </a:xfrm>
          <a:prstGeom prst="up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18,5 </a:t>
            </a:r>
            <a:r>
              <a:rPr lang="sl-SI" sz="1200" dirty="0" smtClean="0"/>
              <a:t>do </a:t>
            </a:r>
            <a:r>
              <a:rPr lang="da-DK" sz="1200" dirty="0" smtClean="0"/>
              <a:t>24,9</a:t>
            </a:r>
            <a:endParaRPr lang="da-DK" sz="1200" dirty="0"/>
          </a:p>
        </p:txBody>
      </p:sp>
      <p:sp>
        <p:nvSpPr>
          <p:cNvPr id="8" name="Billedforklaring med opadgående pil 7"/>
          <p:cNvSpPr/>
          <p:nvPr/>
        </p:nvSpPr>
        <p:spPr>
          <a:xfrm>
            <a:off x="2767899" y="4028429"/>
            <a:ext cx="1013223" cy="527596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25 </a:t>
            </a:r>
            <a:r>
              <a:rPr lang="sl-SI" sz="1200" dirty="0" smtClean="0"/>
              <a:t>do </a:t>
            </a:r>
            <a:r>
              <a:rPr lang="da-DK" sz="1200" dirty="0" smtClean="0"/>
              <a:t>29,9</a:t>
            </a:r>
            <a:endParaRPr lang="da-DK" sz="1200" dirty="0"/>
          </a:p>
        </p:txBody>
      </p:sp>
      <p:sp>
        <p:nvSpPr>
          <p:cNvPr id="9" name="Billedforklaring med opadgående pil 8"/>
          <p:cNvSpPr/>
          <p:nvPr/>
        </p:nvSpPr>
        <p:spPr>
          <a:xfrm>
            <a:off x="3920218" y="4051608"/>
            <a:ext cx="1001210" cy="481237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30 </a:t>
            </a:r>
            <a:r>
              <a:rPr lang="sl-SI" sz="1200" dirty="0" smtClean="0"/>
              <a:t>do </a:t>
            </a:r>
            <a:r>
              <a:rPr lang="da-DK" sz="1200" dirty="0" smtClean="0"/>
              <a:t>34,9</a:t>
            </a:r>
            <a:endParaRPr lang="da-DK" sz="1200" dirty="0"/>
          </a:p>
        </p:txBody>
      </p:sp>
      <p:sp>
        <p:nvSpPr>
          <p:cNvPr id="10" name="Billedforklaring med opadgående pil 9"/>
          <p:cNvSpPr/>
          <p:nvPr/>
        </p:nvSpPr>
        <p:spPr>
          <a:xfrm>
            <a:off x="5131818" y="4051608"/>
            <a:ext cx="1035378" cy="505693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200" dirty="0" smtClean="0"/>
              <a:t>Več kot</a:t>
            </a:r>
            <a:r>
              <a:rPr lang="da-DK" sz="1200" dirty="0" smtClean="0"/>
              <a:t> 34</a:t>
            </a:r>
            <a:endParaRPr lang="da-DK" sz="1200" dirty="0"/>
          </a:p>
        </p:txBody>
      </p:sp>
      <p:sp>
        <p:nvSpPr>
          <p:cNvPr id="11" name="Rektangel 10"/>
          <p:cNvSpPr/>
          <p:nvPr/>
        </p:nvSpPr>
        <p:spPr>
          <a:xfrm>
            <a:off x="269324" y="225811"/>
            <a:ext cx="5721278" cy="700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smtClean="0"/>
              <a:t>Kaj je ITM </a:t>
            </a:r>
            <a:r>
              <a:rPr lang="da-DK" sz="3200" dirty="0" smtClean="0"/>
              <a:t>– </a:t>
            </a:r>
            <a:r>
              <a:rPr lang="sl-SI" sz="3200" dirty="0" smtClean="0"/>
              <a:t>kakšen je vaš ITM</a:t>
            </a:r>
            <a:endParaRPr lang="da-DK" sz="3200" dirty="0"/>
          </a:p>
        </p:txBody>
      </p:sp>
      <p:sp>
        <p:nvSpPr>
          <p:cNvPr id="12" name="Rektangel 11"/>
          <p:cNvSpPr/>
          <p:nvPr/>
        </p:nvSpPr>
        <p:spPr>
          <a:xfrm>
            <a:off x="332395" y="3541681"/>
            <a:ext cx="1309980" cy="47342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Prenizka teža</a:t>
            </a:r>
            <a:endParaRPr lang="da-DK" sz="1600" dirty="0"/>
          </a:p>
        </p:txBody>
      </p:sp>
      <p:sp>
        <p:nvSpPr>
          <p:cNvPr id="13" name="Rektangel 12"/>
          <p:cNvSpPr/>
          <p:nvPr/>
        </p:nvSpPr>
        <p:spPr>
          <a:xfrm>
            <a:off x="1729470" y="3538107"/>
            <a:ext cx="1154702" cy="4734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Ustrezno</a:t>
            </a:r>
            <a:endParaRPr lang="da-DK" sz="1600" dirty="0"/>
          </a:p>
        </p:txBody>
      </p:sp>
      <p:sp>
        <p:nvSpPr>
          <p:cNvPr id="14" name="Rektangel 13"/>
          <p:cNvSpPr/>
          <p:nvPr/>
        </p:nvSpPr>
        <p:spPr>
          <a:xfrm>
            <a:off x="3099129" y="3531163"/>
            <a:ext cx="3363670" cy="47342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P</a:t>
            </a:r>
            <a:r>
              <a:rPr lang="pt-BR" sz="1600" dirty="0" smtClean="0"/>
              <a:t>oveč</a:t>
            </a:r>
            <a:r>
              <a:rPr lang="sl-SI" sz="1600" dirty="0" err="1" smtClean="0"/>
              <a:t>ano</a:t>
            </a:r>
            <a:r>
              <a:rPr lang="pt-BR" sz="1600" dirty="0" smtClean="0"/>
              <a:t> </a:t>
            </a:r>
            <a:r>
              <a:rPr lang="sl-SI" sz="1600" dirty="0" smtClean="0"/>
              <a:t>tveganje za </a:t>
            </a:r>
            <a:r>
              <a:rPr lang="pt-BR" sz="1600" dirty="0" smtClean="0"/>
              <a:t>zdravje</a:t>
            </a:r>
            <a:endParaRPr lang="pt-BR" sz="1600" dirty="0"/>
          </a:p>
        </p:txBody>
      </p:sp>
      <p:sp>
        <p:nvSpPr>
          <p:cNvPr id="3" name="Rektangel 2"/>
          <p:cNvSpPr/>
          <p:nvPr/>
        </p:nvSpPr>
        <p:spPr>
          <a:xfrm>
            <a:off x="7813495" y="1476554"/>
            <a:ext cx="371301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Najnižja smrtnost je med ženskami, ki imajo ITM med </a:t>
            </a:r>
            <a:r>
              <a:rPr lang="sl-SI" b="1" dirty="0" smtClean="0">
                <a:solidFill>
                  <a:schemeClr val="accent1">
                    <a:lumMod val="50000"/>
                  </a:schemeClr>
                </a:solidFill>
              </a:rPr>
              <a:t>23 – 25</a:t>
            </a:r>
            <a:endParaRPr lang="da-DK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kstfelt 15"/>
          <p:cNvSpPr txBox="1"/>
          <p:nvPr/>
        </p:nvSpPr>
        <p:spPr>
          <a:xfrm>
            <a:off x="7813495" y="3417337"/>
            <a:ext cx="399855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3200" dirty="0">
                <a:solidFill>
                  <a:schemeClr val="accent1">
                    <a:lumMod val="50000"/>
                  </a:schemeClr>
                </a:solidFill>
              </a:rPr>
              <a:t>Najnižja smrtnost je med </a:t>
            </a:r>
            <a:r>
              <a:rPr lang="sl-SI" sz="3200" dirty="0" smtClean="0">
                <a:solidFill>
                  <a:schemeClr val="accent1">
                    <a:lumMod val="50000"/>
                  </a:schemeClr>
                </a:solidFill>
              </a:rPr>
              <a:t>moškimi, </a:t>
            </a:r>
            <a:r>
              <a:rPr lang="sl-SI" sz="3200" dirty="0">
                <a:solidFill>
                  <a:schemeClr val="accent1">
                    <a:lumMod val="50000"/>
                  </a:schemeClr>
                </a:solidFill>
              </a:rPr>
              <a:t>ki imajo ITM med </a:t>
            </a:r>
            <a:r>
              <a:rPr lang="da-DK" sz="3200" b="1" dirty="0" smtClean="0">
                <a:solidFill>
                  <a:schemeClr val="accent1">
                    <a:lumMod val="50000"/>
                  </a:schemeClr>
                </a:solidFill>
              </a:rPr>
              <a:t>26 – 28</a:t>
            </a:r>
            <a:endParaRPr lang="da-DK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Rektangel 17"/>
          <p:cNvSpPr/>
          <p:nvPr/>
        </p:nvSpPr>
        <p:spPr>
          <a:xfrm>
            <a:off x="481484" y="121422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Raziskave kažejo, da ko presežemo starost 6</a:t>
            </a:r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 let</a:t>
            </a:r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6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2445057" y="459507"/>
            <a:ext cx="7467600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smtClean="0">
                <a:solidFill>
                  <a:schemeClr val="accent1">
                    <a:lumMod val="50000"/>
                  </a:schemeClr>
                </a:solidFill>
              </a:rPr>
              <a:t>PREHRANA </a:t>
            </a:r>
            <a:endParaRPr lang="da-DK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2445057" y="5626368"/>
            <a:ext cx="7467600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smtClean="0">
                <a:solidFill>
                  <a:schemeClr val="accent1">
                    <a:lumMod val="50000"/>
                  </a:schemeClr>
                </a:solidFill>
              </a:rPr>
              <a:t>LEP POZDRAV VSEM</a:t>
            </a:r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da-DK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Billede 4" descr="C:\Users\ojncv\AppData\Local\Packages\Microsoft.MicrosoftEdge_8wekyb3d8bbwe\TempState\Downloads\vegetables-summer-food-vegetable-background-organic-1449247-pxhere.com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039" y="1383843"/>
            <a:ext cx="6351636" cy="3945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31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4171490" y="774765"/>
            <a:ext cx="611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13" name="Rektangel 12"/>
          <p:cNvSpPr/>
          <p:nvPr/>
        </p:nvSpPr>
        <p:spPr>
          <a:xfrm>
            <a:off x="400295" y="4198837"/>
            <a:ext cx="5964082" cy="232152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Najlepše je, če si moški, ki praznuje 60. rojstni dan. </a:t>
            </a:r>
            <a:endParaRPr lang="en-GB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Dan pred tem sem imel ITM 25 ali 26 ali celo kaj več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</a:p>
          <a:p>
            <a:pPr algn="ctr"/>
            <a:r>
              <a:rPr lang="sl-SI" sz="20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n me je skrbela prekomerna teža – danes pa vidim, da sem skoraj vitek senior z ITM 28.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Povezana slik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95" y="68961"/>
            <a:ext cx="3908518" cy="390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079" y="2167508"/>
            <a:ext cx="2824401" cy="36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0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55653" y="964368"/>
            <a:ext cx="6159184" cy="4244941"/>
          </a:xfrm>
        </p:spPr>
        <p:txBody>
          <a:bodyPr>
            <a:normAutofit fontScale="92500" lnSpcReduction="20000"/>
          </a:bodyPr>
          <a:lstStyle/>
          <a:p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Z leti se višina in teža pri mnogih zmanjšujeta.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Med ljudmi, ki so jih spremljali zadnjih 25 let, se je višina povprečno znižala  za: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5 cm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pri ženskah, teža pa za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5,1kg.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4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cm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pri moških in teža za 3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.2 kg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Za nekatere je seveda dobro, če se teža nekoliko zmanjša,  saj se nas večina sooča s povečanjem teže z leti.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ČE PA IZGUBLJAMO  TEŽO, JO NA KONCU IZGUBIMO PREVEČ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531" y="1962764"/>
            <a:ext cx="2277151" cy="270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2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0205" y="1254448"/>
            <a:ext cx="2409825" cy="55245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169" y="1225096"/>
            <a:ext cx="2762250" cy="56197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697" y="1215572"/>
            <a:ext cx="2733675" cy="581025"/>
          </a:xfrm>
          <a:prstGeom prst="rect">
            <a:avLst/>
          </a:prstGeom>
        </p:spPr>
      </p:pic>
      <p:sp>
        <p:nvSpPr>
          <p:cNvPr id="17" name="Pentagon 16"/>
          <p:cNvSpPr/>
          <p:nvPr/>
        </p:nvSpPr>
        <p:spPr>
          <a:xfrm>
            <a:off x="1880814" y="1210026"/>
            <a:ext cx="1544711" cy="641295"/>
          </a:xfrm>
          <a:prstGeom prst="homePlat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4 cm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nižji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" name="Billed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492" y="3804123"/>
            <a:ext cx="2381250" cy="571500"/>
          </a:xfrm>
          <a:prstGeom prst="rect">
            <a:avLst/>
          </a:prstGeom>
        </p:spPr>
      </p:pic>
      <p:pic>
        <p:nvPicPr>
          <p:cNvPr id="31" name="Billed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744" y="3824964"/>
            <a:ext cx="2733675" cy="542925"/>
          </a:xfrm>
          <a:prstGeom prst="rect">
            <a:avLst/>
          </a:prstGeom>
        </p:spPr>
      </p:pic>
      <p:pic>
        <p:nvPicPr>
          <p:cNvPr id="32" name="Billed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4697" y="3821792"/>
            <a:ext cx="2771775" cy="561975"/>
          </a:xfrm>
          <a:prstGeom prst="rect">
            <a:avLst/>
          </a:prstGeom>
        </p:spPr>
      </p:pic>
      <p:sp>
        <p:nvSpPr>
          <p:cNvPr id="34" name="Pentagon 33"/>
          <p:cNvSpPr/>
          <p:nvPr/>
        </p:nvSpPr>
        <p:spPr>
          <a:xfrm>
            <a:off x="86727" y="1226638"/>
            <a:ext cx="1794087" cy="641295"/>
          </a:xfrm>
          <a:prstGeom prst="homePlat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MOŠKI</a:t>
            </a:r>
            <a:endParaRPr lang="en-GB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postanejo za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6" name="Billed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8500" y="1867933"/>
            <a:ext cx="2752725" cy="571500"/>
          </a:xfrm>
          <a:prstGeom prst="rect">
            <a:avLst/>
          </a:prstGeom>
        </p:spPr>
      </p:pic>
      <p:sp>
        <p:nvSpPr>
          <p:cNvPr id="37" name="Pentagon 36"/>
          <p:cNvSpPr/>
          <p:nvPr/>
        </p:nvSpPr>
        <p:spPr>
          <a:xfrm>
            <a:off x="3325350" y="1920683"/>
            <a:ext cx="5280783" cy="466000"/>
          </a:xfrm>
          <a:prstGeom prst="homePlat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MOŠKI v starosti izgubijo povprečno 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3,2 kg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Pentagon 38"/>
          <p:cNvSpPr/>
          <p:nvPr/>
        </p:nvSpPr>
        <p:spPr>
          <a:xfrm>
            <a:off x="86726" y="3807514"/>
            <a:ext cx="1794087" cy="641295"/>
          </a:xfrm>
          <a:prstGeom prst="homePlat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ŽENSKE</a:t>
            </a:r>
            <a:endParaRPr lang="en-GB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postanejo za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Pentagon 39"/>
          <p:cNvSpPr/>
          <p:nvPr/>
        </p:nvSpPr>
        <p:spPr>
          <a:xfrm>
            <a:off x="1940925" y="3807514"/>
            <a:ext cx="1544711" cy="641295"/>
          </a:xfrm>
          <a:prstGeom prst="homePlat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5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cm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nižje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2" name="Billed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4696" y="4448809"/>
            <a:ext cx="2771775" cy="5715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409575" y="219075"/>
            <a:ext cx="5295823" cy="762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b="1" dirty="0" smtClean="0">
                <a:solidFill>
                  <a:schemeClr val="accent1">
                    <a:lumMod val="50000"/>
                  </a:schemeClr>
                </a:solidFill>
              </a:rPr>
              <a:t>Postajamo manjši</a:t>
            </a:r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</a:rPr>
              <a:t> - </a:t>
            </a:r>
            <a:r>
              <a:rPr lang="sl-SI" sz="2800" b="1" dirty="0" smtClean="0">
                <a:solidFill>
                  <a:schemeClr val="accent1">
                    <a:lumMod val="50000"/>
                  </a:schemeClr>
                </a:solidFill>
              </a:rPr>
              <a:t> (BMI=ITM)</a:t>
            </a:r>
            <a:endParaRPr lang="en-GB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Pentagon 17"/>
          <p:cNvSpPr/>
          <p:nvPr/>
        </p:nvSpPr>
        <p:spPr>
          <a:xfrm>
            <a:off x="3157188" y="4564468"/>
            <a:ext cx="5067300" cy="466000"/>
          </a:xfrm>
          <a:prstGeom prst="homePlat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ŽENSKE v </a:t>
            </a: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starosti izgubijo povprečno 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5 kg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6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23017" y="468939"/>
            <a:ext cx="6660156" cy="41344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r>
              <a:rPr lang="sl-SI" b="1" dirty="0" smtClean="0">
                <a:solidFill>
                  <a:schemeClr val="accent1">
                    <a:lumMod val="50000"/>
                  </a:schemeClr>
                </a:solidFill>
              </a:rPr>
              <a:t>ZAKAJ SE MANJŠAMO</a:t>
            </a:r>
            <a:r>
              <a:rPr lang="sl-SI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sl-SI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To je seveda posledica gravitacije.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Pravzaprav nas je večina manjših, ko gremo v posteljo v primerjavi s tem, ko vstanemo z nje in z mlajšimi leti. </a:t>
            </a:r>
            <a:endParaRPr lang="en-GB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2324818" y="1749349"/>
            <a:ext cx="6660156" cy="41344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da-DK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64523" y="4228345"/>
            <a:ext cx="1914525" cy="1876425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41986" y="4252158"/>
            <a:ext cx="2085975" cy="165735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973" y="693523"/>
            <a:ext cx="2277151" cy="270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553" y="394886"/>
            <a:ext cx="4573955" cy="3426308"/>
          </a:xfrm>
          <a:prstGeom prst="rect">
            <a:avLst/>
          </a:prstGeom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88733" y="3080487"/>
            <a:ext cx="10646775" cy="35402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r>
              <a:rPr lang="sl-SI" b="1" dirty="0" smtClean="0">
                <a:solidFill>
                  <a:schemeClr val="accent1">
                    <a:lumMod val="50000"/>
                  </a:schemeClr>
                </a:solidFill>
              </a:rPr>
              <a:t>ZAKAJ SE MANJŠAMO?</a:t>
            </a:r>
          </a:p>
          <a:p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Ko postajamo vse manjši in se ponoči ne moremo več </a:t>
            </a:r>
            <a:r>
              <a:rPr lang="sl-SI" dirty="0" err="1">
                <a:solidFill>
                  <a:schemeClr val="accent1">
                    <a:lumMod val="50000"/>
                  </a:schemeClr>
                </a:solidFill>
              </a:rPr>
              <a:t>pre</a:t>
            </a: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/raztegniti, temu delno botruje manjša fizična aktivnost, kar slabi naše mišice, ki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nas zato ne </a:t>
            </a: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morejo več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"raztegniti".</a:t>
            </a:r>
            <a:endParaRPr lang="sl-SI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To pa povečuje tveganje težav s hrbtenico.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2324818" y="1749349"/>
            <a:ext cx="6660156" cy="41344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da-DK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7" y="394886"/>
            <a:ext cx="4413726" cy="240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0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7255565" y="1594338"/>
            <a:ext cx="4397173" cy="3595971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3200" dirty="0" smtClean="0">
                <a:solidFill>
                  <a:schemeClr val="accent1">
                    <a:lumMod val="50000"/>
                  </a:schemeClr>
                </a:solidFill>
              </a:rPr>
              <a:t>Izraz </a:t>
            </a:r>
            <a:r>
              <a:rPr lang="sl-SI" sz="3200" b="1" dirty="0" smtClean="0">
                <a:solidFill>
                  <a:schemeClr val="accent1">
                    <a:lumMod val="50000"/>
                  </a:schemeClr>
                </a:solidFill>
              </a:rPr>
              <a:t>"vitek debelušček" </a:t>
            </a:r>
            <a:r>
              <a:rPr lang="sl-SI" sz="3200" dirty="0" smtClean="0">
                <a:solidFill>
                  <a:schemeClr val="accent1">
                    <a:lumMod val="50000"/>
                  </a:schemeClr>
                </a:solidFill>
              </a:rPr>
              <a:t>se nanaša na osebo, ki nima prekomerne teže, a ima telesno maščobo še vedno tako visoko, da ima to posledice za zdravje.  </a:t>
            </a:r>
            <a:endParaRPr lang="da-DK" sz="32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562708" y="487680"/>
            <a:ext cx="6084277" cy="7315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Kaj pomeni biti vitek debelušček?</a:t>
            </a:r>
            <a:endParaRPr lang="da-DK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13" y="2209083"/>
            <a:ext cx="4087572" cy="2718236"/>
          </a:xfrm>
        </p:spPr>
      </p:pic>
    </p:spTree>
    <p:extLst>
      <p:ext uri="{BB962C8B-B14F-4D97-AF65-F5344CB8AC3E}">
        <p14:creationId xmlns:p14="http://schemas.microsoft.com/office/powerpoint/2010/main" val="327970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329884" y="3260267"/>
            <a:ext cx="891509" cy="81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25% </a:t>
            </a:r>
            <a:r>
              <a:rPr lang="sl-SI" sz="1400" b="1" dirty="0" smtClean="0">
                <a:solidFill>
                  <a:schemeClr val="accent1">
                    <a:lumMod val="50000"/>
                  </a:schemeClr>
                </a:solidFill>
              </a:rPr>
              <a:t>mišice</a:t>
            </a:r>
            <a:endParaRPr lang="en-GB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5209591" y="3530267"/>
            <a:ext cx="790576" cy="54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15% </a:t>
            </a:r>
            <a:r>
              <a:rPr lang="sl-SI" sz="1400" b="1" dirty="0" smtClean="0">
                <a:solidFill>
                  <a:schemeClr val="accent1">
                    <a:lumMod val="50000"/>
                  </a:schemeClr>
                </a:solidFill>
              </a:rPr>
              <a:t>tolšča</a:t>
            </a:r>
            <a:endParaRPr lang="en-GB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3466012" y="4078512"/>
            <a:ext cx="2537974" cy="5179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chemeClr val="accent1">
                    <a:lumMod val="50000"/>
                  </a:schemeClr>
                </a:solidFill>
              </a:rPr>
              <a:t>Starost </a:t>
            </a:r>
            <a:r>
              <a:rPr lang="da-DK" b="1" dirty="0" smtClean="0">
                <a:solidFill>
                  <a:schemeClr val="accent1">
                    <a:lumMod val="50000"/>
                  </a:schemeClr>
                </a:solidFill>
              </a:rPr>
              <a:t>65</a:t>
            </a:r>
            <a:endParaRPr lang="da-DK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3466012" y="470267"/>
            <a:ext cx="848813" cy="360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skupna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teža je</a:t>
            </a:r>
            <a:endParaRPr lang="en-GB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75 kg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6387023" y="4078512"/>
            <a:ext cx="2537974" cy="5179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chemeClr val="accent1">
                    <a:lumMod val="50000"/>
                  </a:schemeClr>
                </a:solidFill>
              </a:rPr>
              <a:t>Starost </a:t>
            </a:r>
            <a:r>
              <a:rPr lang="da-DK" b="1" dirty="0" smtClean="0">
                <a:solidFill>
                  <a:schemeClr val="accent1">
                    <a:lumMod val="50000"/>
                  </a:schemeClr>
                </a:solidFill>
              </a:rPr>
              <a:t>75</a:t>
            </a:r>
            <a:endParaRPr lang="da-DK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6387023" y="478512"/>
            <a:ext cx="848813" cy="360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skupna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teža je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75 kg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7235836" y="3358512"/>
            <a:ext cx="891509" cy="72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20% </a:t>
            </a:r>
            <a:r>
              <a:rPr lang="sl-SI" sz="1400" b="1" dirty="0" smtClean="0">
                <a:solidFill>
                  <a:schemeClr val="accent1">
                    <a:lumMod val="50000"/>
                  </a:schemeClr>
                </a:solidFill>
              </a:rPr>
              <a:t>mišice</a:t>
            </a:r>
            <a:endParaRPr lang="en-GB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8141497" y="3358512"/>
            <a:ext cx="790576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20 % </a:t>
            </a:r>
          </a:p>
          <a:p>
            <a:pPr algn="ctr"/>
            <a:r>
              <a:rPr lang="sl-SI" sz="1400" b="1" dirty="0" smtClean="0">
                <a:solidFill>
                  <a:schemeClr val="accent1">
                    <a:lumMod val="50000"/>
                  </a:schemeClr>
                </a:solidFill>
              </a:rPr>
              <a:t>tolšča</a:t>
            </a:r>
            <a:endParaRPr lang="en-GB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9186825" y="4078512"/>
            <a:ext cx="2537974" cy="5179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chemeClr val="accent1">
                    <a:lumMod val="50000"/>
                  </a:schemeClr>
                </a:solidFill>
              </a:rPr>
              <a:t>Starost 8</a:t>
            </a:r>
            <a:r>
              <a:rPr lang="da-DK" b="1" dirty="0" smtClean="0">
                <a:solidFill>
                  <a:schemeClr val="accent1">
                    <a:lumMod val="50000"/>
                  </a:schemeClr>
                </a:solidFill>
              </a:rPr>
              <a:t>5</a:t>
            </a:r>
            <a:endParaRPr lang="da-DK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9186825" y="488700"/>
            <a:ext cx="848813" cy="360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skupna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teža je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75 kg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10042714" y="3538512"/>
            <a:ext cx="891509" cy="54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15% </a:t>
            </a:r>
            <a:r>
              <a:rPr lang="sl-SI" sz="1400" b="1" dirty="0" smtClean="0">
                <a:solidFill>
                  <a:schemeClr val="accent1">
                    <a:lumMod val="50000"/>
                  </a:schemeClr>
                </a:solidFill>
              </a:rPr>
              <a:t>mišice</a:t>
            </a:r>
            <a:endParaRPr lang="en-GB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10942085" y="3178512"/>
            <a:ext cx="790576" cy="90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25% </a:t>
            </a:r>
            <a:r>
              <a:rPr lang="sl-SI" sz="1400" b="1" dirty="0" smtClean="0">
                <a:solidFill>
                  <a:schemeClr val="accent1">
                    <a:lumMod val="50000"/>
                  </a:schemeClr>
                </a:solidFill>
              </a:rPr>
              <a:t>tolšča</a:t>
            </a:r>
            <a:endParaRPr lang="en-GB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Rektangel 17"/>
          <p:cNvSpPr/>
          <p:nvPr/>
        </p:nvSpPr>
        <p:spPr>
          <a:xfrm>
            <a:off x="422032" y="4602719"/>
            <a:ext cx="11302768" cy="166530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sl-SI" sz="2800" b="1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ITM ohranjamo na ustreznem nivoju,</a:t>
            </a:r>
            <a:endParaRPr lang="en-GB" sz="2800" b="1" dirty="0" smtClean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0"/>
            <a:r>
              <a:rPr lang="sl-SI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v</a:t>
            </a:r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endar od znotraj počasi rušimo ravnotežje med maščobo in mišicami zaradi vse manjše fizične aktivnosti.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endParaRPr lang="en-GB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7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3" y="1718634"/>
            <a:ext cx="2736659" cy="1819878"/>
          </a:xfrm>
        </p:spPr>
      </p:pic>
    </p:spTree>
    <p:extLst>
      <p:ext uri="{BB962C8B-B14F-4D97-AF65-F5344CB8AC3E}">
        <p14:creationId xmlns:p14="http://schemas.microsoft.com/office/powerpoint/2010/main" val="252852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329884" y="3260267"/>
            <a:ext cx="891509" cy="81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25% </a:t>
            </a:r>
            <a:r>
              <a:rPr lang="sl-SI" sz="1400" b="1" dirty="0" smtClean="0">
                <a:solidFill>
                  <a:schemeClr val="accent1">
                    <a:lumMod val="50000"/>
                  </a:schemeClr>
                </a:solidFill>
              </a:rPr>
              <a:t>mišice</a:t>
            </a:r>
            <a:endParaRPr lang="en-GB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5209590" y="3538511"/>
            <a:ext cx="794395" cy="5317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15% </a:t>
            </a:r>
            <a:r>
              <a:rPr lang="sl-SI" sz="1400" b="1" dirty="0" smtClean="0">
                <a:solidFill>
                  <a:schemeClr val="accent1">
                    <a:lumMod val="50000"/>
                  </a:schemeClr>
                </a:solidFill>
              </a:rPr>
              <a:t>tolšča</a:t>
            </a:r>
            <a:endParaRPr lang="en-GB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3466012" y="4078512"/>
            <a:ext cx="2537974" cy="5179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chemeClr val="accent1">
                    <a:lumMod val="50000"/>
                  </a:schemeClr>
                </a:solidFill>
              </a:rPr>
              <a:t>Starost 65</a:t>
            </a:r>
            <a:endParaRPr lang="da-DK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3466012" y="470267"/>
            <a:ext cx="848813" cy="360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chemeClr val="accent1">
                    <a:lumMod val="50000"/>
                  </a:schemeClr>
                </a:solidFill>
              </a:rPr>
              <a:t>ITM 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30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6387023" y="4078512"/>
            <a:ext cx="2537974" cy="5179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chemeClr val="accent1">
                    <a:lumMod val="50000"/>
                  </a:schemeClr>
                </a:solidFill>
              </a:rPr>
              <a:t>Starost 75</a:t>
            </a:r>
            <a:endParaRPr lang="da-DK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6387023" y="779646"/>
            <a:ext cx="848813" cy="329886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chemeClr val="accent1">
                    <a:lumMod val="50000"/>
                  </a:schemeClr>
                </a:solidFill>
              </a:rPr>
              <a:t>ITM 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29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7235836" y="3358512"/>
            <a:ext cx="891509" cy="72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20% </a:t>
            </a:r>
            <a:r>
              <a:rPr lang="sl-SI" sz="1400" b="1" dirty="0">
                <a:solidFill>
                  <a:schemeClr val="accent1">
                    <a:lumMod val="50000"/>
                  </a:schemeClr>
                </a:solidFill>
              </a:rPr>
              <a:t>mišice</a:t>
            </a:r>
            <a:endParaRPr lang="en-GB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8141497" y="3358512"/>
            <a:ext cx="790576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20 % </a:t>
            </a:r>
          </a:p>
          <a:p>
            <a:pPr algn="ctr"/>
            <a:r>
              <a:rPr lang="sl-SI" sz="1400" b="1" dirty="0">
                <a:solidFill>
                  <a:schemeClr val="accent1">
                    <a:lumMod val="50000"/>
                  </a:schemeClr>
                </a:solidFill>
              </a:rPr>
              <a:t>tolšča</a:t>
            </a:r>
            <a:endParaRPr lang="en-GB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9186825" y="4078512"/>
            <a:ext cx="2537974" cy="5179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chemeClr val="accent1">
                    <a:lumMod val="50000"/>
                  </a:schemeClr>
                </a:solidFill>
              </a:rPr>
              <a:t>Starost 85</a:t>
            </a:r>
            <a:endParaRPr lang="da-DK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9186825" y="1010652"/>
            <a:ext cx="848813" cy="30780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chemeClr val="accent1">
                    <a:lumMod val="50000"/>
                  </a:schemeClr>
                </a:solidFill>
              </a:rPr>
              <a:t>ITM 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28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10042714" y="3538512"/>
            <a:ext cx="891509" cy="54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15% </a:t>
            </a:r>
            <a:r>
              <a:rPr lang="sl-SI" sz="1400" b="1" dirty="0">
                <a:solidFill>
                  <a:schemeClr val="accent1">
                    <a:lumMod val="50000"/>
                  </a:schemeClr>
                </a:solidFill>
              </a:rPr>
              <a:t>mišice</a:t>
            </a:r>
            <a:endParaRPr lang="en-GB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10942085" y="3178512"/>
            <a:ext cx="790576" cy="90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25% </a:t>
            </a:r>
            <a:r>
              <a:rPr lang="sl-SI" sz="1400" b="1" dirty="0">
                <a:solidFill>
                  <a:schemeClr val="accent1">
                    <a:lumMod val="50000"/>
                  </a:schemeClr>
                </a:solidFill>
              </a:rPr>
              <a:t>tolšča</a:t>
            </a:r>
            <a:endParaRPr lang="en-GB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Rektangel 18"/>
          <p:cNvSpPr/>
          <p:nvPr/>
        </p:nvSpPr>
        <p:spPr>
          <a:xfrm>
            <a:off x="305830" y="4714731"/>
            <a:ext cx="11396312" cy="16825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sl-SI" sz="2400" b="1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Počasi zmanjšujemo telesno težo v smeri pravega ITM in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lvl="0"/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Verjamemo, da smo na pravi poti – v resnici pa sploh ne spreminjamo zdravja, ker zaradi neaktivnosti počasi spreminjamo razmerje med mišicami in maščobo v korist slednje.</a:t>
            </a:r>
          </a:p>
          <a:p>
            <a:pPr lvl="0" algn="ctr"/>
            <a:r>
              <a:rPr lang="sl-SI" sz="2400" b="1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Od ene do druge spremembe</a:t>
            </a:r>
            <a:endParaRPr lang="en-GB" sz="24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7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5" y="470267"/>
            <a:ext cx="2915242" cy="1938636"/>
          </a:xfrm>
        </p:spPr>
      </p:pic>
    </p:spTree>
    <p:extLst>
      <p:ext uri="{BB962C8B-B14F-4D97-AF65-F5344CB8AC3E}">
        <p14:creationId xmlns:p14="http://schemas.microsoft.com/office/powerpoint/2010/main" val="133583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87" y="2151689"/>
            <a:ext cx="1582661" cy="1582661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19" y="298485"/>
            <a:ext cx="1639011" cy="1639011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003" y="2279641"/>
            <a:ext cx="1870476" cy="1814362"/>
          </a:xfrm>
          <a:prstGeom prst="rect">
            <a:avLst/>
          </a:prstGeom>
        </p:spPr>
      </p:pic>
      <p:pic>
        <p:nvPicPr>
          <p:cNvPr id="1026" name="Picture 2" descr="Billedresultat for fedtprocent måle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68" y="4421909"/>
            <a:ext cx="3455843" cy="195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/>
          <p:cNvSpPr/>
          <p:nvPr/>
        </p:nvSpPr>
        <p:spPr>
          <a:xfrm>
            <a:off x="508000" y="298485"/>
            <a:ext cx="4082473" cy="153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MERITVE ODSTOTKA MAŠČOBE</a:t>
            </a:r>
            <a:endParaRPr lang="da-DK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7592193" y="298485"/>
            <a:ext cx="4082473" cy="153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Veliko različnih orodij</a:t>
            </a: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3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19200" y="1512276"/>
            <a:ext cx="6334125" cy="348688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Odstotek maščobe </a:t>
            </a:r>
            <a:r>
              <a:rPr lang="sl-SI" sz="2400" b="1" dirty="0" smtClean="0">
                <a:solidFill>
                  <a:schemeClr val="accent1">
                    <a:lumMod val="50000"/>
                  </a:schemeClr>
                </a:solidFill>
              </a:rPr>
              <a:t>izmerite kar se da natančno</a:t>
            </a: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Najbolje je, da imate pri tem pomoč partnerja, ki naj bo tudi ista oseba pri vseh nadaljnjih meritvah.  S palcem in kazalcem stisnite kožo, seveda ne na vso moč. </a:t>
            </a:r>
          </a:p>
          <a:p>
            <a:endParaRPr lang="sl-SI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Meritev opravite 1 cm od prstov,  kazalo maščobe preberete v 3 sekundah. </a:t>
            </a:r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2" descr="Billedresultat for fedtprocent mål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679" y="2335828"/>
            <a:ext cx="3923567" cy="221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70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3048000" y="21363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/>
            </a:r>
            <a:br>
              <a:rPr lang="da-DK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</a:br>
            <a:endParaRPr lang="da-DK" dirty="0"/>
          </a:p>
        </p:txBody>
      </p:sp>
      <p:sp>
        <p:nvSpPr>
          <p:cNvPr id="2" name="Rektangel 1"/>
          <p:cNvSpPr/>
          <p:nvPr/>
        </p:nvSpPr>
        <p:spPr>
          <a:xfrm>
            <a:off x="3048000" y="368280"/>
            <a:ext cx="61308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Znanstvenik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Brian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Wansink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je nekoč povabil</a:t>
            </a:r>
            <a:endParaRPr lang="en-GB" sz="2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1433804" y="1720840"/>
            <a:ext cx="9184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smtClean="0"/>
              <a:t>.</a:t>
            </a:r>
          </a:p>
        </p:txBody>
      </p:sp>
      <p:sp>
        <p:nvSpPr>
          <p:cNvPr id="8" name="Rektangel 7"/>
          <p:cNvSpPr/>
          <p:nvPr/>
        </p:nvSpPr>
        <p:spPr>
          <a:xfrm>
            <a:off x="8169965" y="4684343"/>
            <a:ext cx="37482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53 % </a:t>
            </a:r>
          </a:p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Jih je pojedlo več sladoleda kot tistih z malo žlico in malim krožnikom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508" y="2994821"/>
            <a:ext cx="1830744" cy="1830744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2846084" y="1226866"/>
            <a:ext cx="61308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86 </a:t>
            </a:r>
            <a:r>
              <a:rPr lang="sl-SI" sz="2400" dirty="0" smtClean="0">
                <a:solidFill>
                  <a:srgbClr val="FF0000"/>
                </a:solidFill>
              </a:rPr>
              <a:t>strokovnjakov</a:t>
            </a:r>
            <a:endParaRPr lang="en-GB" sz="2400" dirty="0" smtClean="0">
              <a:solidFill>
                <a:srgbClr val="FF0000"/>
              </a:solidFill>
            </a:endParaRPr>
          </a:p>
          <a:p>
            <a:pPr algn="ctr"/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za prehrano na večerjo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3555" y="2242065"/>
            <a:ext cx="2468566" cy="2329420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7" y="2168647"/>
            <a:ext cx="2782670" cy="27826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13796673">
            <a:off x="1941536" y="1704184"/>
            <a:ext cx="895350" cy="2581275"/>
          </a:xfrm>
          <a:prstGeom prst="rect">
            <a:avLst/>
          </a:prstGeom>
          <a:noFill/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8797835">
            <a:off x="9256359" y="1145734"/>
            <a:ext cx="772522" cy="30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2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14" y="1817524"/>
            <a:ext cx="3945173" cy="3932959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6914826" y="709918"/>
            <a:ext cx="4784437" cy="711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https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>://www.bodylab.dk/maal-fedtprocent.asp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48" y="1676577"/>
            <a:ext cx="3711514" cy="4003098"/>
          </a:xfrm>
          <a:prstGeom prst="rect">
            <a:avLst/>
          </a:prstGeom>
        </p:spPr>
      </p:pic>
      <p:sp>
        <p:nvSpPr>
          <p:cNvPr id="10" name="Billedforklaring med nedadgående pil 9"/>
          <p:cNvSpPr/>
          <p:nvPr/>
        </p:nvSpPr>
        <p:spPr>
          <a:xfrm>
            <a:off x="788005" y="617695"/>
            <a:ext cx="4764505" cy="1127937"/>
          </a:xfrm>
          <a:prstGeom prst="downArrowCallou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MERITEV NA ŠTIRIH MESTIH 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298383" y="2858703"/>
            <a:ext cx="1395664" cy="346509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Biceps</a:t>
            </a:r>
            <a:r>
              <a:rPr lang="sl-SI" dirty="0" smtClean="0"/>
              <a:t>i</a:t>
            </a:r>
            <a:endParaRPr lang="da-DK" dirty="0"/>
          </a:p>
        </p:txBody>
      </p:sp>
      <p:sp>
        <p:nvSpPr>
          <p:cNvPr id="12" name="Pentagon 11"/>
          <p:cNvSpPr/>
          <p:nvPr/>
        </p:nvSpPr>
        <p:spPr>
          <a:xfrm>
            <a:off x="577515" y="3504871"/>
            <a:ext cx="1395664" cy="346509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Kolki </a:t>
            </a:r>
            <a:endParaRPr lang="da-DK" dirty="0"/>
          </a:p>
        </p:txBody>
      </p:sp>
      <p:sp>
        <p:nvSpPr>
          <p:cNvPr id="14" name="Pentagon 13"/>
          <p:cNvSpPr/>
          <p:nvPr/>
        </p:nvSpPr>
        <p:spPr>
          <a:xfrm flipH="1">
            <a:off x="10411818" y="3947268"/>
            <a:ext cx="1489576" cy="476525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Lopatice </a:t>
            </a:r>
            <a:endParaRPr lang="da-DK" dirty="0"/>
          </a:p>
        </p:txBody>
      </p:sp>
      <p:sp>
        <p:nvSpPr>
          <p:cNvPr id="15" name="Pentagon 14"/>
          <p:cNvSpPr/>
          <p:nvPr/>
        </p:nvSpPr>
        <p:spPr>
          <a:xfrm rot="20666843">
            <a:off x="3554608" y="3261786"/>
            <a:ext cx="1395664" cy="346509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Triceps</a:t>
            </a:r>
            <a:r>
              <a:rPr lang="sl-SI" dirty="0" smtClean="0"/>
              <a:t>i</a:t>
            </a:r>
            <a:endParaRPr lang="da-DK" dirty="0"/>
          </a:p>
        </p:txBody>
      </p:sp>
      <p:sp>
        <p:nvSpPr>
          <p:cNvPr id="16" name="Pentagon 15"/>
          <p:cNvSpPr/>
          <p:nvPr/>
        </p:nvSpPr>
        <p:spPr>
          <a:xfrm flipH="1">
            <a:off x="10263092" y="2732054"/>
            <a:ext cx="1545197" cy="253297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Triceps</a:t>
            </a:r>
            <a:r>
              <a:rPr lang="sl-SI" dirty="0" smtClean="0"/>
              <a:t>i</a:t>
            </a:r>
            <a:endParaRPr lang="da-DK" dirty="0"/>
          </a:p>
        </p:txBody>
      </p:sp>
      <p:sp>
        <p:nvSpPr>
          <p:cNvPr id="17" name="Pentagon 16"/>
          <p:cNvSpPr/>
          <p:nvPr/>
        </p:nvSpPr>
        <p:spPr>
          <a:xfrm flipH="1">
            <a:off x="10155976" y="2061278"/>
            <a:ext cx="1317338" cy="258004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Biceps</a:t>
            </a:r>
            <a:r>
              <a:rPr lang="sl-SI" dirty="0" smtClean="0"/>
              <a:t>i</a:t>
            </a:r>
            <a:endParaRPr lang="da-DK" dirty="0"/>
          </a:p>
        </p:txBody>
      </p:sp>
      <p:sp>
        <p:nvSpPr>
          <p:cNvPr id="18" name="Pentagon 17"/>
          <p:cNvSpPr/>
          <p:nvPr/>
        </p:nvSpPr>
        <p:spPr>
          <a:xfrm flipH="1">
            <a:off x="10283235" y="3365305"/>
            <a:ext cx="1525054" cy="279132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Kolki </a:t>
            </a:r>
            <a:endParaRPr lang="da-DK" dirty="0"/>
          </a:p>
        </p:txBody>
      </p:sp>
      <p:sp>
        <p:nvSpPr>
          <p:cNvPr id="19" name="Pentagon 18"/>
          <p:cNvSpPr/>
          <p:nvPr/>
        </p:nvSpPr>
        <p:spPr>
          <a:xfrm rot="942970">
            <a:off x="2873119" y="2511398"/>
            <a:ext cx="1828276" cy="345113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Lopatice </a:t>
            </a:r>
            <a:endParaRPr lang="da-DK" dirty="0"/>
          </a:p>
        </p:txBody>
      </p:sp>
      <p:sp>
        <p:nvSpPr>
          <p:cNvPr id="20" name="Pentagon 19"/>
          <p:cNvSpPr/>
          <p:nvPr/>
        </p:nvSpPr>
        <p:spPr>
          <a:xfrm flipH="1">
            <a:off x="9399257" y="5469816"/>
            <a:ext cx="2409032" cy="286548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Teža brez maščobe</a:t>
            </a:r>
            <a:endParaRPr lang="da-DK" dirty="0"/>
          </a:p>
        </p:txBody>
      </p:sp>
      <p:sp>
        <p:nvSpPr>
          <p:cNvPr id="21" name="Pentagon 20"/>
          <p:cNvSpPr/>
          <p:nvPr/>
        </p:nvSpPr>
        <p:spPr>
          <a:xfrm rot="21387670" flipH="1">
            <a:off x="8951459" y="5109192"/>
            <a:ext cx="2409032" cy="286548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Odstotek maščobe</a:t>
            </a:r>
            <a:endParaRPr lang="da-DK" dirty="0"/>
          </a:p>
        </p:txBody>
      </p:sp>
      <p:sp>
        <p:nvSpPr>
          <p:cNvPr id="22" name="Pentagon 21"/>
          <p:cNvSpPr/>
          <p:nvPr/>
        </p:nvSpPr>
        <p:spPr>
          <a:xfrm>
            <a:off x="6060770" y="2203954"/>
            <a:ext cx="1273478" cy="304167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Starost </a:t>
            </a:r>
            <a:endParaRPr lang="da-DK" dirty="0"/>
          </a:p>
        </p:txBody>
      </p:sp>
      <p:sp>
        <p:nvSpPr>
          <p:cNvPr id="23" name="Pentagon 22"/>
          <p:cNvSpPr/>
          <p:nvPr/>
        </p:nvSpPr>
        <p:spPr>
          <a:xfrm>
            <a:off x="6023084" y="2901045"/>
            <a:ext cx="1273478" cy="304167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Starost</a:t>
            </a:r>
            <a:endParaRPr lang="da-DK" dirty="0"/>
          </a:p>
        </p:txBody>
      </p:sp>
      <p:sp>
        <p:nvSpPr>
          <p:cNvPr id="24" name="Pentagon 23"/>
          <p:cNvSpPr/>
          <p:nvPr/>
        </p:nvSpPr>
        <p:spPr>
          <a:xfrm>
            <a:off x="6023084" y="3399630"/>
            <a:ext cx="1273478" cy="210481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Spol </a:t>
            </a:r>
            <a:endParaRPr lang="da-DK" dirty="0"/>
          </a:p>
        </p:txBody>
      </p:sp>
      <p:sp>
        <p:nvSpPr>
          <p:cNvPr id="25" name="Rektangel 24"/>
          <p:cNvSpPr/>
          <p:nvPr/>
        </p:nvSpPr>
        <p:spPr>
          <a:xfrm>
            <a:off x="7478878" y="3784003"/>
            <a:ext cx="441284" cy="4015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M</a:t>
            </a:r>
          </a:p>
        </p:txBody>
      </p:sp>
      <p:sp>
        <p:nvSpPr>
          <p:cNvPr id="26" name="Rektangel 25"/>
          <p:cNvSpPr/>
          <p:nvPr/>
        </p:nvSpPr>
        <p:spPr>
          <a:xfrm>
            <a:off x="8133396" y="3784003"/>
            <a:ext cx="441284" cy="4015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Ž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822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202130" y="2743200"/>
            <a:ext cx="3705727" cy="1280160"/>
          </a:xfrm>
          <a:prstGeom prst="homePlat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Priporočeni odstotki maščobe</a:t>
            </a: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48980"/>
              </p:ext>
            </p:extLst>
          </p:nvPr>
        </p:nvGraphicFramePr>
        <p:xfrm>
          <a:off x="4376780" y="1076549"/>
          <a:ext cx="6773270" cy="19102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4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5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5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8785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Odstotek maščobe pri ŽENSKAH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5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Starost 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Prenizka teža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Ustrezna 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Povišana teža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Zelo povišana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Debelost 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5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Premajhen % maščobe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Visok % maščobe 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Previsok % maščobe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7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20 - 39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Pod 21%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21 – 33%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33 – 39%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Več kot 39%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7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40 - 59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Pod 23%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23 – 35%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35 – 40%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Več kot 40%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785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sl-SI" sz="1100">
                          <a:effectLst/>
                        </a:rPr>
                        <a:t>60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Pod 24%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24 – 36%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36 – 42%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Več kot 42%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096135"/>
              </p:ext>
            </p:extLst>
          </p:nvPr>
        </p:nvGraphicFramePr>
        <p:xfrm>
          <a:off x="4332356" y="4190361"/>
          <a:ext cx="6802476" cy="17382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09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09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5505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Odstotek maščobe pri MOŠKIH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Starost 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Prenizka teža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Ustrezna 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Povišana teža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Zelo povišana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Debelost 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Premajhen % maščobe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Visok % maščobe 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Previsok % maščobe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3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20 - 39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Pod 8%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8 – 19%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19 – 25%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Več kot 25%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3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40 - 59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Pod 11%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11 – 22%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22 – 28%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Več kot 28%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94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sl-SI" sz="1100">
                          <a:effectLst/>
                        </a:rPr>
                        <a:t>60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Pod 13%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13 – 25%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25 – 30%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Več kot 30%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983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814" y="1479550"/>
            <a:ext cx="2601604" cy="1743075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55285" y="299152"/>
            <a:ext cx="11414684" cy="1068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POMEMBNO JE, KJE IMAMO NALOŽENO MAŠČOBO</a:t>
            </a:r>
            <a:endParaRPr lang="da-DK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2648802" y="1925620"/>
            <a:ext cx="6776186" cy="1068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OBSEG PASU</a:t>
            </a:r>
            <a:endParaRPr lang="da-DK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025487"/>
              </p:ext>
            </p:extLst>
          </p:nvPr>
        </p:nvGraphicFramePr>
        <p:xfrm>
          <a:off x="3077596" y="3469005"/>
          <a:ext cx="5849620" cy="1493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0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0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</a:rPr>
                        <a:t> </a:t>
                      </a:r>
                      <a:endParaRPr lang="sl-SI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Obseg pasu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Tveganje za zdravje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Specifikacija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Moški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highlight>
                            <a:srgbClr val="C0C0C0"/>
                          </a:highlight>
                        </a:rPr>
                        <a:t>&gt;</a:t>
                      </a:r>
                      <a:r>
                        <a:rPr lang="sl-SI" sz="1400" dirty="0">
                          <a:effectLst/>
                        </a:rPr>
                        <a:t>94cm</a:t>
                      </a:r>
                      <a:endParaRPr lang="sl-SI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povečano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 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highlight>
                            <a:srgbClr val="C0C0C0"/>
                          </a:highlight>
                        </a:rPr>
                        <a:t>&gt;</a:t>
                      </a:r>
                      <a:r>
                        <a:rPr lang="sl-SI" sz="1400">
                          <a:effectLst/>
                        </a:rPr>
                        <a:t>102 cm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zelo povečano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 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Ženske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highlight>
                            <a:srgbClr val="C0C0C0"/>
                          </a:highlight>
                        </a:rPr>
                        <a:t>&gt;</a:t>
                      </a:r>
                      <a:r>
                        <a:rPr lang="sl-SI" sz="1400">
                          <a:effectLst/>
                        </a:rPr>
                        <a:t>80 cm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povečano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</a:rPr>
                        <a:t> </a:t>
                      </a:r>
                      <a:endParaRPr lang="sl-SI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highlight>
                            <a:srgbClr val="C0C0C0"/>
                          </a:highlight>
                        </a:rPr>
                        <a:t>&gt;</a:t>
                      </a:r>
                      <a:r>
                        <a:rPr lang="sl-SI" sz="1400">
                          <a:effectLst/>
                        </a:rPr>
                        <a:t>88 cm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</a:rPr>
                        <a:t>Zelo povečano</a:t>
                      </a:r>
                      <a:endParaRPr lang="sl-SI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328988" y="29940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Klasifikacija Svetovne zdravstvene organizacije glede obsega pasu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50" y="2455606"/>
            <a:ext cx="1323975" cy="121920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199" y="3879594"/>
            <a:ext cx="98107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6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Rezultat iskanja slik za kofetaric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85" y="413268"/>
            <a:ext cx="3961335" cy="561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6260123" y="2461846"/>
            <a:ext cx="38892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8000" dirty="0" smtClean="0">
                <a:solidFill>
                  <a:schemeClr val="accent1">
                    <a:lumMod val="50000"/>
                  </a:schemeClr>
                </a:solidFill>
              </a:rPr>
              <a:t>PREMOR</a:t>
            </a:r>
            <a:endParaRPr lang="sl-SI" sz="8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05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>
            <a:off x="6808206" y="2762317"/>
            <a:ext cx="3657600" cy="1121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KOK</a:t>
            </a:r>
            <a:endParaRPr lang="sl-SI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6850235" y="2704452"/>
            <a:ext cx="37503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>
                <a:solidFill>
                  <a:srgbClr val="00B050"/>
                </a:solidFill>
              </a:rPr>
              <a:t>KORISTNE MAŠČOBE</a:t>
            </a:r>
          </a:p>
          <a:p>
            <a:endParaRPr lang="sl-SI" sz="1200" dirty="0" smtClean="0">
              <a:solidFill>
                <a:srgbClr val="FF0000"/>
              </a:solidFill>
            </a:endParaRPr>
          </a:p>
          <a:p>
            <a:r>
              <a:rPr lang="sl-SI" sz="2800" dirty="0" smtClean="0">
                <a:solidFill>
                  <a:srgbClr val="FF0000"/>
                </a:solidFill>
              </a:rPr>
              <a:t>ŠKODLJIVE MAŠČOBE</a:t>
            </a:r>
            <a:endParaRPr lang="sl-SI" sz="2800" dirty="0">
              <a:solidFill>
                <a:srgbClr val="FF0000"/>
              </a:solidFill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703385" y="2473619"/>
            <a:ext cx="483831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8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MAŠČOBA</a:t>
            </a:r>
            <a:r>
              <a:rPr lang="sl-SI" sz="8000" dirty="0" smtClean="0"/>
              <a:t> </a:t>
            </a:r>
          </a:p>
          <a:p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NI GRDA BESEDA</a:t>
            </a:r>
            <a:endParaRPr lang="sl-SI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79" y="999040"/>
            <a:ext cx="3684613" cy="1763277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699" y="3923512"/>
            <a:ext cx="3684613" cy="226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9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1" y="2200852"/>
            <a:ext cx="3902375" cy="1732366"/>
          </a:xfrm>
        </p:spPr>
      </p:pic>
      <p:sp>
        <p:nvSpPr>
          <p:cNvPr id="5" name="Rektangel 4"/>
          <p:cNvSpPr/>
          <p:nvPr/>
        </p:nvSpPr>
        <p:spPr>
          <a:xfrm>
            <a:off x="4257964" y="2200853"/>
            <a:ext cx="4063999" cy="162300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Omega-3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maščobna kislina 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DHA </a:t>
            </a: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predstavlja 20 odstotkov maščob v možganih in je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pomembna </a:t>
            </a: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za strukturo in delovanje možganov, vključno z razpoloženjem in spominom.</a:t>
            </a:r>
          </a:p>
        </p:txBody>
      </p:sp>
      <p:sp>
        <p:nvSpPr>
          <p:cNvPr id="6" name="Rektangel 5"/>
          <p:cNvSpPr/>
          <p:nvPr/>
        </p:nvSpPr>
        <p:spPr>
          <a:xfrm>
            <a:off x="4257964" y="360220"/>
            <a:ext cx="4063999" cy="159789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arteriosklerozo, krvnimi strdki, rakom, diabetesom, demenco, depresijo, artritisom, astmo, luskavico, ekcemom in  vnetjem črevesja. </a:t>
            </a:r>
          </a:p>
        </p:txBody>
      </p:sp>
      <p:sp>
        <p:nvSpPr>
          <p:cNvPr id="7" name="Rektangel 6"/>
          <p:cNvSpPr/>
          <p:nvPr/>
        </p:nvSpPr>
        <p:spPr>
          <a:xfrm>
            <a:off x="4236537" y="4107614"/>
            <a:ext cx="4063997" cy="13669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Omega-3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lajša bolečine, znižuje krvni tlak in maščobe v krvi.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8506886" y="2131624"/>
            <a:ext cx="3463439" cy="15978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RIBE</a:t>
            </a:r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</a:p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Mastne ribe </a:t>
            </a:r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manjše in iz narave so boljše</a:t>
            </a:r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.    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596" y="4007384"/>
            <a:ext cx="2782021" cy="156744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00" y="125500"/>
            <a:ext cx="1832610" cy="1832610"/>
          </a:xfrm>
          <a:prstGeom prst="rect">
            <a:avLst/>
          </a:prstGeom>
        </p:spPr>
      </p:pic>
      <p:sp>
        <p:nvSpPr>
          <p:cNvPr id="3" name="Pentagon 2"/>
          <p:cNvSpPr/>
          <p:nvPr/>
        </p:nvSpPr>
        <p:spPr>
          <a:xfrm>
            <a:off x="1091911" y="527455"/>
            <a:ext cx="2981325" cy="1028700"/>
          </a:xfrm>
          <a:prstGeom prst="homePlat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000" dirty="0" smtClean="0">
                <a:solidFill>
                  <a:schemeClr val="accent1">
                    <a:lumMod val="50000"/>
                  </a:schemeClr>
                </a:solidFill>
              </a:rPr>
              <a:t>OMEGA 3 </a:t>
            </a:r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ŠČITI PRED</a:t>
            </a:r>
            <a:endParaRPr lang="da-DK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5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xl.host/jl9nb7arelvh3w6wtw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044" y="77656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724" y="879232"/>
            <a:ext cx="8839196" cy="5190836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468187" y="1590781"/>
            <a:ext cx="6195845" cy="1121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BELJAKOVINE</a:t>
            </a:r>
            <a:endParaRPr lang="da-DK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0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1030223" y="3676714"/>
            <a:ext cx="10388053" cy="2293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3200" dirty="0" smtClean="0">
                <a:solidFill>
                  <a:schemeClr val="accent1">
                    <a:lumMod val="50000"/>
                  </a:schemeClr>
                </a:solidFill>
              </a:rPr>
              <a:t>Ko jemo manj in manj, na koncu premalo – </a:t>
            </a:r>
          </a:p>
          <a:p>
            <a:pPr algn="ctr"/>
            <a:r>
              <a:rPr lang="sl-SI" sz="3200" dirty="0" smtClean="0">
                <a:solidFill>
                  <a:schemeClr val="accent1">
                    <a:lumMod val="50000"/>
                  </a:schemeClr>
                </a:solidFill>
              </a:rPr>
              <a:t>nimamo le težav s premajhno telesno težo – </a:t>
            </a:r>
          </a:p>
          <a:p>
            <a:pPr algn="ctr"/>
            <a:r>
              <a:rPr lang="sl-SI" sz="3200" dirty="0" smtClean="0">
                <a:solidFill>
                  <a:schemeClr val="accent1">
                    <a:lumMod val="50000"/>
                  </a:schemeClr>
                </a:solidFill>
              </a:rPr>
              <a:t>pač  pa imamo problem z vnosom zadostne količine beljakovin – </a:t>
            </a:r>
          </a:p>
          <a:p>
            <a:pPr algn="ctr"/>
            <a:r>
              <a:rPr lang="sl-SI" sz="3200" dirty="0" smtClean="0">
                <a:solidFill>
                  <a:schemeClr val="accent1">
                    <a:lumMod val="50000"/>
                  </a:schemeClr>
                </a:solidFill>
              </a:rPr>
              <a:t>teh je enostavno premalo.</a:t>
            </a:r>
            <a:endParaRPr lang="da-DK" sz="32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da-DK" dirty="0" smtClean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" y="432297"/>
            <a:ext cx="3366285" cy="224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1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xl.host/jl9nb7arelvh3w6wtw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044" y="77656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3" y="15221"/>
            <a:ext cx="3256781" cy="2213836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732965" y="5622"/>
            <a:ext cx="2598863" cy="1121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dirty="0" smtClean="0"/>
              <a:t>BELJAKOVINE</a:t>
            </a:r>
            <a:endParaRPr lang="da-DK" sz="28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4"/>
          <a:srcRect b="9049"/>
          <a:stretch/>
        </p:blipFill>
        <p:spPr>
          <a:xfrm>
            <a:off x="6917977" y="2781507"/>
            <a:ext cx="3738562" cy="2650327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6113114" y="1253020"/>
            <a:ext cx="4543425" cy="9715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Beljakovine sestavlja 20 aminokislin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468923" y="2781507"/>
            <a:ext cx="6096000" cy="9715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12 </a:t>
            </a:r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izmed teh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20</a:t>
            </a:r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-ih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jih naše telo lahko proizvaja samo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68922" y="4460284"/>
            <a:ext cx="6095999" cy="9715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8 </a:t>
            </a:r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izmed teh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20</a:t>
            </a:r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-ih pa moramo zagotoviti s hrano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6910405" y="2786174"/>
            <a:ext cx="1876853" cy="602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7207168" y="2786175"/>
            <a:ext cx="1937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chemeClr val="accent1">
                    <a:lumMod val="50000"/>
                  </a:schemeClr>
                </a:solidFill>
              </a:rPr>
              <a:t>Primarno zaporedje strukture aminokislin</a:t>
            </a:r>
            <a:endParaRPr lang="sl-SI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3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xl.host/jl9nb7arelvh3w6wtw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044" y="77656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" y="15221"/>
            <a:ext cx="3256781" cy="2213836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-138044" y="-190394"/>
            <a:ext cx="2598863" cy="1121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dirty="0" smtClean="0"/>
              <a:t>BELJAKOVINE</a:t>
            </a:r>
            <a:endParaRPr lang="da-DK" sz="2800" dirty="0"/>
          </a:p>
        </p:txBody>
      </p:sp>
      <p:sp>
        <p:nvSpPr>
          <p:cNvPr id="4" name="Rektangel 3"/>
          <p:cNvSpPr/>
          <p:nvPr/>
        </p:nvSpPr>
        <p:spPr>
          <a:xfrm>
            <a:off x="3851358" y="528845"/>
            <a:ext cx="4543425" cy="9715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so ključni dejavnik pri podhranjenosti in povezane z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238125" y="2598345"/>
            <a:ext cx="3343275" cy="90534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sl-SI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neučinkovitim imunskim sistemom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slabokrvnostjo/anemijo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r>
              <a:rPr lang="en-US" dirty="0"/>
              <a:t> </a:t>
            </a:r>
            <a:endParaRPr lang="da-DK" dirty="0"/>
          </a:p>
        </p:txBody>
      </p:sp>
      <p:sp>
        <p:nvSpPr>
          <p:cNvPr id="10" name="Rektangel 9"/>
          <p:cNvSpPr/>
          <p:nvPr/>
        </p:nvSpPr>
        <p:spPr>
          <a:xfrm>
            <a:off x="3851358" y="3794910"/>
            <a:ext cx="4543425" cy="90471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slabše okrevanje po operacijah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238125" y="4087987"/>
            <a:ext cx="3343275" cy="92949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kvarjenim delovanjem mišic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z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manjšano kostno maso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3851357" y="2870985"/>
            <a:ext cx="4543425" cy="83424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sl-SI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zmanjšano kognitivno (spoznavno) funkcijo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slabše celjenje ran (poškodbe goleni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8580952" y="2870985"/>
            <a:ext cx="2806617" cy="182864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n končno</a:t>
            </a:r>
          </a:p>
          <a:p>
            <a:pPr lvl="0"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 s povečano umrljivostjo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7743" y="43386"/>
            <a:ext cx="2398936" cy="1869847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9777742" y="61493"/>
            <a:ext cx="1059255" cy="308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800" dirty="0">
                <a:solidFill>
                  <a:srgbClr val="808000"/>
                </a:solidFill>
              </a:rPr>
              <a:t>Primarno zaporedje strukture aminokislin</a:t>
            </a:r>
            <a:endParaRPr lang="sl-SI" sz="1200" dirty="0">
              <a:solidFill>
                <a:srgbClr val="8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6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2417779" y="203343"/>
            <a:ext cx="7467600" cy="1467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3200" dirty="0" smtClean="0">
                <a:solidFill>
                  <a:schemeClr val="accent1">
                    <a:lumMod val="50000"/>
                  </a:schemeClr>
                </a:solidFill>
              </a:rPr>
              <a:t>Zabavna dejstva za razmislek</a:t>
            </a:r>
            <a:endParaRPr lang="da-DK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325" y="2414819"/>
            <a:ext cx="2706674" cy="1666671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646" y="2410289"/>
            <a:ext cx="3895725" cy="1609725"/>
          </a:xfrm>
          <a:prstGeom prst="rect">
            <a:avLst/>
          </a:prstGeom>
        </p:spPr>
      </p:pic>
      <p:sp>
        <p:nvSpPr>
          <p:cNvPr id="10" name="Proces 9"/>
          <p:cNvSpPr/>
          <p:nvPr/>
        </p:nvSpPr>
        <p:spPr>
          <a:xfrm>
            <a:off x="2062507" y="4400975"/>
            <a:ext cx="7466504" cy="1607508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Tisti, ki so sladoled jedli iz velikih, globokih krožnikov, so ga pojedli več kot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30 </a:t>
            </a:r>
            <a:r>
              <a:rPr lang="sl-SI" sz="2800" dirty="0" smtClean="0">
                <a:solidFill>
                  <a:srgbClr val="FF0000"/>
                </a:solidFill>
              </a:rPr>
              <a:t>odstotkov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r>
              <a:rPr lang="sl-SI" sz="2800" dirty="0" smtClean="0">
                <a:solidFill>
                  <a:srgbClr val="FF0000"/>
                </a:solidFill>
              </a:rPr>
              <a:t>več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kot tisti, ki so ga jedli iz plitvih krožnikov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da-DK" dirty="0">
                <a:solidFill>
                  <a:schemeClr val="accent1">
                    <a:lumMod val="50000"/>
                  </a:schemeClr>
                </a:solidFill>
              </a:rPr>
            </a:b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3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6266045" y="1560181"/>
            <a:ext cx="4646915" cy="737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1,2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gram </a:t>
            </a: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na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kilo</a:t>
            </a: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gram telesne teže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dnevno.</a:t>
            </a:r>
            <a:endParaRPr lang="en-GB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305635"/>
              </p:ext>
            </p:extLst>
          </p:nvPr>
        </p:nvGraphicFramePr>
        <p:xfrm>
          <a:off x="2080828" y="3440909"/>
          <a:ext cx="893172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9773">
                  <a:extLst>
                    <a:ext uri="{9D8B030D-6E8A-4147-A177-3AD203B41FA5}">
                      <a16:colId xmlns:a16="http://schemas.microsoft.com/office/drawing/2014/main" val="3882104348"/>
                    </a:ext>
                  </a:extLst>
                </a:gridCol>
                <a:gridCol w="1491916">
                  <a:extLst>
                    <a:ext uri="{9D8B030D-6E8A-4147-A177-3AD203B41FA5}">
                      <a16:colId xmlns:a16="http://schemas.microsoft.com/office/drawing/2014/main" val="353506160"/>
                    </a:ext>
                  </a:extLst>
                </a:gridCol>
                <a:gridCol w="1761423">
                  <a:extLst>
                    <a:ext uri="{9D8B030D-6E8A-4147-A177-3AD203B41FA5}">
                      <a16:colId xmlns:a16="http://schemas.microsoft.com/office/drawing/2014/main" val="2582032307"/>
                    </a:ext>
                  </a:extLst>
                </a:gridCol>
                <a:gridCol w="3888608">
                  <a:extLst>
                    <a:ext uri="{9D8B030D-6E8A-4147-A177-3AD203B41FA5}">
                      <a16:colId xmlns:a16="http://schemas.microsoft.com/office/drawing/2014/main" val="36421554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smtClean="0"/>
                        <a:t>Kg </a:t>
                      </a:r>
                      <a:r>
                        <a:rPr lang="sl-SI" sz="1600" noProof="0" dirty="0" smtClean="0"/>
                        <a:t>telesne teže</a:t>
                      </a:r>
                      <a:endParaRPr lang="en-GB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dirty="0" smtClean="0"/>
                        <a:t>Odrasli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dirty="0" smtClean="0"/>
                        <a:t>Starejši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noProof="0" dirty="0" smtClean="0"/>
                        <a:t>Starejši, ki izgubljajo težo in tek</a:t>
                      </a:r>
                      <a:endParaRPr lang="en-GB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415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40 kg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40 gram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48 gram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60 gram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942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50 kg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50 gram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60 gram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75 gram 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237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60 kg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60 gram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72 gram 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90</a:t>
                      </a:r>
                      <a:r>
                        <a:rPr lang="da-DK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gram 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643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70 kg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70 gram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84 gram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105 gram 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334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80 kg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80 gram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96 gram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120 gram 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70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90 kg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90 gram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108 gram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135 gram</a:t>
                      </a:r>
                      <a:endParaRPr lang="da-DK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1801235"/>
                  </a:ext>
                </a:extLst>
              </a:tr>
            </a:tbl>
          </a:graphicData>
        </a:graphic>
      </p:graphicFrame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71677">
            <a:off x="369778" y="586780"/>
            <a:ext cx="2379721" cy="2394231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6266046" y="485989"/>
            <a:ext cx="4395922" cy="7268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 dirty="0" smtClean="0"/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1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gram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na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kilo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gram telesne teže dnevno.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da-DK" dirty="0" smtClean="0"/>
          </a:p>
        </p:txBody>
      </p:sp>
      <p:sp>
        <p:nvSpPr>
          <p:cNvPr id="4" name="Pentagon 3"/>
          <p:cNvSpPr/>
          <p:nvPr/>
        </p:nvSpPr>
        <p:spPr>
          <a:xfrm>
            <a:off x="3131461" y="485989"/>
            <a:ext cx="2986496" cy="739695"/>
          </a:xfrm>
          <a:prstGeom prst="homePlat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Potreba po beljakovinah pri zdravi osebi znaša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3131461" y="1571232"/>
            <a:ext cx="2986496" cy="739695"/>
          </a:xfrm>
          <a:prstGeom prst="homePlat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Potreba po beljakovinah pri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starejši osebi </a:t>
            </a: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znaša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3131461" y="2619733"/>
            <a:ext cx="2986496" cy="739695"/>
          </a:xfrm>
          <a:prstGeom prst="homePlat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Pri izgubi teže ali apetita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6266045" y="2619733"/>
            <a:ext cx="4646915" cy="737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1,2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do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1,5  </a:t>
            </a: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grama na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kilo</a:t>
            </a: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gram telesne teže dnevno.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1820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024" y="916884"/>
            <a:ext cx="3743325" cy="37719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8536">
            <a:off x="3277068" y="551022"/>
            <a:ext cx="2683151" cy="2683151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 rot="1413493">
            <a:off x="6531970" y="1336950"/>
            <a:ext cx="4737469" cy="357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oljeZBesedilom 8"/>
          <p:cNvSpPr txBox="1"/>
          <p:nvPr/>
        </p:nvSpPr>
        <p:spPr>
          <a:xfrm rot="1239466">
            <a:off x="7881157" y="1922729"/>
            <a:ext cx="1620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>
                <a:latin typeface="Monotype Corsiva" panose="03010101010201010101" pitchFamily="66" charset="0"/>
              </a:rPr>
              <a:t>Marija zaužije </a:t>
            </a:r>
            <a:endParaRPr lang="sl-SI" sz="1400" dirty="0">
              <a:latin typeface="Monotype Corsiva" panose="03010101010201010101" pitchFamily="66" charset="0"/>
            </a:endParaRPr>
          </a:p>
        </p:txBody>
      </p:sp>
      <p:sp>
        <p:nvSpPr>
          <p:cNvPr id="11" name="PoljeZBesedilom 10"/>
          <p:cNvSpPr txBox="1"/>
          <p:nvPr/>
        </p:nvSpPr>
        <p:spPr>
          <a:xfrm rot="1340877">
            <a:off x="6608275" y="2841467"/>
            <a:ext cx="4653482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050" dirty="0">
                <a:latin typeface="Monotype Corsiva" panose="03010101010201010101" pitchFamily="66" charset="0"/>
              </a:rPr>
              <a:t>1 jajce 1 x 100 gram x 25 gram beljakovin = 25 </a:t>
            </a:r>
            <a:r>
              <a:rPr lang="sl-SI" sz="1050" dirty="0" smtClean="0">
                <a:latin typeface="Monotype Corsiva" panose="03010101010201010101" pitchFamily="66" charset="0"/>
              </a:rPr>
              <a:t>gram beljakovin</a:t>
            </a:r>
            <a:endParaRPr lang="sl-SI" sz="1050" dirty="0">
              <a:latin typeface="Monotype Corsiva" panose="03010101010201010101" pitchFamily="66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050" dirty="0">
                <a:latin typeface="Monotype Corsiva" panose="03010101010201010101" pitchFamily="66" charset="0"/>
              </a:rPr>
              <a:t>Mesni zrezek 2 x 200 gram x 11 = 22gram beljakovin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050" dirty="0">
                <a:latin typeface="Monotype Corsiva" panose="03010101010201010101" pitchFamily="66" charset="0"/>
              </a:rPr>
              <a:t>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050" dirty="0" smtClean="0">
                <a:latin typeface="Monotype Corsiva" panose="03010101010201010101" pitchFamily="66" charset="0"/>
              </a:rPr>
              <a:t>_________________________________________</a:t>
            </a:r>
            <a:r>
              <a:rPr lang="sl-SI" sz="1050" dirty="0">
                <a:latin typeface="Monotype Corsiva" panose="03010101010201010101" pitchFamily="66" charset="0"/>
              </a:rPr>
              <a:t> </a:t>
            </a:r>
          </a:p>
          <a:p>
            <a:r>
              <a:rPr lang="sl-SI" sz="1050" dirty="0">
                <a:latin typeface="Monotype Corsiva" panose="03010101010201010101" pitchFamily="66" charset="0"/>
              </a:rPr>
              <a:t>­­­­­­­­­­­­		</a:t>
            </a:r>
            <a:r>
              <a:rPr lang="sl-SI" sz="1050" dirty="0" smtClean="0">
                <a:latin typeface="Monotype Corsiva" panose="03010101010201010101" pitchFamily="66" charset="0"/>
              </a:rPr>
              <a:t>Danes</a:t>
            </a:r>
            <a:r>
              <a:rPr lang="sl-SI" sz="1050" dirty="0">
                <a:latin typeface="Monotype Corsiva" panose="03010101010201010101" pitchFamily="66" charset="0"/>
              </a:rPr>
              <a:t>		47 gramov beljakovin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993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8756" y="549981"/>
            <a:ext cx="9675442" cy="547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0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Rezultat iskanja slik za kofetaric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92" y="847022"/>
            <a:ext cx="3961335" cy="561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910" y="2563813"/>
            <a:ext cx="49069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28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40" y="0"/>
            <a:ext cx="10204407" cy="6121667"/>
          </a:xfrm>
        </p:spPr>
      </p:pic>
      <p:sp>
        <p:nvSpPr>
          <p:cNvPr id="5" name="Rektangel 4"/>
          <p:cNvSpPr/>
          <p:nvPr/>
        </p:nvSpPr>
        <p:spPr>
          <a:xfrm>
            <a:off x="2406509" y="4457177"/>
            <a:ext cx="7642265" cy="766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3600" dirty="0" smtClean="0">
                <a:solidFill>
                  <a:schemeClr val="accent1">
                    <a:lumMod val="50000"/>
                  </a:schemeClr>
                </a:solidFill>
              </a:rPr>
              <a:t>Vitamini, minerali, vlaknine in še kaj</a:t>
            </a:r>
            <a:endParaRPr lang="da-DK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98" y="126313"/>
            <a:ext cx="2591162" cy="1727441"/>
          </a:xfrm>
        </p:spPr>
      </p:pic>
      <p:sp>
        <p:nvSpPr>
          <p:cNvPr id="3" name="Rektangel 2"/>
          <p:cNvSpPr/>
          <p:nvPr/>
        </p:nvSpPr>
        <p:spPr>
          <a:xfrm>
            <a:off x="3479211" y="2025479"/>
            <a:ext cx="8544025" cy="320913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Že od malih nog so nam mnogim priporočali jemanje prehranskih dopolnil, sploh vitamine.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sl-SI" sz="1600" dirty="0" smtClean="0">
                <a:solidFill>
                  <a:schemeClr val="accent1">
                    <a:lumMod val="50000"/>
                  </a:schemeClr>
                </a:solidFill>
              </a:rPr>
              <a:t>Nekateri še pomnimo besede</a:t>
            </a:r>
            <a:endParaRPr lang="en-US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„</a:t>
            </a: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nikoli ti ne bo škodila kakšna tabletka vitaminov ali železa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“</a:t>
            </a:r>
          </a:p>
          <a:p>
            <a:pPr algn="ctr"/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Veliko nas je tudi odraščalo s vsakodnevno tabletko vitaminov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0" y="2410846"/>
            <a:ext cx="3121152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7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95" y="231322"/>
            <a:ext cx="2674678" cy="1783119"/>
          </a:xfrm>
        </p:spPr>
      </p:pic>
      <p:sp>
        <p:nvSpPr>
          <p:cNvPr id="3" name="Rektangel 2"/>
          <p:cNvSpPr/>
          <p:nvPr/>
        </p:nvSpPr>
        <p:spPr>
          <a:xfrm>
            <a:off x="4299235" y="1891660"/>
            <a:ext cx="7699460" cy="9138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algn="ctr"/>
            <a:r>
              <a:rPr lang="en-US" sz="2400" dirty="0" smtClean="0"/>
              <a:t>In </a:t>
            </a:r>
            <a:r>
              <a:rPr lang="en-US" sz="2400" dirty="0"/>
              <a:t>addition, </a:t>
            </a:r>
            <a:endParaRPr lang="en-US" sz="2400" dirty="0" smtClean="0"/>
          </a:p>
          <a:p>
            <a:pPr algn="ctr"/>
            <a:r>
              <a:rPr lang="sl-SI" dirty="0" smtClean="0"/>
              <a:t>Zdravila brez recepta, dodatki in zeliščni pripravki so zelo priljubljeni med stare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da-DK" dirty="0"/>
          </a:p>
        </p:txBody>
      </p:sp>
      <p:sp>
        <p:nvSpPr>
          <p:cNvPr id="5" name="Rektangel 4"/>
          <p:cNvSpPr/>
          <p:nvPr/>
        </p:nvSpPr>
        <p:spPr>
          <a:xfrm>
            <a:off x="4218760" y="3126910"/>
            <a:ext cx="7779935" cy="7235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Ali ti Danski podatki veljajo tudi za vas?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4148488" y="4187203"/>
            <a:ext cx="7850207" cy="14870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Veliko starejših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jemlje železove nadomestke, kalcij in vlaknine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ne da bi se zavedali, da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slednje zmanjšuje učinkovitost velikega števila drugih zdravil.</a:t>
            </a:r>
            <a:endParaRPr lang="da-DK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218760" y="465571"/>
            <a:ext cx="7779935" cy="100709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2/3 </a:t>
            </a: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starejših od 70 let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čisto naključno uživa zdravila, polovica jih vzame več kot dve vrsti in ena petina več kot pet različnih vrst.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da-DK" dirty="0"/>
          </a:p>
        </p:txBody>
      </p:sp>
      <p:sp>
        <p:nvSpPr>
          <p:cNvPr id="2" name="Pravokotnik 1"/>
          <p:cNvSpPr/>
          <p:nvPr/>
        </p:nvSpPr>
        <p:spPr>
          <a:xfrm>
            <a:off x="4299233" y="1891660"/>
            <a:ext cx="7699461" cy="913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4265182" y="1891660"/>
            <a:ext cx="761681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Mimo tega pa so,</a:t>
            </a:r>
          </a:p>
          <a:p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zdravila brez recepta, dodatki in zeliščni pripravki zelo priljubljeni med starejšimi</a:t>
            </a:r>
            <a:endParaRPr lang="sl-SI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3" y="2666078"/>
            <a:ext cx="342900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4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912" y="1"/>
            <a:ext cx="9317254" cy="5219699"/>
          </a:xfrm>
        </p:spPr>
      </p:pic>
      <p:sp>
        <p:nvSpPr>
          <p:cNvPr id="3" name="Rektangel 2"/>
          <p:cNvSpPr/>
          <p:nvPr/>
        </p:nvSpPr>
        <p:spPr>
          <a:xfrm>
            <a:off x="1359507" y="3755244"/>
            <a:ext cx="9331939" cy="2462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Odgovorni za zdravje na Danskem pravijo</a:t>
            </a:r>
            <a:endParaRPr lang="da-DK" sz="2400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"</a:t>
            </a:r>
            <a:r>
              <a:rPr lang="sl-SI" sz="2400" i="1" dirty="0" smtClean="0">
                <a:solidFill>
                  <a:schemeClr val="accent1">
                    <a:lumMod val="50000"/>
                  </a:schemeClr>
                </a:solidFill>
              </a:rPr>
              <a:t>vitaminski dodatki so spremenili svoj namen iz dopolnitve prehranskega primanjkljaja v promocijo </a:t>
            </a:r>
            <a:r>
              <a:rPr lang="sl-SI" sz="2400" i="1" dirty="0" err="1" smtClean="0">
                <a:solidFill>
                  <a:schemeClr val="accent1">
                    <a:lumMod val="50000"/>
                  </a:schemeClr>
                </a:solidFill>
              </a:rPr>
              <a:t>wellnes</a:t>
            </a:r>
            <a:r>
              <a:rPr lang="sl-SI" sz="2400" i="1" dirty="0" smtClean="0">
                <a:solidFill>
                  <a:schemeClr val="accent1">
                    <a:lumMod val="50000"/>
                  </a:schemeClr>
                </a:solidFill>
              </a:rPr>
              <a:t>-a (dejavnosti za boljše počutje) in preprečevanje bolezni</a:t>
            </a: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sl-SI" sz="2400" i="1" dirty="0" smtClean="0">
                <a:solidFill>
                  <a:schemeClr val="accent1">
                    <a:lumMod val="50000"/>
                  </a:schemeClr>
                </a:solidFill>
              </a:rPr>
              <a:t>Nikakor ne priporočamo uživanje vitaminskih in mineralnih dodatkov v smislu preventivnega ukrepa, vsaj ne pri normalno hranjeni populaciji.</a:t>
            </a: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</a:rPr>
              <a:t>"</a:t>
            </a:r>
            <a:endParaRPr lang="da-DK" sz="24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5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0"/>
          <a:stretch/>
        </p:blipFill>
        <p:spPr>
          <a:xfrm>
            <a:off x="1892227" y="233681"/>
            <a:ext cx="8201341" cy="5306833"/>
          </a:xfrm>
        </p:spPr>
      </p:pic>
      <p:sp>
        <p:nvSpPr>
          <p:cNvPr id="3" name="Rektangel 2"/>
          <p:cNvSpPr/>
          <p:nvPr/>
        </p:nvSpPr>
        <p:spPr>
          <a:xfrm>
            <a:off x="1852245" y="4330823"/>
            <a:ext cx="8241323" cy="2196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Veliko sicer zdravih ljudi uživa različne vitaminske in mineralne dodatke.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Študije kažejo, da če so ljudje že zdravi, ne potrebujejo tovrstnih dodatkov.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V veliki večini primerov so tablete nepotrebne</a:t>
            </a:r>
          </a:p>
          <a:p>
            <a:pPr algn="ctr"/>
            <a:r>
              <a:rPr lang="sl-SI" sz="2000" b="1" dirty="0" smtClean="0">
                <a:solidFill>
                  <a:schemeClr val="accent1">
                    <a:lumMod val="50000"/>
                  </a:schemeClr>
                </a:solidFill>
              </a:rPr>
              <a:t>in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sl-SI" sz="2000" b="1" dirty="0" smtClean="0">
                <a:solidFill>
                  <a:schemeClr val="accent1">
                    <a:lumMod val="50000"/>
                  </a:schemeClr>
                </a:solidFill>
              </a:rPr>
              <a:t>bi denar bilo bolje porabiti za nakup boljše hrane. </a:t>
            </a:r>
            <a:endParaRPr lang="da-DK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1852245" y="233681"/>
            <a:ext cx="82413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000" b="1" dirty="0">
                <a:solidFill>
                  <a:schemeClr val="accent1">
                    <a:lumMod val="50000"/>
                  </a:schemeClr>
                </a:solidFill>
              </a:rPr>
              <a:t>Ali velja to za koga izmed vas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?  </a:t>
            </a:r>
          </a:p>
          <a:p>
            <a:pPr algn="ctr"/>
            <a:r>
              <a:rPr lang="sl-SI" sz="2000" b="1" dirty="0">
                <a:solidFill>
                  <a:schemeClr val="accent1">
                    <a:lumMod val="50000"/>
                  </a:schemeClr>
                </a:solidFill>
              </a:rPr>
              <a:t>Ali dnevno uživate te različne dodatke?</a:t>
            </a:r>
            <a:endParaRPr lang="en-GB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91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21906" y="2314606"/>
            <a:ext cx="9603275" cy="3450613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da-DK" dirty="0"/>
          </a:p>
        </p:txBody>
      </p:sp>
      <p:pic>
        <p:nvPicPr>
          <p:cNvPr id="4" name="Pladsholder til indho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4" y="152400"/>
            <a:ext cx="7490302" cy="6158866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407474" y="4108625"/>
            <a:ext cx="7490302" cy="2366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Pokazalo se je, da največje tveganje predstavlja jemanje železovih nadomestkov.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Pri tem pa obstajajo razhajanja v mnenjih strokovnjakov, da bi največje tveganje za smrtnost pri ženskah predstavljalo uživanje železovih dodatkov</a:t>
            </a:r>
            <a:r>
              <a:rPr lang="sl-SI" dirty="0" smtClean="0"/>
              <a:t>. </a:t>
            </a:r>
            <a:endParaRPr lang="da-DK" dirty="0"/>
          </a:p>
        </p:txBody>
      </p:sp>
      <p:sp>
        <p:nvSpPr>
          <p:cNvPr id="2" name="Pravokotnik 1"/>
          <p:cNvSpPr/>
          <p:nvPr/>
        </p:nvSpPr>
        <p:spPr>
          <a:xfrm>
            <a:off x="8428892" y="1935705"/>
            <a:ext cx="33410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000" dirty="0">
                <a:solidFill>
                  <a:schemeClr val="accent1">
                    <a:lumMod val="50000"/>
                  </a:schemeClr>
                </a:solidFill>
              </a:rPr>
              <a:t>Znanstveniki so 20 let preučevali kakšnih 40.000 žensk.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sl-SI" sz="2000" dirty="0">
                <a:solidFill>
                  <a:schemeClr val="accent1">
                    <a:lumMod val="50000"/>
                  </a:schemeClr>
                </a:solidFill>
              </a:rPr>
              <a:t>Večina jih je v začetku raziskave starih 50, 60 let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br>
              <a:rPr lang="en-US" sz="2000" dirty="0">
                <a:solidFill>
                  <a:schemeClr val="accent1">
                    <a:lumMod val="50000"/>
                  </a:schemeClr>
                </a:solidFill>
              </a:rPr>
            </a:br>
            <a:endParaRPr lang="sl-SI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11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739" y="3766386"/>
            <a:ext cx="1933575" cy="119062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64741">
            <a:off x="8359427" y="2725858"/>
            <a:ext cx="2925230" cy="2925230"/>
          </a:xfrm>
          <a:prstGeom prst="rect">
            <a:avLst/>
          </a:prstGeom>
        </p:spPr>
      </p:pic>
      <p:pic>
        <p:nvPicPr>
          <p:cNvPr id="5" name="Pladsholder til indho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160" y="3136584"/>
            <a:ext cx="1933575" cy="1190625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8533794" y="2439210"/>
            <a:ext cx="2442187" cy="109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dirty="0">
                <a:solidFill>
                  <a:schemeClr val="accent1">
                    <a:lumMod val="50000"/>
                  </a:schemeClr>
                </a:solidFill>
              </a:rPr>
              <a:t>73 </a:t>
            </a:r>
            <a:r>
              <a:rPr lang="da-DK" sz="2800" dirty="0" smtClean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rocentov</a:t>
            </a:r>
            <a:r>
              <a:rPr lang="da-DK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eč juhe</a:t>
            </a:r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da-DK" dirty="0">
                <a:solidFill>
                  <a:schemeClr val="accent1">
                    <a:lumMod val="50000"/>
                  </a:schemeClr>
                </a:solidFill>
              </a:rPr>
            </a:b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371" y="2161310"/>
            <a:ext cx="2600731" cy="1950548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2220547" y="550783"/>
            <a:ext cx="7601495" cy="94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 smtClean="0">
              <a:solidFill>
                <a:schemeClr val="tx1"/>
              </a:solidFill>
            </a:endParaRPr>
          </a:p>
          <a:p>
            <a:pPr algn="ctr"/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Ker smo vsi lepo vzgojeni, bomo poskušali pojesti vse, kar je na krožniku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da-DK" dirty="0">
                <a:solidFill>
                  <a:schemeClr val="accent1">
                    <a:lumMod val="50000"/>
                  </a:schemeClr>
                </a:solidFill>
              </a:rPr>
            </a:b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82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2" y="762000"/>
            <a:ext cx="9144000" cy="6096000"/>
          </a:xfrm>
          <a:prstGeom prst="rect">
            <a:avLst/>
          </a:prstGeom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a-DK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856" y="2342507"/>
            <a:ext cx="2322159" cy="4124533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2123768" y="218637"/>
            <a:ext cx="8707691" cy="1173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Obstajajo pa soglasna znanstvena dognanja, ki kažejo, </a:t>
            </a:r>
          </a:p>
          <a:p>
            <a:pPr algn="ctr"/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da lahko pomanjkanje D vitamina </a:t>
            </a:r>
          </a:p>
          <a:p>
            <a:pPr algn="ctr"/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vodi v slabljenje mišic pri starejših osebah.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8675551" y="2116951"/>
            <a:ext cx="4119612" cy="1173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SONCE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sl-SI" sz="2800" dirty="0">
                <a:solidFill>
                  <a:schemeClr val="accent1">
                    <a:lumMod val="50000"/>
                  </a:schemeClr>
                </a:solidFill>
              </a:rPr>
              <a:t>j</a:t>
            </a:r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e najboljši vir </a:t>
            </a:r>
          </a:p>
          <a:p>
            <a:pPr algn="ctr"/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D vitamina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9513870" y="4476909"/>
            <a:ext cx="2388274" cy="199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Kapaciteta se zmanjša za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</a:rPr>
              <a:t>2/3 </a:t>
            </a:r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glede na mlada leta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4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1" y="1585900"/>
            <a:ext cx="4687237" cy="3315363"/>
          </a:xfrm>
        </p:spPr>
      </p:pic>
      <p:sp>
        <p:nvSpPr>
          <p:cNvPr id="5" name="Rektangel 4"/>
          <p:cNvSpPr/>
          <p:nvPr/>
        </p:nvSpPr>
        <p:spPr>
          <a:xfrm>
            <a:off x="5467927" y="820237"/>
            <a:ext cx="5902037" cy="3038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Intenzivno so raziskovali vpliv jemanja kalcijevih dopolnil pri preprečevanju zlomov pri starejših osebah.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Čeprav si rezultati delno nasprotujejo, podatki kažejo, da jemanje kalcijevih dodatkov v kombinaciji z D vitaminom lahko pripomorejo k zmanjševanju tveganja za zlome posebej pri starejših ženskah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da-DK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5467926" y="4214978"/>
            <a:ext cx="5902037" cy="1411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 smtClean="0">
                <a:solidFill>
                  <a:schemeClr val="accent1">
                    <a:lumMod val="50000"/>
                  </a:schemeClr>
                </a:solidFill>
              </a:rPr>
              <a:t>Vemo, da telesna aktivnost in vadba preprečujeta padce in zlome.</a:t>
            </a:r>
            <a:endParaRPr lang="da-DK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1479" y="1237737"/>
            <a:ext cx="4366630" cy="3449638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803573" y="512775"/>
            <a:ext cx="2659267" cy="113578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chemeClr val="accent1">
                    <a:lumMod val="50000"/>
                  </a:schemeClr>
                </a:solidFill>
              </a:rPr>
              <a:t>OSTEOPOROZA</a:t>
            </a:r>
            <a:endParaRPr lang="da-DK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3803573" y="3140775"/>
            <a:ext cx="2646755" cy="113578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chemeClr val="accent1">
                    <a:lumMod val="50000"/>
                  </a:schemeClr>
                </a:solidFill>
              </a:rPr>
              <a:t>KALCIJ</a:t>
            </a:r>
            <a:r>
              <a:rPr lang="da-DK" b="1" dirty="0" smtClean="0"/>
              <a:t> </a:t>
            </a:r>
            <a:endParaRPr lang="da-DK" b="1" dirty="0"/>
          </a:p>
        </p:txBody>
      </p:sp>
      <p:sp>
        <p:nvSpPr>
          <p:cNvPr id="6" name="Rektangel 5"/>
          <p:cNvSpPr/>
          <p:nvPr/>
        </p:nvSpPr>
        <p:spPr>
          <a:xfrm>
            <a:off x="3803573" y="1826775"/>
            <a:ext cx="2696229" cy="113578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chemeClr val="accent1">
                    <a:lumMod val="50000"/>
                  </a:schemeClr>
                </a:solidFill>
              </a:rPr>
              <a:t>TELESNE VAJE</a:t>
            </a:r>
            <a:r>
              <a:rPr lang="da-DK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endParaRPr lang="da-DK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18" y="159276"/>
            <a:ext cx="2896172" cy="1930781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3803573" y="4481965"/>
            <a:ext cx="2696229" cy="113578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b="1" dirty="0" smtClean="0">
                <a:solidFill>
                  <a:schemeClr val="accent1">
                    <a:lumMod val="50000"/>
                  </a:schemeClr>
                </a:solidFill>
              </a:rPr>
              <a:t>D Vitamin </a:t>
            </a:r>
            <a:endParaRPr lang="da-DK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2" y="3503256"/>
            <a:ext cx="2186572" cy="1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7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/>
          <p:cNvSpPr txBox="1">
            <a:spLocks/>
          </p:cNvSpPr>
          <p:nvPr/>
        </p:nvSpPr>
        <p:spPr>
          <a:xfrm>
            <a:off x="2565132" y="3691288"/>
            <a:ext cx="9437808" cy="17036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da-DK" dirty="0"/>
          </a:p>
        </p:txBody>
      </p:sp>
      <p:sp>
        <p:nvSpPr>
          <p:cNvPr id="3" name="7-takket stjerne 2"/>
          <p:cNvSpPr/>
          <p:nvPr/>
        </p:nvSpPr>
        <p:spPr>
          <a:xfrm>
            <a:off x="128103" y="77001"/>
            <a:ext cx="3224463" cy="2550695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SKLEP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3041583" y="818149"/>
            <a:ext cx="8831416" cy="962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Glede na razpoložljive podatke, ne najdemo opravičila za splošno in široko potrošnjo vitaminov in prehranskih dodatkov.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Pladsholder til indhold 2"/>
          <p:cNvSpPr txBox="1">
            <a:spLocks/>
          </p:cNvSpPr>
          <p:nvPr/>
        </p:nvSpPr>
        <p:spPr>
          <a:xfrm>
            <a:off x="2868328" y="2148840"/>
            <a:ext cx="8831416" cy="29573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sl-SI" sz="8000" dirty="0" smtClean="0">
                <a:solidFill>
                  <a:schemeClr val="accent1">
                    <a:lumMod val="50000"/>
                  </a:schemeClr>
                </a:solidFill>
              </a:rPr>
              <a:t>Zdrava in raznolika prehrana zagotavlja kvalitetno delovanje telesa.  Ob uživanju pestre hrane se bomo le stežka soočili s problemom pomanjkanja vitaminov, mineralov in beljakovin.  Razen vitamina D in kalcija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sl-SI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dirty="0"/>
          </a:p>
          <a:p>
            <a:endParaRPr lang="sl-SI" dirty="0" smtClean="0"/>
          </a:p>
          <a:p>
            <a:r>
              <a:rPr lang="sl-SI" sz="8000" dirty="0" smtClean="0">
                <a:solidFill>
                  <a:schemeClr val="accent1">
                    <a:lumMod val="50000"/>
                  </a:schemeClr>
                </a:solidFill>
              </a:rPr>
              <a:t>Uživanje VITAMINOV  priporočamo samo v primeru resnih zdravstvenih težav, kot je npr. podhranjenost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..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7-takket stjerne 6"/>
          <p:cNvSpPr/>
          <p:nvPr/>
        </p:nvSpPr>
        <p:spPr>
          <a:xfrm>
            <a:off x="0" y="3336354"/>
            <a:ext cx="2964581" cy="1956337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Mnenje odgovornih za zdravje na Danskem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07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92" y="734435"/>
            <a:ext cx="5682543" cy="3449638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08" y="456046"/>
            <a:ext cx="4297299" cy="2238177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171026" y="4184073"/>
            <a:ext cx="9681701" cy="1911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Obstajajo znanstveni dokazi, da imajo vlaknine in antioksidanti preventivni učinek pri preprečevanju srčno žilnih bolezni in raka.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96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06" y="1683353"/>
            <a:ext cx="2466975" cy="184785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184" y="4458242"/>
            <a:ext cx="2926080" cy="195072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093" y="4458242"/>
            <a:ext cx="2083643" cy="1562732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78" y="4125219"/>
            <a:ext cx="2517509" cy="1803725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256" y="1767282"/>
            <a:ext cx="2178349" cy="1633762"/>
          </a:xfrm>
          <a:prstGeom prst="rect">
            <a:avLst/>
          </a:prstGeom>
        </p:spPr>
      </p:pic>
      <p:sp>
        <p:nvSpPr>
          <p:cNvPr id="16" name="Rektangel 15"/>
          <p:cNvSpPr/>
          <p:nvPr/>
        </p:nvSpPr>
        <p:spPr>
          <a:xfrm>
            <a:off x="2613145" y="2250169"/>
            <a:ext cx="6539346" cy="74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Koliko moramo pojesti?</a:t>
            </a:r>
          </a:p>
          <a:p>
            <a:pPr algn="ctr"/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Za kaj porabljamo vso hrano in tekočino?</a:t>
            </a:r>
          </a:p>
        </p:txBody>
      </p:sp>
    </p:spTree>
    <p:extLst>
      <p:ext uri="{BB962C8B-B14F-4D97-AF65-F5344CB8AC3E}">
        <p14:creationId xmlns:p14="http://schemas.microsoft.com/office/powerpoint/2010/main" val="332217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/>
        </p:nvSpPr>
        <p:spPr>
          <a:xfrm>
            <a:off x="2227278" y="1365629"/>
            <a:ext cx="7507271" cy="74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V 24-ih urah izgubimo približno 2,5 litra tekočine.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27" y="3103038"/>
            <a:ext cx="3742903" cy="2490860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4046553" y="3929144"/>
            <a:ext cx="7507271" cy="74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5" name="Rektangel 14"/>
          <p:cNvSpPr/>
          <p:nvPr/>
        </p:nvSpPr>
        <p:spPr>
          <a:xfrm>
            <a:off x="4522855" y="2437131"/>
            <a:ext cx="5021195" cy="2802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 obliki urina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blata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izhlapevanja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v obliki potu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Kar tretjino življenja prespimo, pri tem </a:t>
            </a: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pa vsako noč izgubimo 0.5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litra tekočine.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Billed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688" y="2235732"/>
            <a:ext cx="2132673" cy="3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9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/>
        </p:nvSpPr>
        <p:spPr>
          <a:xfrm>
            <a:off x="1674113" y="754692"/>
            <a:ext cx="8876656" cy="74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V osnovi potrebujemo približno med 1.800 in 2.200 kalorij na dan.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4046553" y="3929144"/>
            <a:ext cx="7507271" cy="74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450358"/>
              </p:ext>
            </p:extLst>
          </p:nvPr>
        </p:nvGraphicFramePr>
        <p:xfrm>
          <a:off x="1959770" y="2026033"/>
          <a:ext cx="8379984" cy="35541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0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3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8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3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4906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</a:rPr>
                        <a:t>Osnovne potrebe po kalorijah pri odraslih</a:t>
                      </a:r>
                      <a:endParaRPr lang="sl-SI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Možgani  za delovanje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360 do 440 kcal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Približno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20%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Ledvice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180 do 220 kcal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Približno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10%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Srce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144 do 176 kcal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Približno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 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</a:rPr>
                        <a:t>Jetra</a:t>
                      </a:r>
                      <a:endParaRPr lang="sl-SI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360 do 440 kcal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Približno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 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Mišice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240 do 330 kcal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Približno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15%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Maščobno tkivo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108 do 175 kcal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Približno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6 do 8%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Prebava 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126 do 286 kcal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Približno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7 do 13%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Za delovanje telesa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 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</a:rPr>
                        <a:t>Približno</a:t>
                      </a:r>
                      <a:endParaRPr lang="sl-SI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</a:rPr>
                        <a:t>2 do 4%</a:t>
                      </a:r>
                      <a:endParaRPr lang="sl-SI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82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/>
        </p:nvSpPr>
        <p:spPr>
          <a:xfrm>
            <a:off x="2342363" y="102049"/>
            <a:ext cx="7507271" cy="74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7 kcal</a:t>
            </a: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, ki jih ne porabimo, se shranijo kot 1 gram maščobe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4046553" y="3929144"/>
            <a:ext cx="7507271" cy="74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9" name="Pentagon 8"/>
          <p:cNvSpPr/>
          <p:nvPr/>
        </p:nvSpPr>
        <p:spPr>
          <a:xfrm>
            <a:off x="502984" y="2745675"/>
            <a:ext cx="2805863" cy="1166894"/>
          </a:xfrm>
          <a:prstGeom prst="homePlat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Lahko si sami izračunamo dnevno potrebo po kalorijah</a:t>
            </a:r>
            <a:r>
              <a:rPr lang="en-GB" dirty="0" smtClean="0"/>
              <a:t>.</a:t>
            </a:r>
            <a:endParaRPr lang="en-GB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924360"/>
              </p:ext>
            </p:extLst>
          </p:nvPr>
        </p:nvGraphicFramePr>
        <p:xfrm>
          <a:off x="3798968" y="1568899"/>
          <a:ext cx="6359021" cy="4180051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2129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4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2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22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6379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KAKO IZRAČUNAMO DNEVNO POTREBO PO KALORIJAH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3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svojo težo 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85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3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pomnožimo z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42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3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VSOTA 1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3.570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3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prištejemo ji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 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3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svojo višino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178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 rowSpan="2"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Ko pridobim na teži lahko jem več, </a:t>
                      </a:r>
                      <a:r>
                        <a:rPr lang="sl-SI" sz="1100" dirty="0" smtClean="0">
                          <a:effectLst/>
                        </a:rPr>
                        <a:t>brez potrebe pridobivanja teže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 rowSpan="2"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3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pomnoženo s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26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 gridSpan="3"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3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VSOTA 2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4.628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 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3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odštejemo ji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21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 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63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pomnoženo s starostjo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58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 rowSpan="2"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ali pa moram jesti vedno več, če želim pridobiti na teži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 rowSpan="2"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3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VSOTA 3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1.218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 gridSpan="3"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63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odštejemo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676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 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63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VSOTO 4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6.362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 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 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63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delimo s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4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 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63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VSOTA 5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1.576 kcal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 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63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 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63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Sedeče delo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 rowSpan="4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1,40 dnevna potreba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1,65 dnevna potreba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1,85 dnevna potreba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2,20 dnevna potreba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 rowSpan="4"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2.121 kcal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63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Sed. delo in malo gibanja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 gridSpan="2"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2.499 kcal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63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Stoječe delo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 gridSpan="2"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2.802 kcal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8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Težka fizična dela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tc gridSpan="2"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3.332 kcal</a:t>
                      </a:r>
                      <a:endParaRPr lang="sl-SI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01" marR="67201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8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2417779" y="216546"/>
            <a:ext cx="7467600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smtClean="0">
                <a:solidFill>
                  <a:schemeClr val="accent1">
                    <a:lumMod val="50000"/>
                  </a:schemeClr>
                </a:solidFill>
              </a:rPr>
              <a:t>Koliko potrebujemo</a:t>
            </a:r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da-DK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359337" y="2848965"/>
            <a:ext cx="2834423" cy="108051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Večino tega kar pojemo je namenjeno delovanju našega telesa in uma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646604"/>
              </p:ext>
            </p:extLst>
          </p:nvPr>
        </p:nvGraphicFramePr>
        <p:xfrm>
          <a:off x="3322089" y="1430222"/>
          <a:ext cx="6865264" cy="41698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7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3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2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88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88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9538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KAKO IZRAČUNAMO DNEVNO POTREBO PO KALORIJAH/JOULIH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 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svojo težo 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85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 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90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85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60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pomnožimo z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42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 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42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42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42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VSOTA 1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3.570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 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3.780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3.570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2.520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prištejemo ji višino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178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 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178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170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160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9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pomnoženo s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26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 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26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26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26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VSOTA 2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4.628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 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4.628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4.420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4.160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9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odštejemo ji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21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 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21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21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21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9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pomnoženo s starostjo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60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 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60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60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60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9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VSOTA 3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1.260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 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1.260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1.260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1.260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9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odštejemo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676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 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676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676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676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9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VSOTO 4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6.262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 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6.472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6.054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4.744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9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delimo s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4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 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4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4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4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90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Končna VSOTA osnovnih potreb po kalorijah 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1.565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 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1.618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1.513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1.186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686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 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 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Vaše dnevne potrebe po kalorijah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 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 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 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9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Sedeče delo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1,40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2.107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2.265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2.118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1.660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9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Sed. delo in malo gibanja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1,65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2.483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2.670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2.496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1.570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9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Stoječe delo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1,85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2.784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2.993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2.799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2.194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9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Težka fizična dela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2,20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3.311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3.560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>
                          <a:effectLst/>
                        </a:rPr>
                        <a:t>3.329</a:t>
                      </a:r>
                      <a:endParaRPr lang="sl-SI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l-SI" sz="1000" dirty="0">
                          <a:effectLst/>
                        </a:rPr>
                        <a:t>2.609</a:t>
                      </a:r>
                      <a:endParaRPr lang="sl-SI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46" marR="64146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969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Lige pilforbindelse 17"/>
          <p:cNvCxnSpPr/>
          <p:nvPr/>
        </p:nvCxnSpPr>
        <p:spPr>
          <a:xfrm flipV="1">
            <a:off x="5220855" y="4550814"/>
            <a:ext cx="2873112" cy="569049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ktangel 3"/>
          <p:cNvSpPr/>
          <p:nvPr/>
        </p:nvSpPr>
        <p:spPr>
          <a:xfrm>
            <a:off x="173474" y="2770909"/>
            <a:ext cx="3428515" cy="535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Jem sam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3890525" y="2770909"/>
            <a:ext cx="2175917" cy="82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Jeva skupaj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6768749" y="3233741"/>
            <a:ext cx="2650435" cy="491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Jemo s še sedmimi osebami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Lige pilforbindelse 7"/>
          <p:cNvCxnSpPr/>
          <p:nvPr/>
        </p:nvCxnSpPr>
        <p:spPr>
          <a:xfrm flipV="1">
            <a:off x="1810327" y="4479636"/>
            <a:ext cx="0" cy="1246909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pilforbindelse 8"/>
          <p:cNvCxnSpPr/>
          <p:nvPr/>
        </p:nvCxnSpPr>
        <p:spPr>
          <a:xfrm flipV="1">
            <a:off x="1838036" y="5164267"/>
            <a:ext cx="3320373" cy="562279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pilforbindelse 11"/>
          <p:cNvCxnSpPr/>
          <p:nvPr/>
        </p:nvCxnSpPr>
        <p:spPr>
          <a:xfrm flipV="1">
            <a:off x="1782619" y="5655365"/>
            <a:ext cx="7401138" cy="7118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rbindelse 14"/>
          <p:cNvSpPr/>
          <p:nvPr/>
        </p:nvSpPr>
        <p:spPr>
          <a:xfrm>
            <a:off x="4615270" y="4710494"/>
            <a:ext cx="1102037" cy="815663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33% </a:t>
            </a:r>
            <a:r>
              <a:rPr lang="sl-SI" dirty="0" smtClean="0"/>
              <a:t>več</a:t>
            </a:r>
            <a:endParaRPr lang="da-DK" dirty="0"/>
          </a:p>
        </p:txBody>
      </p:sp>
      <p:sp>
        <p:nvSpPr>
          <p:cNvPr id="16" name="Forbindelse 15"/>
          <p:cNvSpPr/>
          <p:nvPr/>
        </p:nvSpPr>
        <p:spPr>
          <a:xfrm>
            <a:off x="7646705" y="4276436"/>
            <a:ext cx="980459" cy="762704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96 %</a:t>
            </a:r>
          </a:p>
          <a:p>
            <a:pPr algn="ctr"/>
            <a:r>
              <a:rPr lang="sl-SI" dirty="0" smtClean="0"/>
              <a:t>več</a:t>
            </a:r>
            <a:endParaRPr lang="da-DK" dirty="0"/>
          </a:p>
        </p:txBody>
      </p:sp>
      <p:pic>
        <p:nvPicPr>
          <p:cNvPr id="17" name="Billed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67" y="1008120"/>
            <a:ext cx="2501581" cy="1667721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55" y="1012283"/>
            <a:ext cx="2279112" cy="1513077"/>
          </a:xfrm>
          <a:prstGeom prst="rect">
            <a:avLst/>
          </a:prstGeom>
        </p:spPr>
      </p:pic>
      <p:pic>
        <p:nvPicPr>
          <p:cNvPr id="23" name="Billed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672" y="679990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884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381000" y="247650"/>
            <a:ext cx="5991225" cy="10001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100 kcal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ali 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500 kcal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preveč tu in tam še ni problem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342900" y="1724025"/>
            <a:ext cx="2695575" cy="10001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14 kcal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preveč na dnevni ravni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3152776" y="1733550"/>
            <a:ext cx="1047749" cy="10001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2 gram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maščobe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4429125" y="1724023"/>
            <a:ext cx="1047749" cy="10001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365 d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ni na leto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5619751" y="1724024"/>
            <a:ext cx="1095375" cy="10001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730 gram</a:t>
            </a:r>
            <a:r>
              <a:rPr lang="sl-SI" dirty="0" err="1" smtClean="0">
                <a:solidFill>
                  <a:schemeClr val="accent1">
                    <a:lumMod val="50000"/>
                  </a:schemeClr>
                </a:solidFill>
              </a:rPr>
              <a:t>ov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 na leto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6943726" y="1733550"/>
            <a:ext cx="1095375" cy="10001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7,3 kg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10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-ih letih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381000" y="2819400"/>
            <a:ext cx="2695575" cy="10001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28 kcal </a:t>
            </a: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preveč na dnevni ravni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3181351" y="2819400"/>
            <a:ext cx="1047749" cy="10001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gram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maščobe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Rektangel 16"/>
          <p:cNvSpPr/>
          <p:nvPr/>
        </p:nvSpPr>
        <p:spPr>
          <a:xfrm>
            <a:off x="4410075" y="2819399"/>
            <a:ext cx="1047749" cy="10001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365 d</a:t>
            </a: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ni na leto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Rektangel 17"/>
          <p:cNvSpPr/>
          <p:nvPr/>
        </p:nvSpPr>
        <p:spPr>
          <a:xfrm>
            <a:off x="5638799" y="2819399"/>
            <a:ext cx="1095375" cy="10001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1.460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gram</a:t>
            </a:r>
            <a:r>
              <a:rPr lang="sl-SI" dirty="0" err="1">
                <a:solidFill>
                  <a:schemeClr val="accent1">
                    <a:lumMod val="50000"/>
                  </a:schemeClr>
                </a:solidFill>
              </a:rPr>
              <a:t>ov</a:t>
            </a: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 na leto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Rektangel 18"/>
          <p:cNvSpPr/>
          <p:nvPr/>
        </p:nvSpPr>
        <p:spPr>
          <a:xfrm>
            <a:off x="6943726" y="2819399"/>
            <a:ext cx="1095375" cy="10001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14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, 6 kg v 10-ih letih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Rektangel 19"/>
          <p:cNvSpPr/>
          <p:nvPr/>
        </p:nvSpPr>
        <p:spPr>
          <a:xfrm>
            <a:off x="8686801" y="1724022"/>
            <a:ext cx="1904999" cy="10001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V bistvu za večino ni prevelika težava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Rektangel 20"/>
          <p:cNvSpPr/>
          <p:nvPr/>
        </p:nvSpPr>
        <p:spPr>
          <a:xfrm>
            <a:off x="8724901" y="2819398"/>
            <a:ext cx="1904999" cy="10001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Problem za večino izmed nas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Rektangel 21"/>
          <p:cNvSpPr/>
          <p:nvPr/>
        </p:nvSpPr>
        <p:spPr>
          <a:xfrm>
            <a:off x="3171825" y="4514850"/>
            <a:ext cx="5991225" cy="10001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In obratno – če zaužijemo dnevno 28 kcal premalo, izgubimo 14,6 kg v 10-ih letih, kar pa lahko povzroči težave z zdravjem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33" y="290907"/>
            <a:ext cx="2920383" cy="1943583"/>
          </a:xfrm>
        </p:spPr>
      </p:pic>
      <p:sp>
        <p:nvSpPr>
          <p:cNvPr id="5" name="Rektangel 4"/>
          <p:cNvSpPr/>
          <p:nvPr/>
        </p:nvSpPr>
        <p:spPr>
          <a:xfrm>
            <a:off x="4055585" y="940830"/>
            <a:ext cx="4050189" cy="5541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Več skupnih obrokov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4055585" y="1770268"/>
            <a:ext cx="4050189" cy="5541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Več telesnih aktivnosti – spodbuja tek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4055586" y="2681684"/>
            <a:ext cx="4050188" cy="5541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Dovolj beljakovin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055586" y="3544478"/>
            <a:ext cx="4050188" cy="5541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Dovolj vitamina D in kalcija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4055587" y="4422538"/>
            <a:ext cx="4050188" cy="5541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Ne mešajte zdravil in dodatkov brez posvetovanja z zdravnikom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4055586" y="5270066"/>
            <a:ext cx="4050188" cy="5541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Bodite pozorni na odstotke telesne teže in maščobe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1104523" y="1770268"/>
            <a:ext cx="1729212" cy="2770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oljeZBesedilom 12"/>
          <p:cNvSpPr txBox="1"/>
          <p:nvPr/>
        </p:nvSpPr>
        <p:spPr>
          <a:xfrm>
            <a:off x="1104523" y="1770268"/>
            <a:ext cx="172921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 smtClean="0">
                <a:latin typeface="Algerian" panose="04020705040A02060702" pitchFamily="82" charset="0"/>
              </a:rPr>
              <a:t>SKLEP</a:t>
            </a:r>
            <a:endParaRPr lang="sl-SI" dirty="0">
              <a:latin typeface="Algerian" panose="04020705040A02060702" pitchFamily="82" charset="0"/>
            </a:endParaRPr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337" y="2623744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0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-takket stjerne 2"/>
          <p:cNvSpPr/>
          <p:nvPr/>
        </p:nvSpPr>
        <p:spPr>
          <a:xfrm>
            <a:off x="2078182" y="184728"/>
            <a:ext cx="6964219" cy="5828146"/>
          </a:xfrm>
          <a:prstGeom prst="star6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smtClean="0"/>
              <a:t>Hvala za vašo pozornost,</a:t>
            </a:r>
          </a:p>
          <a:p>
            <a:pPr algn="ctr"/>
            <a:r>
              <a:rPr lang="sl-SI" sz="3200" dirty="0"/>
              <a:t>i</a:t>
            </a:r>
            <a:r>
              <a:rPr lang="sl-SI" sz="3200" dirty="0" smtClean="0"/>
              <a:t>mate kakšna vprašanja?</a:t>
            </a:r>
            <a:endParaRPr lang="en-GB" sz="3200" dirty="0" smtClean="0"/>
          </a:p>
          <a:p>
            <a:pPr algn="ctr"/>
            <a:endParaRPr lang="en-GB" sz="3200" dirty="0" smtClean="0"/>
          </a:p>
          <a:p>
            <a:pPr algn="ctr"/>
            <a:r>
              <a:rPr lang="sl-SI" sz="3200" dirty="0" smtClean="0"/>
              <a:t>Pa opravimo nekaj meritev in testov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27056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 med afklippet hjørne i samme side 19"/>
          <p:cNvSpPr/>
          <p:nvPr/>
        </p:nvSpPr>
        <p:spPr>
          <a:xfrm>
            <a:off x="7097021" y="3350989"/>
            <a:ext cx="1892310" cy="1500225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Rektangel med afklippet hjørne i samme side 20"/>
          <p:cNvSpPr/>
          <p:nvPr/>
        </p:nvSpPr>
        <p:spPr>
          <a:xfrm>
            <a:off x="9064356" y="3372652"/>
            <a:ext cx="1892310" cy="1500225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Rektangel med afklippet hjørne i samme side 18"/>
          <p:cNvSpPr/>
          <p:nvPr/>
        </p:nvSpPr>
        <p:spPr>
          <a:xfrm>
            <a:off x="9831370" y="1920548"/>
            <a:ext cx="741063" cy="939732"/>
          </a:xfrm>
          <a:prstGeom prst="snip2Same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Rektangel med afklippet hjørne i samme side 17"/>
          <p:cNvSpPr/>
          <p:nvPr/>
        </p:nvSpPr>
        <p:spPr>
          <a:xfrm>
            <a:off x="7545866" y="1786454"/>
            <a:ext cx="1516971" cy="1083624"/>
          </a:xfrm>
          <a:prstGeom prst="snip2Same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med afklippet hjørne i samme side 12"/>
          <p:cNvSpPr/>
          <p:nvPr/>
        </p:nvSpPr>
        <p:spPr>
          <a:xfrm>
            <a:off x="967153" y="1617647"/>
            <a:ext cx="2588677" cy="2370482"/>
          </a:xfrm>
          <a:prstGeom prst="snip2Same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/>
          <p:cNvSpPr/>
          <p:nvPr/>
        </p:nvSpPr>
        <p:spPr>
          <a:xfrm>
            <a:off x="185423" y="999893"/>
            <a:ext cx="5526156" cy="78890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 poglejmo…</a:t>
            </a:r>
            <a:endParaRPr lang="en-GB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orbindelse 14"/>
          <p:cNvSpPr/>
          <p:nvPr/>
        </p:nvSpPr>
        <p:spPr>
          <a:xfrm>
            <a:off x="7135855" y="3202450"/>
            <a:ext cx="1814641" cy="43618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100" dirty="0" smtClean="0"/>
              <a:t>Prastarši</a:t>
            </a:r>
            <a:endParaRPr lang="da-DK" sz="1100" dirty="0"/>
          </a:p>
        </p:txBody>
      </p:sp>
      <p:sp>
        <p:nvSpPr>
          <p:cNvPr id="17" name="Forbindelse 16"/>
          <p:cNvSpPr/>
          <p:nvPr/>
        </p:nvSpPr>
        <p:spPr>
          <a:xfrm>
            <a:off x="9064356" y="3217434"/>
            <a:ext cx="1892310" cy="44179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100" dirty="0" smtClean="0"/>
              <a:t>Stari starši</a:t>
            </a:r>
            <a:endParaRPr lang="da-DK" sz="1100" dirty="0"/>
          </a:p>
        </p:txBody>
      </p:sp>
      <p:sp>
        <p:nvSpPr>
          <p:cNvPr id="22" name="Rektangel 21"/>
          <p:cNvSpPr/>
          <p:nvPr/>
        </p:nvSpPr>
        <p:spPr>
          <a:xfrm>
            <a:off x="3980527" y="1776092"/>
            <a:ext cx="2435794" cy="22597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Mi mislimo, da je naš največji dosežek, </a:t>
            </a:r>
            <a:r>
              <a:rPr lang="sl-SI" dirty="0"/>
              <a:t> </a:t>
            </a:r>
            <a:r>
              <a:rPr lang="sl-SI" dirty="0" smtClean="0"/>
              <a:t>če posedujemo lasten dom.</a:t>
            </a:r>
            <a:endParaRPr lang="da-DK" dirty="0"/>
          </a:p>
        </p:txBody>
      </p:sp>
      <p:pic>
        <p:nvPicPr>
          <p:cNvPr id="23" name="Billede 2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2920" y="3088114"/>
            <a:ext cx="429039" cy="860828"/>
          </a:xfrm>
          <a:prstGeom prst="rect">
            <a:avLst/>
          </a:prstGeom>
        </p:spPr>
      </p:pic>
      <p:pic>
        <p:nvPicPr>
          <p:cNvPr id="24" name="Billede 2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1303" y="3022326"/>
            <a:ext cx="459271" cy="927431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6803" y="1834476"/>
            <a:ext cx="342981" cy="88771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6456" y="2075476"/>
            <a:ext cx="242624" cy="679346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174" y="1834476"/>
            <a:ext cx="345753" cy="957471"/>
          </a:xfrm>
          <a:prstGeom prst="rect">
            <a:avLst/>
          </a:prstGeom>
        </p:spPr>
      </p:pic>
      <p:pic>
        <p:nvPicPr>
          <p:cNvPr id="25" name="Billede 2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3265" y="2214167"/>
            <a:ext cx="341082" cy="508025"/>
          </a:xfrm>
          <a:prstGeom prst="rect">
            <a:avLst/>
          </a:prstGeom>
        </p:spPr>
      </p:pic>
      <p:pic>
        <p:nvPicPr>
          <p:cNvPr id="26" name="Billede 2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8501" y="3101301"/>
            <a:ext cx="429039" cy="860828"/>
          </a:xfrm>
          <a:prstGeom prst="rect">
            <a:avLst/>
          </a:prstGeom>
        </p:spPr>
      </p:pic>
      <p:pic>
        <p:nvPicPr>
          <p:cNvPr id="27" name="Billede 2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4755" y="3969893"/>
            <a:ext cx="429039" cy="860828"/>
          </a:xfrm>
          <a:prstGeom prst="rect">
            <a:avLst/>
          </a:prstGeom>
        </p:spPr>
      </p:pic>
      <p:sp>
        <p:nvSpPr>
          <p:cNvPr id="29" name="Rektangel 28"/>
          <p:cNvSpPr/>
          <p:nvPr/>
        </p:nvSpPr>
        <p:spPr>
          <a:xfrm>
            <a:off x="170226" y="104721"/>
            <a:ext cx="7730706" cy="78890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KAJ SE LAHKO NAUČIMO IZ TEH ZGODB?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" name="Billed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9442" y="1898403"/>
            <a:ext cx="342981" cy="887716"/>
          </a:xfrm>
          <a:prstGeom prst="rect">
            <a:avLst/>
          </a:prstGeom>
        </p:spPr>
      </p:pic>
      <p:pic>
        <p:nvPicPr>
          <p:cNvPr id="31" name="Billed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03002" y="1849530"/>
            <a:ext cx="345753" cy="957471"/>
          </a:xfrm>
          <a:prstGeom prst="rect">
            <a:avLst/>
          </a:prstGeom>
        </p:spPr>
      </p:pic>
      <p:pic>
        <p:nvPicPr>
          <p:cNvPr id="32" name="Billede 3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4340" y="2188535"/>
            <a:ext cx="242624" cy="679346"/>
          </a:xfrm>
          <a:prstGeom prst="rect">
            <a:avLst/>
          </a:prstGeom>
        </p:spPr>
      </p:pic>
      <p:pic>
        <p:nvPicPr>
          <p:cNvPr id="33" name="Billed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22079" y="2344868"/>
            <a:ext cx="341082" cy="508025"/>
          </a:xfrm>
          <a:prstGeom prst="rect">
            <a:avLst/>
          </a:prstGeom>
        </p:spPr>
      </p:pic>
      <p:pic>
        <p:nvPicPr>
          <p:cNvPr id="34" name="Billede 3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97980" y="3909703"/>
            <a:ext cx="459271" cy="927431"/>
          </a:xfrm>
          <a:prstGeom prst="rect">
            <a:avLst/>
          </a:prstGeom>
        </p:spPr>
      </p:pic>
      <p:pic>
        <p:nvPicPr>
          <p:cNvPr id="35" name="Billede 3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2704" y="3976306"/>
            <a:ext cx="429039" cy="860828"/>
          </a:xfrm>
          <a:prstGeom prst="rect">
            <a:avLst/>
          </a:prstGeom>
        </p:spPr>
      </p:pic>
      <p:pic>
        <p:nvPicPr>
          <p:cNvPr id="36" name="Billed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17770" y="1978343"/>
            <a:ext cx="320640" cy="897790"/>
          </a:xfrm>
          <a:prstGeom prst="rect">
            <a:avLst/>
          </a:prstGeom>
        </p:spPr>
      </p:pic>
      <p:pic>
        <p:nvPicPr>
          <p:cNvPr id="37" name="Billede 3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2443" y="3923783"/>
            <a:ext cx="459271" cy="927431"/>
          </a:xfrm>
          <a:prstGeom prst="rect">
            <a:avLst/>
          </a:prstGeom>
        </p:spPr>
      </p:pic>
      <p:sp>
        <p:nvSpPr>
          <p:cNvPr id="7" name="Højrepil 6"/>
          <p:cNvSpPr/>
          <p:nvPr/>
        </p:nvSpPr>
        <p:spPr>
          <a:xfrm>
            <a:off x="6410352" y="2439137"/>
            <a:ext cx="782971" cy="77829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Rektangel med afklippet hjørne i samme side 39"/>
          <p:cNvSpPr/>
          <p:nvPr/>
        </p:nvSpPr>
        <p:spPr>
          <a:xfrm>
            <a:off x="10616842" y="1920548"/>
            <a:ext cx="741063" cy="939732"/>
          </a:xfrm>
          <a:prstGeom prst="snip2Same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1" name="Billede 4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8832" y="2075476"/>
            <a:ext cx="347829" cy="69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8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141743" y="1339991"/>
            <a:ext cx="9603275" cy="5296140"/>
          </a:xfrm>
        </p:spPr>
        <p:txBody>
          <a:bodyPr>
            <a:normAutofit/>
          </a:bodyPr>
          <a:lstStyle/>
          <a:p>
            <a:endParaRPr lang="da-DK" dirty="0" smtClean="0"/>
          </a:p>
          <a:p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V času trajanja tega izobraževanja se je pokazalo, da je 7 izmed 11 udeležencev ovdovelo.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sl-SI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Večina je na vprašanje kako pogosto imate goste na kosilu ali večerji, oziroma ste vi povabljeni odgovorilo:  enkrat tedensko, mogoče vsaka dva tedna ali pa še redkeje.</a:t>
            </a:r>
          </a:p>
          <a:p>
            <a:pPr marL="0" indent="0">
              <a:buNone/>
            </a:pP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7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starostnikov, ki sicer živijo zelo blizu drug drugega pa je odgovorilo, da običajno obedujejo sami.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17" y="181667"/>
            <a:ext cx="189547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0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1579" y="1990297"/>
            <a:ext cx="9796422" cy="37295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Priložnostne študije kažejo, da je podhranjenost med starejšimi hospitaliziranimi bolniki, med tistimi v domovih upokojencev ali tistimi, ki imajo pomoč na domu, pogost pojav.</a:t>
            </a:r>
          </a:p>
          <a:p>
            <a:pPr marL="0" indent="0">
              <a:buNone/>
            </a:pP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Ocene kažejo, da ima vsak drug starejši oskrbovanec indeks telesne mase (ITM) nižji od pričakovanega.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Kakšno pomembno vprašanje se nam poraja ob tem?</a:t>
            </a:r>
          </a:p>
          <a:p>
            <a:pPr marL="0" indent="0">
              <a:buNone/>
            </a:pP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Ali bolnišnice in domovi za starejše stradajo ljudi, …ali pa?</a:t>
            </a:r>
            <a:r>
              <a:rPr lang="en-US" dirty="0"/>
              <a:t/>
            </a:r>
            <a:br>
              <a:rPr lang="en-US" dirty="0"/>
            </a:br>
            <a:endParaRPr lang="da-DK" dirty="0"/>
          </a:p>
        </p:txBody>
      </p:sp>
      <p:sp>
        <p:nvSpPr>
          <p:cNvPr id="4" name="Rektangel 3"/>
          <p:cNvSpPr/>
          <p:nvPr/>
        </p:nvSpPr>
        <p:spPr>
          <a:xfrm>
            <a:off x="1451579" y="804982"/>
            <a:ext cx="5068862" cy="9318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dirty="0" smtClean="0"/>
              <a:t>Nizka telesna teža</a:t>
            </a:r>
            <a:endParaRPr lang="da-DK" sz="360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4" y="2412343"/>
            <a:ext cx="1097280" cy="219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43149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9620</TotalTime>
  <Words>2542</Words>
  <Application>Microsoft Office PowerPoint</Application>
  <PresentationFormat>Widescreen</PresentationFormat>
  <Paragraphs>681</Paragraphs>
  <Slides>62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11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62</vt:i4>
      </vt:variant>
    </vt:vector>
  </HeadingPairs>
  <TitlesOfParts>
    <vt:vector size="75" baseType="lpstr">
      <vt:lpstr>Algerian</vt:lpstr>
      <vt:lpstr>Arial</vt:lpstr>
      <vt:lpstr>Calibri</vt:lpstr>
      <vt:lpstr>Calibri Light</vt:lpstr>
      <vt:lpstr>Cambria Math</vt:lpstr>
      <vt:lpstr>Monotype Corsiva</vt:lpstr>
      <vt:lpstr>tahoma</vt:lpstr>
      <vt:lpstr>Times New Roman</vt:lpstr>
      <vt:lpstr>Wingdings</vt:lpstr>
      <vt:lpstr>Wingdings 2</vt:lpstr>
      <vt:lpstr>Yu Mincho</vt:lpstr>
      <vt:lpstr>HDOfficeLightV0</vt:lpstr>
      <vt:lpstr>Officeova 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ITS</dc:creator>
  <cp:lastModifiedBy>Niels Christian F Vestergaard (NCV | OJ)</cp:lastModifiedBy>
  <cp:revision>288</cp:revision>
  <cp:lastPrinted>2018-10-04T08:51:30Z</cp:lastPrinted>
  <dcterms:created xsi:type="dcterms:W3CDTF">2018-08-16T15:53:11Z</dcterms:created>
  <dcterms:modified xsi:type="dcterms:W3CDTF">2019-11-29T22:21:55Z</dcterms:modified>
</cp:coreProperties>
</file>