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6" r:id="rId4"/>
    <p:sldId id="265" r:id="rId5"/>
    <p:sldId id="261" r:id="rId6"/>
    <p:sldId id="263" r:id="rId7"/>
    <p:sldId id="262" r:id="rId8"/>
    <p:sldId id="260" r:id="rId9"/>
    <p:sldId id="258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472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50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024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487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131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731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981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566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506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134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273F-89EE-465D-86FF-68A20B86102E}" type="datetimeFigureOut">
              <a:rPr lang="da-DK" smtClean="0"/>
              <a:t>29-11-2019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27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497586"/>
            <a:ext cx="11007062" cy="2359914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4902796" y="2943225"/>
            <a:ext cx="24016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4400" dirty="0" smtClean="0">
                <a:solidFill>
                  <a:schemeClr val="accent2">
                    <a:lumMod val="50000"/>
                  </a:schemeClr>
                </a:solidFill>
              </a:rPr>
              <a:t>MODUL 6</a:t>
            </a:r>
            <a:endParaRPr lang="sl-SI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4002869" y="3619500"/>
            <a:ext cx="42014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6600" dirty="0" smtClean="0">
                <a:solidFill>
                  <a:schemeClr val="accent2">
                    <a:lumMod val="50000"/>
                  </a:schemeClr>
                </a:solidFill>
              </a:rPr>
              <a:t>KRVNI TLAK</a:t>
            </a:r>
            <a:endParaRPr lang="sl-SI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0" y="5597772"/>
            <a:ext cx="3471265" cy="81512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112" y="5482943"/>
            <a:ext cx="3248025" cy="104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18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539804" y="2479910"/>
            <a:ext cx="7238198" cy="15015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5400" dirty="0" smtClean="0">
                <a:solidFill>
                  <a:schemeClr val="accent2">
                    <a:lumMod val="50000"/>
                  </a:schemeClr>
                </a:solidFill>
              </a:rPr>
              <a:t>Krvni tlak</a:t>
            </a:r>
            <a:endParaRPr lang="en-GB" sz="5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906039" y="548641"/>
            <a:ext cx="5679640" cy="1501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Ključni dejavnik pri naši ne/samostojnosti je 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542" y="989979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7889" y="519764"/>
            <a:ext cx="7045693" cy="6545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Poznamo dve vrsti krvnega tlaka</a:t>
            </a:r>
            <a:r>
              <a:rPr lang="da-DK" sz="3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da-DK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243711" y="2107931"/>
            <a:ext cx="4533501" cy="11550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Ko srce miruje</a:t>
            </a: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200397" y="3801977"/>
            <a:ext cx="4620127" cy="11550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Ko srce bije</a:t>
            </a:r>
            <a:r>
              <a:rPr lang="en-GB" sz="3600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dela</a:t>
            </a: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8037095" y="3801976"/>
            <a:ext cx="3020459" cy="11550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Sistolični</a:t>
            </a:r>
            <a:endParaRPr lang="en-GB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3600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rvni </a:t>
            </a:r>
            <a:r>
              <a:rPr lang="sl-SI" sz="3600" dirty="0">
                <a:solidFill>
                  <a:schemeClr val="accent2">
                    <a:lumMod val="50000"/>
                  </a:schemeClr>
                </a:solidFill>
              </a:rPr>
              <a:t>tlak</a:t>
            </a: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8037095" y="2107930"/>
            <a:ext cx="3020459" cy="11550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Diastolični</a:t>
            </a:r>
            <a:endParaRPr lang="en-GB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3600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rvni tlak</a:t>
            </a: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3" y="2696720"/>
            <a:ext cx="2715491" cy="135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6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7889" y="519764"/>
            <a:ext cx="7045693" cy="6545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Poznamo dve vrsti krvnega tlaka</a:t>
            </a:r>
            <a:r>
              <a:rPr lang="da-DK" sz="3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da-DK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339966" y="3884985"/>
            <a:ext cx="3020459" cy="11550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3600" dirty="0" smtClean="0"/>
          </a:p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Sistolični</a:t>
            </a:r>
          </a:p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 krvni tlak</a:t>
            </a:r>
            <a:endParaRPr lang="en-GB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GB" sz="3600" dirty="0"/>
          </a:p>
        </p:txBody>
      </p:sp>
      <p:sp>
        <p:nvSpPr>
          <p:cNvPr id="9" name="Rektangel 8"/>
          <p:cNvSpPr/>
          <p:nvPr/>
        </p:nvSpPr>
        <p:spPr>
          <a:xfrm>
            <a:off x="3436219" y="2306442"/>
            <a:ext cx="3020459" cy="11550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Diastolični </a:t>
            </a:r>
            <a:endParaRPr lang="en-GB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Krvni tlak</a:t>
            </a: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6612555" y="2306442"/>
            <a:ext cx="3020459" cy="11550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accent2">
                    <a:lumMod val="50000"/>
                  </a:schemeClr>
                </a:solidFill>
              </a:rPr>
              <a:t>60 - 90</a:t>
            </a: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612556" y="3884984"/>
            <a:ext cx="3020459" cy="11550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accent2">
                    <a:lumMod val="50000"/>
                  </a:schemeClr>
                </a:solidFill>
              </a:rPr>
              <a:t>100 - 140</a:t>
            </a: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9885146" y="3884983"/>
            <a:ext cx="1357895" cy="11550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accent2">
                    <a:lumMod val="50000"/>
                  </a:schemeClr>
                </a:solidFill>
              </a:rPr>
              <a:t>150</a:t>
            </a:r>
            <a:endParaRPr lang="en-GB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Billedforklaring med opadgående pil 1"/>
          <p:cNvSpPr/>
          <p:nvPr/>
        </p:nvSpPr>
        <p:spPr>
          <a:xfrm>
            <a:off x="9678569" y="5238527"/>
            <a:ext cx="1771048" cy="1020278"/>
          </a:xfrm>
          <a:prstGeom prst="upArrowCallou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2800" dirty="0" smtClean="0">
                <a:solidFill>
                  <a:schemeClr val="accent2">
                    <a:lumMod val="50000"/>
                  </a:schemeClr>
                </a:solidFill>
              </a:rPr>
              <a:t>+70</a:t>
            </a:r>
            <a:endParaRPr lang="da-DK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06" y="2786098"/>
            <a:ext cx="2851368" cy="142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4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52418"/>
              </p:ext>
            </p:extLst>
          </p:nvPr>
        </p:nvGraphicFramePr>
        <p:xfrm>
          <a:off x="2975276" y="1847850"/>
          <a:ext cx="8127999" cy="2568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4633081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3310846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7761801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 smtClean="0"/>
                        <a:t>Kategorija 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 smtClean="0"/>
                        <a:t>Sistolični tlak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 smtClean="0"/>
                        <a:t>Diastolični tlak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113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Nizek krvni tlak</a:t>
                      </a:r>
                      <a:endParaRPr lang="en-GB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Pod </a:t>
                      </a:r>
                      <a:r>
                        <a:rPr lang="en-GB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n-GB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Pod </a:t>
                      </a:r>
                      <a:r>
                        <a:rPr lang="en-US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60</a:t>
                      </a:r>
                      <a:endParaRPr lang="en-US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55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Normal</a:t>
                      </a:r>
                      <a:r>
                        <a:rPr lang="sl-SI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ni</a:t>
                      </a:r>
                      <a:r>
                        <a:rPr lang="en-GB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sl-SI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tlak</a:t>
                      </a:r>
                      <a:endParaRPr lang="en-GB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100 - 119</a:t>
                      </a:r>
                      <a:endParaRPr lang="en-GB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60 – 79</a:t>
                      </a:r>
                      <a:endParaRPr lang="en-US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15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Rahlo povišan</a:t>
                      </a:r>
                      <a:endParaRPr lang="en-GB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120 – 139 </a:t>
                      </a:r>
                      <a:endParaRPr lang="en-GB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80 – 89</a:t>
                      </a:r>
                      <a:endParaRPr lang="en-US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182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Visok   </a:t>
                      </a:r>
                      <a:endParaRPr lang="en-GB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140 - 159</a:t>
                      </a:r>
                      <a:endParaRPr lang="en-GB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90 – 99</a:t>
                      </a:r>
                      <a:endParaRPr lang="en-US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25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Previsok </a:t>
                      </a:r>
                      <a:endParaRPr lang="en-GB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160+</a:t>
                      </a:r>
                      <a:endParaRPr lang="en-GB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100+</a:t>
                      </a:r>
                      <a:endParaRPr lang="en-US" noProof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371120"/>
                  </a:ext>
                </a:extLst>
              </a:tr>
            </a:tbl>
          </a:graphicData>
        </a:graphic>
      </p:graphicFrame>
      <p:sp>
        <p:nvSpPr>
          <p:cNvPr id="7" name="Pentagon 6"/>
          <p:cNvSpPr/>
          <p:nvPr/>
        </p:nvSpPr>
        <p:spPr>
          <a:xfrm>
            <a:off x="577516" y="3176337"/>
            <a:ext cx="2261937" cy="1145406"/>
          </a:xfrm>
          <a:prstGeom prst="homePlat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Kje sem</a:t>
            </a:r>
            <a:endParaRPr lang="en-GB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2839453" y="5332396"/>
            <a:ext cx="8263822" cy="10299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Pri 70-ih je sistolični tlak pri 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150 </a:t>
            </a:r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</a:rPr>
              <a:t>kar v redu.</a:t>
            </a:r>
            <a:endParaRPr lang="en-GB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96766" y="2406316"/>
            <a:ext cx="11069053" cy="37827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accent2">
                    <a:lumMod val="50000"/>
                  </a:schemeClr>
                </a:solidFill>
              </a:rPr>
              <a:t>Približno petina prebivalcev Danske ima povišan krvni tlak, </a:t>
            </a:r>
            <a:endParaRPr lang="sl-SI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sl-SI" sz="3200" dirty="0" smtClean="0">
                <a:solidFill>
                  <a:schemeClr val="accent2">
                    <a:lumMod val="50000"/>
                  </a:schemeClr>
                </a:solidFill>
              </a:rPr>
              <a:t>od </a:t>
            </a:r>
          </a:p>
          <a:p>
            <a:pPr algn="ctr"/>
            <a:r>
              <a:rPr lang="sl-SI" sz="3200" dirty="0" smtClean="0">
                <a:solidFill>
                  <a:schemeClr val="accent2">
                    <a:lumMod val="50000"/>
                  </a:schemeClr>
                </a:solidFill>
              </a:rPr>
              <a:t>katerih </a:t>
            </a:r>
            <a:r>
              <a:rPr lang="sl-SI" sz="3200" dirty="0">
                <a:solidFill>
                  <a:schemeClr val="accent2">
                    <a:lumMod val="50000"/>
                  </a:schemeClr>
                </a:solidFill>
              </a:rPr>
              <a:t>pa se jih kakšnih 30% tega niti ne zaveda.</a:t>
            </a:r>
          </a:p>
          <a:p>
            <a:pPr algn="ctr"/>
            <a:r>
              <a:rPr lang="en-US" sz="3200" dirty="0" smtClean="0"/>
              <a:t> 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06" y="435797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2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75233" y="700789"/>
            <a:ext cx="2249103" cy="233116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>
                <a:solidFill>
                  <a:schemeClr val="accent2">
                    <a:lumMod val="50000"/>
                  </a:schemeClr>
                </a:solidFill>
              </a:rPr>
              <a:t>Pomembno je, da si občasno izmerite krvni tlak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42" y="4618271"/>
            <a:ext cx="11249025" cy="1933575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2736784" y="700789"/>
            <a:ext cx="1594585" cy="233116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dirty="0">
                <a:solidFill>
                  <a:schemeClr val="accent2">
                    <a:lumMod val="50000"/>
                  </a:schemeClr>
                </a:solidFill>
              </a:rPr>
              <a:t>saj povišanega tlaka skoraj nikoli ne zaznamo sami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443817" y="700789"/>
            <a:ext cx="1690838" cy="233116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dirty="0">
                <a:solidFill>
                  <a:schemeClr val="accent2">
                    <a:lumMod val="50000"/>
                  </a:schemeClr>
                </a:solidFill>
              </a:rPr>
              <a:t>povečuje pa tveganje za resnejša obolenja </a:t>
            </a:r>
            <a:r>
              <a:rPr lang="sl-SI" sz="2000" dirty="0" smtClean="0">
                <a:solidFill>
                  <a:schemeClr val="accent2">
                    <a:lumMod val="50000"/>
                  </a:schemeClr>
                </a:solidFill>
              </a:rPr>
              <a:t>kot so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247103" y="700789"/>
            <a:ext cx="1819026" cy="80075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krvni strdki in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247103" y="1571410"/>
            <a:ext cx="1819026" cy="13869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srčna aritmija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8662736" y="675333"/>
            <a:ext cx="2210751" cy="22830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dirty="0">
                <a:solidFill>
                  <a:schemeClr val="accent2">
                    <a:lumMod val="50000"/>
                  </a:schemeClr>
                </a:solidFill>
              </a:rPr>
              <a:t>Povišan </a:t>
            </a:r>
            <a:r>
              <a:rPr lang="sl-SI" sz="2000" dirty="0" smtClean="0">
                <a:solidFill>
                  <a:schemeClr val="accent2">
                    <a:lumMod val="50000"/>
                  </a:schemeClr>
                </a:solidFill>
              </a:rPr>
              <a:t>tlak je </a:t>
            </a:r>
            <a:r>
              <a:rPr lang="sl-SI" sz="2000" dirty="0">
                <a:solidFill>
                  <a:schemeClr val="accent2">
                    <a:lumMod val="50000"/>
                  </a:schemeClr>
                </a:solidFill>
              </a:rPr>
              <a:t>glavni razlog srčno žilnih obolenj</a:t>
            </a:r>
            <a:r>
              <a:rPr lang="sl-SI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4068431" y="3469445"/>
            <a:ext cx="4594305" cy="78492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Čisto preprosto si tlak lahko izmerite sami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6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7889" y="519764"/>
            <a:ext cx="7045693" cy="6545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>
                <a:solidFill>
                  <a:schemeClr val="accent2">
                    <a:lumMod val="50000"/>
                  </a:schemeClr>
                </a:solidFill>
              </a:rPr>
              <a:t>Poznamo dve vrsti krvnega tlaka</a:t>
            </a:r>
            <a:r>
              <a:rPr lang="da-DK" sz="36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Rektangel 5"/>
          <p:cNvSpPr/>
          <p:nvPr/>
        </p:nvSpPr>
        <p:spPr>
          <a:xfrm>
            <a:off x="4414585" y="1988808"/>
            <a:ext cx="7498083" cy="379235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accent2">
                    <a:lumMod val="50000"/>
                  </a:schemeClr>
                </a:solidFill>
              </a:rPr>
              <a:t>Če imate diabetes, ali če veste, da ste nagnjeni k srčno žilnim boleznim, bi morali imeti še nižji krvni tlak.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15" y="3225179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2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" y="5349875"/>
            <a:ext cx="12192000" cy="14533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Ker, ko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</a:rPr>
              <a:t>vam merijo tlak pri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zdravniku,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</a:rPr>
              <a:t>se zna zgoditi, da bo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rahlo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</a:rPr>
              <a:t>povišan, ker ste pač malo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vznemirjeni.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688857" y="298419"/>
            <a:ext cx="6843562" cy="12141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ZAKAJ</a:t>
            </a:r>
            <a:endParaRPr lang="en-GB" sz="2800" dirty="0" smtClean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sl-SI" sz="2800" dirty="0" smtClean="0">
                <a:solidFill>
                  <a:schemeClr val="accent2">
                    <a:lumMod val="50000"/>
                  </a:schemeClr>
                </a:solidFill>
                <a:cs typeface="Arial" panose="020B0604020202020204" pitchFamily="34" charset="0"/>
              </a:rPr>
              <a:t>bi bilo dobro, da si znamo tlak meriti sami?</a:t>
            </a:r>
            <a:endParaRPr lang="en-GB" sz="2800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009" y="2221346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14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Po meri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76CDEE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246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Niels Christian F Vestergaard (NCV | OJ)</dc:creator>
  <cp:lastModifiedBy>Niels Christian F Vestergaard (NCV | OJ)</cp:lastModifiedBy>
  <cp:revision>17</cp:revision>
  <dcterms:created xsi:type="dcterms:W3CDTF">2018-12-04T15:26:11Z</dcterms:created>
  <dcterms:modified xsi:type="dcterms:W3CDTF">2019-11-29T19:08:43Z</dcterms:modified>
</cp:coreProperties>
</file>