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1" r:id="rId5"/>
    <p:sldId id="259" r:id="rId6"/>
    <p:sldId id="258" r:id="rId7"/>
    <p:sldId id="260" r:id="rId8"/>
    <p:sldId id="261" r:id="rId9"/>
    <p:sldId id="263" r:id="rId10"/>
    <p:sldId id="264" r:id="rId11"/>
    <p:sldId id="265" r:id="rId12"/>
    <p:sldId id="266" r:id="rId13"/>
    <p:sldId id="268" r:id="rId14"/>
    <p:sldId id="267" r:id="rId15"/>
    <p:sldId id="273" r:id="rId16"/>
    <p:sldId id="274" r:id="rId17"/>
    <p:sldId id="262" r:id="rId18"/>
    <p:sldId id="272" r:id="rId1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F227-50F8-4ACC-A7B6-85FF0DB8F6F6}" type="datetimeFigureOut">
              <a:rPr lang="sl-SI" smtClean="0"/>
              <a:t>29. 11. 2019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2F8E-00CC-41B9-A264-8D90F2A2728C}" type="slidenum">
              <a:rPr lang="sl-SI" smtClean="0"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2075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F227-50F8-4ACC-A7B6-85FF0DB8F6F6}" type="datetimeFigureOut">
              <a:rPr lang="sl-SI" smtClean="0"/>
              <a:t>29. 11. 2019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2F8E-00CC-41B9-A264-8D90F2A2728C}" type="slidenum">
              <a:rPr lang="sl-SI" smtClean="0"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570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F227-50F8-4ACC-A7B6-85FF0DB8F6F6}" type="datetimeFigureOut">
              <a:rPr lang="sl-SI" smtClean="0"/>
              <a:t>29. 11. 2019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2F8E-00CC-41B9-A264-8D90F2A2728C}" type="slidenum">
              <a:rPr lang="sl-SI" smtClean="0"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46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F227-50F8-4ACC-A7B6-85FF0DB8F6F6}" type="datetimeFigureOut">
              <a:rPr lang="sl-SI" smtClean="0"/>
              <a:t>29. 11. 2019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2F8E-00CC-41B9-A264-8D90F2A2728C}" type="slidenum">
              <a:rPr lang="sl-SI" smtClean="0"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758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F227-50F8-4ACC-A7B6-85FF0DB8F6F6}" type="datetimeFigureOut">
              <a:rPr lang="sl-SI" smtClean="0"/>
              <a:t>29. 11. 2019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2F8E-00CC-41B9-A264-8D90F2A2728C}" type="slidenum">
              <a:rPr lang="sl-SI" smtClean="0"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3062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F227-50F8-4ACC-A7B6-85FF0DB8F6F6}" type="datetimeFigureOut">
              <a:rPr lang="sl-SI" smtClean="0"/>
              <a:t>29. 11. 2019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2F8E-00CC-41B9-A264-8D90F2A2728C}" type="slidenum">
              <a:rPr lang="sl-SI" smtClean="0"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974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F227-50F8-4ACC-A7B6-85FF0DB8F6F6}" type="datetimeFigureOut">
              <a:rPr lang="sl-SI" smtClean="0"/>
              <a:t>29. 11. 2019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2F8E-00CC-41B9-A264-8D90F2A2728C}" type="slidenum">
              <a:rPr lang="sl-SI" smtClean="0"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9408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F227-50F8-4ACC-A7B6-85FF0DB8F6F6}" type="datetimeFigureOut">
              <a:rPr lang="sl-SI" smtClean="0"/>
              <a:t>29. 11. 2019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2F8E-00CC-41B9-A264-8D90F2A2728C}" type="slidenum">
              <a:rPr lang="sl-SI" smtClean="0"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050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F227-50F8-4ACC-A7B6-85FF0DB8F6F6}" type="datetimeFigureOut">
              <a:rPr lang="sl-SI" smtClean="0"/>
              <a:t>29. 11. 2019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2F8E-00CC-41B9-A264-8D90F2A2728C}" type="slidenum">
              <a:rPr lang="sl-SI" smtClean="0"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0622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F227-50F8-4ACC-A7B6-85FF0DB8F6F6}" type="datetimeFigureOut">
              <a:rPr lang="sl-SI" smtClean="0"/>
              <a:t>29. 11. 2019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2F8E-00CC-41B9-A264-8D90F2A2728C}" type="slidenum">
              <a:rPr lang="sl-SI" smtClean="0"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610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2F227-50F8-4ACC-A7B6-85FF0DB8F6F6}" type="datetimeFigureOut">
              <a:rPr lang="sl-SI" smtClean="0"/>
              <a:t>29. 11. 2019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92F8E-00CC-41B9-A264-8D90F2A2728C}" type="slidenum">
              <a:rPr lang="sl-SI" smtClean="0"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038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2F227-50F8-4ACC-A7B6-85FF0DB8F6F6}" type="datetimeFigureOut">
              <a:rPr lang="sl-SI" smtClean="0"/>
              <a:t>29. 11. 2019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92F8E-00CC-41B9-A264-8D90F2A2728C}" type="slidenum">
              <a:rPr lang="sl-SI" smtClean="0"/>
              <a:t>‹nr.›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539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hyperlink" Target="https://www.google.dk/url?sa=i&amp;rct=j&amp;q=&amp;esrc=s&amp;source=images&amp;cd=&amp;ved=&amp;url=https%3A%2F%2Fwww.aliexpress.com%2Fitem%2F32822505913.html&amp;psig=AOvVaw2627ylobghU-qyWQz_p7iq&amp;ust=1568188798851029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8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hyperlink" Target="https://www.google.dk/url?sa=i&amp;rct=j&amp;q=&amp;esrc=s&amp;source=images&amp;cd=&amp;ved=&amp;url=https%3A%2F%2Fwww.aliexpress.com%2Fitem%2F32822505913.html&amp;psig=AOvVaw2627ylobghU-qyWQz_p7iq&amp;ust=1568188798851029" TargetMode="External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0" y="419783"/>
            <a:ext cx="11291001" cy="2420791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4829700" y="2916455"/>
            <a:ext cx="24016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400" dirty="0" smtClean="0">
                <a:solidFill>
                  <a:schemeClr val="accent2">
                    <a:lumMod val="50000"/>
                  </a:schemeClr>
                </a:solidFill>
              </a:rPr>
              <a:t>MODUL 5</a:t>
            </a:r>
            <a:endParaRPr lang="sl-SI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2151562" y="3685896"/>
            <a:ext cx="77578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6600" dirty="0" smtClean="0">
                <a:solidFill>
                  <a:schemeClr val="accent2">
                    <a:lumMod val="50000"/>
                  </a:schemeClr>
                </a:solidFill>
              </a:rPr>
              <a:t>RAVNOTEŽJE IN PADCI</a:t>
            </a:r>
            <a:endParaRPr lang="sl-SI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0" y="5721544"/>
            <a:ext cx="3395065" cy="79723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833" y="5467510"/>
            <a:ext cx="3268178" cy="105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57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1737">
            <a:off x="516255" y="632710"/>
            <a:ext cx="2381250" cy="18002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9792">
            <a:off x="8673086" y="634449"/>
            <a:ext cx="2695123" cy="179674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3" r="7368"/>
          <a:stretch/>
        </p:blipFill>
        <p:spPr>
          <a:xfrm>
            <a:off x="6352674" y="1469292"/>
            <a:ext cx="2724829" cy="268247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0" r="18532"/>
          <a:stretch/>
        </p:blipFill>
        <p:spPr>
          <a:xfrm>
            <a:off x="9052560" y="1469291"/>
            <a:ext cx="2699886" cy="2699607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739458" y="2892822"/>
            <a:ext cx="4767485" cy="1200329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2">
                    <a:lumMod val="50000"/>
                  </a:schemeClr>
                </a:solidFill>
              </a:rPr>
              <a:t>10.000 </a:t>
            </a:r>
            <a:r>
              <a:rPr lang="sl-SI" sz="2400" dirty="0" smtClean="0">
                <a:solidFill>
                  <a:schemeClr val="accent2">
                    <a:lumMod val="50000"/>
                  </a:schemeClr>
                </a:solidFill>
              </a:rPr>
              <a:t>zlomov vratu stegnenice na leto, kar pomeni približno 600 zlomov na 100.000 prebivalcev.  </a:t>
            </a:r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Rektangel 8"/>
          <p:cNvSpPr/>
          <p:nvPr/>
        </p:nvSpPr>
        <p:spPr>
          <a:xfrm>
            <a:off x="6352674" y="4151764"/>
            <a:ext cx="5399772" cy="112288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schemeClr val="accent2">
                    <a:lumMod val="50000"/>
                  </a:schemeClr>
                </a:solidFill>
              </a:rPr>
              <a:t>Samo 200 zlomov na 100.000 prebivalcev v Romuniji. </a:t>
            </a:r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9795" y="350775"/>
            <a:ext cx="2005758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06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090" y="1011560"/>
            <a:ext cx="3993226" cy="4950381"/>
          </a:xfrm>
          <a:prstGeom prst="rect">
            <a:avLst/>
          </a:prstGeom>
        </p:spPr>
      </p:pic>
      <p:sp>
        <p:nvSpPr>
          <p:cNvPr id="4" name="Rektangel 5"/>
          <p:cNvSpPr/>
          <p:nvPr/>
        </p:nvSpPr>
        <p:spPr>
          <a:xfrm>
            <a:off x="360260" y="1011560"/>
            <a:ext cx="6309360" cy="4950823"/>
          </a:xfrm>
          <a:prstGeom prst="rect">
            <a:avLst/>
          </a:prstGeom>
          <a:solidFill>
            <a:srgbClr val="3494BA"/>
          </a:solidFill>
          <a:ln w="12700" cap="flat" cmpd="sng" algn="ctr">
            <a:solidFill>
              <a:srgbClr val="3494B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Ena izmed nedavnih raziskav na Danskem je pokazala, da ima ta gospod, ki igra nogomet, najmočnejše kosti izmed vseh seniorjev, ki so bili zajeti v raziskavi. 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 nogometu tudi dobimo veliko udarcev v noge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Če si ponovno prikličemo v spomin 8 glavnih področij, ki smo jih že spoznali, lahko rečemo, da nogomet stimulira, krepi in ohranja več izmed njih: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Ravnotežje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Kondicija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 </a:t>
            </a:r>
            <a:r>
              <a:rPr kumimoji="0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če občasno tečemo z 80% svojega maksimuma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Moč razteznih nožnih mišic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Krepitev srca – krvni tlak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 PA NAM TREBA IGRATI NOGOMETA ZA OHRANJANJE TELESNE MOČI V POZNEJŠIH LETIH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965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27"/>
          <p:cNvSpPr/>
          <p:nvPr/>
        </p:nvSpPr>
        <p:spPr>
          <a:xfrm>
            <a:off x="1537827" y="358765"/>
            <a:ext cx="9447349" cy="979714"/>
          </a:xfrm>
          <a:prstGeom prst="rect">
            <a:avLst/>
          </a:prstGeom>
          <a:solidFill>
            <a:srgbClr val="3494B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</a:t>
            </a:r>
            <a:r>
              <a:rPr kumimoji="0" lang="sl-SI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najpogostejši povzročitelji padcev</a:t>
            </a:r>
            <a:r>
              <a:rPr kumimoji="0" lang="da-DK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da-DK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87" y="5158138"/>
            <a:ext cx="2001498" cy="1450436"/>
          </a:xfrm>
          <a:prstGeom prst="rect">
            <a:avLst/>
          </a:prstGeom>
        </p:spPr>
      </p:pic>
      <p:sp>
        <p:nvSpPr>
          <p:cNvPr id="7" name="Rektangel 18"/>
          <p:cNvSpPr/>
          <p:nvPr/>
        </p:nvSpPr>
        <p:spPr>
          <a:xfrm>
            <a:off x="2431886" y="1648593"/>
            <a:ext cx="2399937" cy="538480"/>
          </a:xfrm>
          <a:prstGeom prst="rect">
            <a:avLst/>
          </a:prstGeom>
          <a:solidFill>
            <a:srgbClr val="3494B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Slabovidnost</a:t>
            </a:r>
            <a:endParaRPr kumimoji="0" lang="da-DK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ktangel 20"/>
          <p:cNvSpPr/>
          <p:nvPr/>
        </p:nvSpPr>
        <p:spPr>
          <a:xfrm>
            <a:off x="1897522" y="2934526"/>
            <a:ext cx="2344206" cy="538480"/>
          </a:xfrm>
          <a:prstGeom prst="rect">
            <a:avLst/>
          </a:prstGeom>
          <a:solidFill>
            <a:srgbClr val="3494B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Šibka mišična moč</a:t>
            </a:r>
            <a:endParaRPr kumimoji="0" lang="da-DK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ktangel 23"/>
          <p:cNvSpPr/>
          <p:nvPr/>
        </p:nvSpPr>
        <p:spPr>
          <a:xfrm>
            <a:off x="2043181" y="4306680"/>
            <a:ext cx="2052887" cy="538480"/>
          </a:xfrm>
          <a:prstGeom prst="rect">
            <a:avLst/>
          </a:prstGeom>
          <a:solidFill>
            <a:srgbClr val="3494B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Slabo ravnotežje</a:t>
            </a:r>
            <a:endParaRPr kumimoji="0" lang="da-DK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6"/>
          <p:cNvSpPr/>
          <p:nvPr/>
        </p:nvSpPr>
        <p:spPr>
          <a:xfrm>
            <a:off x="2402768" y="5781045"/>
            <a:ext cx="1838960" cy="538480"/>
          </a:xfrm>
          <a:prstGeom prst="rect">
            <a:avLst/>
          </a:prstGeom>
          <a:solidFill>
            <a:srgbClr val="3494B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Osteoporoza </a:t>
            </a:r>
            <a:endParaRPr kumimoji="0" lang="da-DK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54" y="5030111"/>
            <a:ext cx="11004234" cy="128027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1823" y="2187073"/>
            <a:ext cx="6163590" cy="3353091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04404">
            <a:off x="4446412" y="2602749"/>
            <a:ext cx="6163590" cy="3353091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03124">
            <a:off x="4308750" y="3168614"/>
            <a:ext cx="6163590" cy="3353091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318763">
            <a:off x="4341795" y="3829520"/>
            <a:ext cx="6163590" cy="3353091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1" y="1484444"/>
            <a:ext cx="1203960" cy="802640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254" y="2540783"/>
            <a:ext cx="971780" cy="1199218"/>
          </a:xfrm>
          <a:prstGeom prst="rect">
            <a:avLst/>
          </a:prstGeom>
        </p:spPr>
      </p:pic>
      <p:pic>
        <p:nvPicPr>
          <p:cNvPr id="19" name="Picture 2" descr="Billedresultat for exercise training reaction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20" y="3944275"/>
            <a:ext cx="974277" cy="97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595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ka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11018">
            <a:off x="807797" y="5633338"/>
            <a:ext cx="5590517" cy="579170"/>
          </a:xfrm>
          <a:prstGeom prst="rect">
            <a:avLst/>
          </a:prstGeom>
        </p:spPr>
      </p:pic>
      <p:sp>
        <p:nvSpPr>
          <p:cNvPr id="2" name="Rektangel 32"/>
          <p:cNvSpPr/>
          <p:nvPr/>
        </p:nvSpPr>
        <p:spPr>
          <a:xfrm>
            <a:off x="2697979" y="441277"/>
            <a:ext cx="6684500" cy="538480"/>
          </a:xfrm>
          <a:prstGeom prst="rect">
            <a:avLst/>
          </a:prstGeom>
          <a:solidFill>
            <a:srgbClr val="3494B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Lahko preprečimo ali izboljšamo vse </a:t>
            </a:r>
            <a:r>
              <a:rPr kumimoji="0" lang="da-DK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 </a:t>
            </a:r>
            <a:endParaRPr kumimoji="0" lang="da-DK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64" y="5070527"/>
            <a:ext cx="2005758" cy="145097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60" y="4991272"/>
            <a:ext cx="9315495" cy="79255"/>
          </a:xfrm>
          <a:prstGeom prst="rect">
            <a:avLst/>
          </a:prstGeom>
        </p:spPr>
      </p:pic>
      <p:sp>
        <p:nvSpPr>
          <p:cNvPr id="8" name="Rektangel 33"/>
          <p:cNvSpPr/>
          <p:nvPr/>
        </p:nvSpPr>
        <p:spPr>
          <a:xfrm>
            <a:off x="5227260" y="4722032"/>
            <a:ext cx="1838960" cy="538480"/>
          </a:xfrm>
          <a:prstGeom prst="rect">
            <a:avLst/>
          </a:prstGeom>
          <a:solidFill>
            <a:srgbClr val="3494B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PADCI</a:t>
            </a:r>
            <a:endParaRPr kumimoji="0" lang="da-DK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ktangel 18"/>
          <p:cNvSpPr/>
          <p:nvPr/>
        </p:nvSpPr>
        <p:spPr>
          <a:xfrm>
            <a:off x="2002625" y="1291742"/>
            <a:ext cx="1838960" cy="538480"/>
          </a:xfrm>
          <a:prstGeom prst="rect">
            <a:avLst/>
          </a:prstGeom>
          <a:solidFill>
            <a:srgbClr val="3494B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Vid</a:t>
            </a:r>
            <a:endParaRPr kumimoji="0" lang="da-DK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20"/>
          <p:cNvSpPr/>
          <p:nvPr/>
        </p:nvSpPr>
        <p:spPr>
          <a:xfrm>
            <a:off x="2002625" y="3018297"/>
            <a:ext cx="1838960" cy="538480"/>
          </a:xfrm>
          <a:prstGeom prst="rect">
            <a:avLst/>
          </a:prstGeom>
          <a:solidFill>
            <a:srgbClr val="3494B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Mišično moč</a:t>
            </a:r>
            <a:endParaRPr kumimoji="0" lang="da-DK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23"/>
          <p:cNvSpPr/>
          <p:nvPr/>
        </p:nvSpPr>
        <p:spPr>
          <a:xfrm>
            <a:off x="2188678" y="4179441"/>
            <a:ext cx="1838960" cy="538480"/>
          </a:xfrm>
          <a:prstGeom prst="rect">
            <a:avLst/>
          </a:prstGeom>
          <a:solidFill>
            <a:srgbClr val="3494B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Ravnotežje</a:t>
            </a:r>
            <a:endParaRPr kumimoji="0" lang="da-DK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ktangel 16"/>
          <p:cNvSpPr/>
          <p:nvPr/>
        </p:nvSpPr>
        <p:spPr>
          <a:xfrm>
            <a:off x="2395719" y="5637412"/>
            <a:ext cx="1838960" cy="537167"/>
          </a:xfrm>
          <a:prstGeom prst="rect">
            <a:avLst/>
          </a:prstGeom>
          <a:solidFill>
            <a:srgbClr val="3494B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Osteoporozo</a:t>
            </a:r>
            <a:endParaRPr kumimoji="0" lang="da-DK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5142" y="1595756"/>
            <a:ext cx="3950550" cy="1597290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5051" y="1955451"/>
            <a:ext cx="36579" cy="1237595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5051" y="1918872"/>
            <a:ext cx="4035902" cy="36579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9465" y="3228470"/>
            <a:ext cx="4139543" cy="1005927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96711" y="3569875"/>
            <a:ext cx="4060288" cy="664522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27638" y="4424387"/>
            <a:ext cx="4212701" cy="530398"/>
          </a:xfrm>
          <a:prstGeom prst="rect">
            <a:avLst/>
          </a:prstGeom>
        </p:spPr>
      </p:pic>
      <p:pic>
        <p:nvPicPr>
          <p:cNvPr id="19" name="Slika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10967" y="4399002"/>
            <a:ext cx="3981033" cy="560881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59443" y="5319579"/>
            <a:ext cx="3974937" cy="445047"/>
          </a:xfrm>
          <a:prstGeom prst="rect">
            <a:avLst/>
          </a:prstGeom>
        </p:spPr>
      </p:pic>
      <p:pic>
        <p:nvPicPr>
          <p:cNvPr id="24" name="Billed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70" y="1089042"/>
            <a:ext cx="1203960" cy="802640"/>
          </a:xfrm>
          <a:prstGeom prst="rect">
            <a:avLst/>
          </a:prstGeom>
        </p:spPr>
      </p:pic>
      <p:pic>
        <p:nvPicPr>
          <p:cNvPr id="25" name="Billede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1148" y="2346566"/>
            <a:ext cx="971780" cy="1199218"/>
          </a:xfrm>
          <a:prstGeom prst="rect">
            <a:avLst/>
          </a:prstGeom>
        </p:spPr>
      </p:pic>
      <p:pic>
        <p:nvPicPr>
          <p:cNvPr id="26" name="Picture 2" descr="Billedresultat for exercise training reaction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27" y="3937248"/>
            <a:ext cx="974277" cy="97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412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913" y="4132812"/>
            <a:ext cx="2859272" cy="1902117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660" y="4502144"/>
            <a:ext cx="2658086" cy="177409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564226" y="4132812"/>
            <a:ext cx="2780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SENZORIČNI ČUTI IZ STOPAL</a:t>
            </a:r>
            <a:endParaRPr lang="sl-SI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1330384" y="2563151"/>
            <a:ext cx="85494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 smtClean="0">
                <a:solidFill>
                  <a:schemeClr val="accent2">
                    <a:lumMod val="50000"/>
                  </a:schemeClr>
                </a:solidFill>
              </a:rPr>
              <a:t>DA BI RAZUMELI RAVNOTEŽJE</a:t>
            </a:r>
            <a:endParaRPr lang="sl-SI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18" y="212330"/>
            <a:ext cx="3011650" cy="2150672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3333768" y="423511"/>
            <a:ext cx="3209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ČUTILO ZA SLUH IN RAVNOTEŽJE</a:t>
            </a:r>
            <a:endParaRPr lang="sl-SI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9047747" y="1106905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VID</a:t>
            </a:r>
            <a:endParaRPr lang="sl-SI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5"/>
          <a:srcRect t="9994" b="9086"/>
          <a:stretch/>
        </p:blipFill>
        <p:spPr>
          <a:xfrm>
            <a:off x="9879840" y="2202873"/>
            <a:ext cx="2060627" cy="1662545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226" y="957972"/>
            <a:ext cx="1203960" cy="80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06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85" y="2560318"/>
            <a:ext cx="3456732" cy="3176291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028" y="3291901"/>
            <a:ext cx="2182557" cy="244470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0596" y="3810106"/>
            <a:ext cx="4017612" cy="1926503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3000895" y="1113905"/>
            <a:ext cx="5142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>
                <a:solidFill>
                  <a:schemeClr val="accent2">
                    <a:lumMod val="50000"/>
                  </a:schemeClr>
                </a:solidFill>
              </a:rPr>
              <a:t>DA BI RAZUMELI RAVNOTEŽJE</a:t>
            </a:r>
            <a:endParaRPr lang="sl-SI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7539644" y="2560318"/>
            <a:ext cx="3308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chemeClr val="accent2">
                    <a:lumMod val="50000"/>
                  </a:schemeClr>
                </a:solidFill>
              </a:rPr>
              <a:t>MIŠICE IN SKLEPI</a:t>
            </a:r>
            <a:endParaRPr lang="sl-SI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75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275" y="2367194"/>
            <a:ext cx="2554445" cy="2548349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2975956" y="1163782"/>
            <a:ext cx="5142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200" dirty="0" smtClean="0">
                <a:solidFill>
                  <a:schemeClr val="accent2">
                    <a:lumMod val="50000"/>
                  </a:schemeClr>
                </a:solidFill>
              </a:rPr>
              <a:t>DA BI RAZUMELI RAVNOTEŽJE</a:t>
            </a:r>
            <a:endParaRPr lang="sl-SI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6292489" y="2367194"/>
            <a:ext cx="5112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ZMOŽNOST HITREGA </a:t>
            </a:r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REAGIRANJA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> IN POPRAVLJANJA</a:t>
            </a:r>
            <a:endParaRPr lang="sl-SI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08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495120" y="549260"/>
            <a:ext cx="108937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4000" dirty="0">
                <a:solidFill>
                  <a:schemeClr val="accent2">
                    <a:lumMod val="50000"/>
                  </a:schemeClr>
                </a:solidFill>
              </a:rPr>
              <a:t>KAKO SE IZOGNITI, ZMANJŠATI TVEGANJE ZA PADCE</a:t>
            </a:r>
            <a:endParaRPr lang="da-DK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Pladsholder til indhold 2"/>
          <p:cNvSpPr txBox="1">
            <a:spLocks/>
          </p:cNvSpPr>
          <p:nvPr/>
        </p:nvSpPr>
        <p:spPr>
          <a:xfrm>
            <a:off x="1140358" y="1929178"/>
            <a:ext cx="9603275" cy="7445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b="1" dirty="0" smtClean="0">
                <a:solidFill>
                  <a:srgbClr val="00B050"/>
                </a:solidFill>
              </a:rPr>
              <a:t>Če </a:t>
            </a:r>
            <a:r>
              <a:rPr lang="en-GB" b="1" dirty="0" smtClean="0">
                <a:solidFill>
                  <a:srgbClr val="00B050"/>
                </a:solidFill>
              </a:rPr>
              <a:t>3 x </a:t>
            </a:r>
            <a:r>
              <a:rPr lang="sl-SI" b="1" dirty="0" smtClean="0">
                <a:solidFill>
                  <a:srgbClr val="00B050"/>
                </a:solidFill>
              </a:rPr>
              <a:t>na teden izvajamo vaje za krepitev moči in ravnotežja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2893995" y="257644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l-SI" sz="3200" b="1" dirty="0">
                <a:solidFill>
                  <a:schemeClr val="accent2">
                    <a:lumMod val="50000"/>
                  </a:schemeClr>
                </a:solidFill>
              </a:rPr>
              <a:t>v kombinaciji s</a:t>
            </a:r>
            <a:r>
              <a:rPr lang="da-DK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sl-SI" sz="3200" b="1" dirty="0">
                <a:solidFill>
                  <a:srgbClr val="00B050"/>
                </a:solidFill>
              </a:rPr>
              <a:t>hojo dvakrat tedensko,</a:t>
            </a:r>
            <a:r>
              <a:rPr lang="da-DK" sz="3200" b="1" dirty="0">
                <a:solidFill>
                  <a:srgbClr val="00B050"/>
                </a:solidFill>
              </a:rPr>
              <a:t>   </a:t>
            </a:r>
          </a:p>
        </p:txBody>
      </p:sp>
      <p:sp>
        <p:nvSpPr>
          <p:cNvPr id="5" name="Pravokotnik 4"/>
          <p:cNvSpPr/>
          <p:nvPr/>
        </p:nvSpPr>
        <p:spPr>
          <a:xfrm>
            <a:off x="1583263" y="3931598"/>
            <a:ext cx="8524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2800" b="1" dirty="0">
                <a:solidFill>
                  <a:schemeClr val="accent2">
                    <a:lumMod val="50000"/>
                  </a:schemeClr>
                </a:solidFill>
              </a:rPr>
              <a:t>za do </a:t>
            </a:r>
            <a:r>
              <a:rPr lang="sl-SI" sz="2800" b="1" dirty="0">
                <a:solidFill>
                  <a:srgbClr val="00B050"/>
                </a:solidFill>
              </a:rPr>
              <a:t>52%</a:t>
            </a:r>
            <a:r>
              <a:rPr lang="sl-SI" sz="2800" b="1" dirty="0"/>
              <a:t> </a:t>
            </a:r>
            <a:r>
              <a:rPr lang="sl-SI" sz="2800" b="1" dirty="0">
                <a:solidFill>
                  <a:schemeClr val="accent2">
                    <a:lumMod val="50000"/>
                  </a:schemeClr>
                </a:solidFill>
              </a:rPr>
              <a:t>preprečimo padce in poškodbe zaradi padcev</a:t>
            </a:r>
            <a:r>
              <a:rPr lang="sl-SI" b="1" dirty="0">
                <a:solidFill>
                  <a:schemeClr val="accent2">
                    <a:lumMod val="50000"/>
                  </a:schemeClr>
                </a:solidFill>
              </a:rPr>
              <a:t>,</a:t>
            </a:r>
            <a:endParaRPr lang="da-DK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2583190" y="5092385"/>
            <a:ext cx="6717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2800" b="1" dirty="0">
                <a:solidFill>
                  <a:schemeClr val="accent2">
                    <a:lumMod val="50000"/>
                  </a:schemeClr>
                </a:solidFill>
              </a:rPr>
              <a:t>kar ima še večji učinek na starejše od 80 let</a:t>
            </a:r>
            <a:r>
              <a:rPr lang="sl-SI" b="1" dirty="0"/>
              <a:t>.</a:t>
            </a:r>
            <a:r>
              <a:rPr lang="da-DK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8452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524" y="1373823"/>
            <a:ext cx="2969009" cy="420660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629" y="2297447"/>
            <a:ext cx="6858594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11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768867" y="22211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l-SI" sz="4000" dirty="0" smtClean="0">
                <a:solidFill>
                  <a:schemeClr val="accent2">
                    <a:lumMod val="50000"/>
                  </a:schemeClr>
                </a:solidFill>
              </a:rPr>
              <a:t>Padec</a:t>
            </a:r>
            <a:r>
              <a:rPr lang="sl-SI" sz="4000" dirty="0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da-DK" sz="4000" dirty="0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– </a:t>
            </a:r>
          </a:p>
          <a:p>
            <a:pPr algn="ctr"/>
            <a:r>
              <a:rPr lang="da-DK" sz="4000" dirty="0">
                <a:solidFill>
                  <a:schemeClr val="accent2">
                    <a:lumMod val="50000"/>
                  </a:schemeClr>
                </a:solidFill>
              </a:rPr>
              <a:t>Collum Femoris Fractura</a:t>
            </a:r>
            <a:r>
              <a:rPr lang="sl-SI" sz="40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l-SI" sz="4000" dirty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- </a:t>
            </a:r>
            <a:r>
              <a:rPr lang="sl-SI" sz="4000" dirty="0">
                <a:solidFill>
                  <a:schemeClr val="accent2">
                    <a:lumMod val="50000"/>
                  </a:schemeClr>
                </a:solidFill>
              </a:rPr>
              <a:t>Zlom vratu stegnenice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1558203"/>
            <a:ext cx="609600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75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1454727" y="856211"/>
            <a:ext cx="4021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dirty="0" smtClean="0">
                <a:solidFill>
                  <a:schemeClr val="accent2">
                    <a:lumMod val="50000"/>
                  </a:schemeClr>
                </a:solidFill>
              </a:rPr>
              <a:t>PADCI V SLOVENIJI</a:t>
            </a:r>
            <a:endParaRPr lang="sl-SI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831273" y="1940878"/>
            <a:ext cx="1086586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V Sloveniji so med zunanjimi vzroki poškodb pri starejših ljudeh </a:t>
            </a:r>
            <a:r>
              <a:rPr lang="sl-SI" b="1" dirty="0" smtClean="0">
                <a:solidFill>
                  <a:schemeClr val="accent2">
                    <a:lumMod val="50000"/>
                  </a:schemeClr>
                </a:solidFill>
              </a:rPr>
              <a:t>padci</a:t>
            </a:r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 daleč največji problem, saj so vzrok kar za</a:t>
            </a:r>
          </a:p>
          <a:p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44% smrti in 75% vseh hospitalizacij zaradi poškodb.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sl-SI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Umrljivost zaradi padcev je med mladimi in prebivalci srednjih let nizka, a </a:t>
            </a:r>
            <a:r>
              <a:rPr lang="sl-SI" b="1" dirty="0" smtClean="0">
                <a:solidFill>
                  <a:schemeClr val="accent2">
                    <a:lumMod val="50000"/>
                  </a:schemeClr>
                </a:solidFill>
              </a:rPr>
              <a:t>začne rasti po 66. letu pri moških</a:t>
            </a:r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r>
              <a:rPr lang="sl-SI" b="1" dirty="0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sl-SI" b="1" dirty="0" smtClean="0">
                <a:solidFill>
                  <a:schemeClr val="accent2">
                    <a:lumMod val="50000"/>
                  </a:schemeClr>
                </a:solidFill>
              </a:rPr>
              <a:t>ri ženskam nekako 10 let kasneje </a:t>
            </a:r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in z višanjem starosti strmo narašča.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sl-SI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l-SI" b="1" dirty="0" smtClean="0">
                <a:solidFill>
                  <a:schemeClr val="accent2">
                    <a:lumMod val="50000"/>
                  </a:schemeClr>
                </a:solidFill>
              </a:rPr>
              <a:t>Umrljivost</a:t>
            </a:r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 zaradi padcev je v vseh starostih </a:t>
            </a:r>
            <a:r>
              <a:rPr lang="sl-SI" b="1" dirty="0" smtClean="0">
                <a:solidFill>
                  <a:schemeClr val="accent2">
                    <a:lumMod val="50000"/>
                  </a:schemeClr>
                </a:solidFill>
              </a:rPr>
              <a:t>višja pri moških kot pri ženskah. </a:t>
            </a:r>
            <a:endParaRPr lang="sl-SI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494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866274" y="1135781"/>
            <a:ext cx="10501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solidFill>
                  <a:schemeClr val="accent2">
                    <a:lumMod val="50000"/>
                  </a:schemeClr>
                </a:solidFill>
              </a:rPr>
              <a:t>ZLOM KOLKA – najpogostejša poškodba </a:t>
            </a:r>
            <a:r>
              <a:rPr lang="sl-SI" sz="2800" dirty="0">
                <a:solidFill>
                  <a:schemeClr val="accent2">
                    <a:lumMod val="50000"/>
                  </a:schemeClr>
                </a:solidFill>
              </a:rPr>
              <a:t>starih ljudi</a:t>
            </a:r>
          </a:p>
          <a:p>
            <a:pPr algn="ctr"/>
            <a:r>
              <a:rPr lang="sl-SI" sz="2800" b="1" dirty="0">
                <a:solidFill>
                  <a:schemeClr val="accent2">
                    <a:lumMod val="50000"/>
                  </a:schemeClr>
                </a:solidFill>
              </a:rPr>
              <a:t>zaradi </a:t>
            </a:r>
            <a:r>
              <a:rPr lang="sl-SI" sz="2800" b="1" dirty="0" smtClean="0">
                <a:solidFill>
                  <a:schemeClr val="accent2">
                    <a:lumMod val="50000"/>
                  </a:schemeClr>
                </a:solidFill>
              </a:rPr>
              <a:t>padcev v SLOVENIJI</a:t>
            </a:r>
            <a:endParaRPr lang="sl-SI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622434" y="3012707"/>
            <a:ext cx="336242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l-SI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sl-SI" sz="2400" dirty="0" smtClean="0">
                <a:solidFill>
                  <a:schemeClr val="accent2">
                    <a:lumMod val="50000"/>
                  </a:schemeClr>
                </a:solidFill>
              </a:rPr>
              <a:t>  1/3 vseh hospitalizacij </a:t>
            </a:r>
          </a:p>
          <a:p>
            <a:r>
              <a:rPr lang="sl-SI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l-SI" sz="2400" dirty="0" smtClean="0">
                <a:solidFill>
                  <a:schemeClr val="accent2">
                    <a:lumMod val="50000"/>
                  </a:schemeClr>
                </a:solidFill>
              </a:rPr>
              <a:t>    zaradi padca.</a:t>
            </a:r>
          </a:p>
          <a:p>
            <a:endParaRPr lang="sl-SI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7132321" y="2378483"/>
            <a:ext cx="4235115" cy="72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sl-SI" sz="20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glavni vzrok smrti zaradi</a:t>
            </a:r>
            <a:endParaRPr lang="sl-SI" sz="2000" dirty="0" smtClean="0">
              <a:solidFill>
                <a:schemeClr val="accent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sl-SI" sz="20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poškodb pri starejših od 64 let.</a:t>
            </a:r>
            <a:endParaRPr lang="sl-SI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7132321" y="3678374"/>
            <a:ext cx="4235115" cy="10656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20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Vsako leto umre 136 ljudi zaradi zloma kolka, od tega jih je</a:t>
            </a:r>
            <a:endParaRPr lang="sl-SI" sz="2000" dirty="0" smtClean="0">
              <a:solidFill>
                <a:schemeClr val="accent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sz="20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98% starejših od 64 let.</a:t>
            </a:r>
            <a:endParaRPr lang="sl-SI" sz="2000" dirty="0">
              <a:solidFill>
                <a:schemeClr val="accent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622434" y="5314512"/>
            <a:ext cx="11158888" cy="14549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sl-SI" sz="2800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Zlomi</a:t>
            </a:r>
            <a:r>
              <a:rPr lang="sl-SI" sz="28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800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kolka </a:t>
            </a:r>
            <a:r>
              <a:rPr lang="sl-SI" sz="28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</a:t>
            </a:r>
            <a:r>
              <a:rPr lang="sl-SI" sz="28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NewRoman"/>
              </a:rPr>
              <a:t>č</a:t>
            </a:r>
            <a:r>
              <a:rPr lang="sl-SI" sz="28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 negativno vplivajo na kvaliteto </a:t>
            </a:r>
            <a:r>
              <a:rPr lang="sl-SI" sz="2800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življenja, zmanjšajo </a:t>
            </a:r>
            <a:r>
              <a:rPr lang="sl-SI" sz="28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samostojnost in </a:t>
            </a:r>
            <a:r>
              <a:rPr lang="sl-SI" sz="2800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mobilnost</a:t>
            </a:r>
            <a:r>
              <a:rPr lang="sl-SI" sz="28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800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bolnika</a:t>
            </a:r>
            <a:r>
              <a:rPr lang="sl-SI" sz="2800" dirty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, kar posredno vpliva tudi na visoko umrljivost po </a:t>
            </a:r>
            <a:r>
              <a:rPr lang="sl-SI" sz="2800" dirty="0" smtClean="0">
                <a:solidFill>
                  <a:schemeClr val="accent2">
                    <a:lumMod val="50000"/>
                  </a:schemeClr>
                </a:solidFill>
                <a:ea typeface="Calibri" panose="020F0502020204030204" pitchFamily="34" charset="0"/>
              </a:rPr>
              <a:t>zlomu.</a:t>
            </a:r>
            <a:endParaRPr lang="sl-SI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505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ledforklaring med nedadgående pil 17"/>
          <p:cNvSpPr/>
          <p:nvPr/>
        </p:nvSpPr>
        <p:spPr>
          <a:xfrm>
            <a:off x="1622119" y="720995"/>
            <a:ext cx="1608897" cy="950362"/>
          </a:xfrm>
          <a:prstGeom prst="downArrowCallout">
            <a:avLst/>
          </a:prstGeom>
          <a:solidFill>
            <a:srgbClr val="3494BA"/>
          </a:solidFill>
          <a:ln w="12700" cap="flat" cmpd="sng" algn="ctr">
            <a:solidFill>
              <a:srgbClr val="3494B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Starost </a:t>
            </a: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65</a:t>
            </a:r>
            <a:endParaRPr kumimoji="0" lang="da-DK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Bille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642" y="1671357"/>
            <a:ext cx="1847850" cy="1743075"/>
          </a:xfrm>
          <a:prstGeom prst="rect">
            <a:avLst/>
          </a:prstGeom>
        </p:spPr>
      </p:pic>
      <p:sp>
        <p:nvSpPr>
          <p:cNvPr id="4" name="Billedforklaring med opadgående pil 20"/>
          <p:cNvSpPr/>
          <p:nvPr/>
        </p:nvSpPr>
        <p:spPr>
          <a:xfrm>
            <a:off x="991012" y="3487067"/>
            <a:ext cx="2871109" cy="1032628"/>
          </a:xfrm>
          <a:prstGeom prst="upArrowCallout">
            <a:avLst/>
          </a:prstGeom>
          <a:solidFill>
            <a:srgbClr val="3494BA"/>
          </a:solidFill>
          <a:ln w="12700" cap="flat" cmpd="sng" algn="ctr">
            <a:solidFill>
              <a:srgbClr val="3494B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sl-SI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izmed</a:t>
            </a: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</a:t>
            </a:r>
            <a:r>
              <a:rPr kumimoji="0" lang="sl-SI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pade vsako leto.</a:t>
            </a:r>
            <a:endParaRPr kumimoji="0" lang="da-DK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Billedforklaring med nedadgående pil 18"/>
          <p:cNvSpPr/>
          <p:nvPr/>
        </p:nvSpPr>
        <p:spPr>
          <a:xfrm>
            <a:off x="5092214" y="740045"/>
            <a:ext cx="1608897" cy="950362"/>
          </a:xfrm>
          <a:prstGeom prst="downArrowCallout">
            <a:avLst/>
          </a:prstGeom>
          <a:solidFill>
            <a:srgbClr val="3494BA"/>
          </a:solidFill>
          <a:ln w="12700" cap="flat" cmpd="sng" algn="ctr">
            <a:solidFill>
              <a:srgbClr val="3494B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Starost </a:t>
            </a: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72</a:t>
            </a:r>
            <a:endParaRPr kumimoji="0" lang="da-DK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Billed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549" y="1690407"/>
            <a:ext cx="1800225" cy="1724025"/>
          </a:xfrm>
          <a:prstGeom prst="rect">
            <a:avLst/>
          </a:prstGeom>
        </p:spPr>
      </p:pic>
      <p:sp>
        <p:nvSpPr>
          <p:cNvPr id="8" name="Billedforklaring med opadgående pil 21"/>
          <p:cNvSpPr/>
          <p:nvPr/>
        </p:nvSpPr>
        <p:spPr>
          <a:xfrm>
            <a:off x="4755567" y="3487067"/>
            <a:ext cx="2282187" cy="1032628"/>
          </a:xfrm>
          <a:prstGeom prst="upArrowCallout">
            <a:avLst/>
          </a:prstGeom>
          <a:solidFill>
            <a:srgbClr val="3494BA"/>
          </a:solidFill>
          <a:ln w="12700" cap="flat" cmpd="sng" algn="ctr">
            <a:solidFill>
              <a:srgbClr val="3494B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Pade na 2 leti</a:t>
            </a: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da-DK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Billedforklaring med nedadgående pil 19"/>
          <p:cNvSpPr/>
          <p:nvPr/>
        </p:nvSpPr>
        <p:spPr>
          <a:xfrm>
            <a:off x="8562309" y="827250"/>
            <a:ext cx="1608897" cy="950362"/>
          </a:xfrm>
          <a:prstGeom prst="downArrowCallout">
            <a:avLst/>
          </a:prstGeom>
          <a:solidFill>
            <a:srgbClr val="3494BA"/>
          </a:solidFill>
          <a:ln w="12700" cap="flat" cmpd="sng" algn="ctr">
            <a:solidFill>
              <a:srgbClr val="3494B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Starost </a:t>
            </a: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</a:t>
            </a:r>
            <a:endParaRPr kumimoji="0" lang="da-DK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led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2831" y="1782092"/>
            <a:ext cx="1762125" cy="1704975"/>
          </a:xfrm>
          <a:prstGeom prst="rect">
            <a:avLst/>
          </a:prstGeom>
        </p:spPr>
      </p:pic>
      <p:sp>
        <p:nvSpPr>
          <p:cNvPr id="11" name="Billedforklaring med opadgående pil 22"/>
          <p:cNvSpPr/>
          <p:nvPr/>
        </p:nvSpPr>
        <p:spPr>
          <a:xfrm>
            <a:off x="8293499" y="3489665"/>
            <a:ext cx="2146515" cy="1030030"/>
          </a:xfrm>
          <a:prstGeom prst="upArrowCallout">
            <a:avLst/>
          </a:prstGeom>
          <a:solidFill>
            <a:srgbClr val="3494BA"/>
          </a:solidFill>
          <a:ln w="12700" cap="flat" cmpd="sng" algn="ctr">
            <a:solidFill>
              <a:srgbClr val="3494BA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Pade vsako leto</a:t>
            </a:r>
            <a:r>
              <a:rPr kumimoji="0" lang="da-DK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da-DK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1193534" y="5175266"/>
            <a:ext cx="96060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3200" dirty="0">
                <a:solidFill>
                  <a:schemeClr val="accent2">
                    <a:lumMod val="50000"/>
                  </a:schemeClr>
                </a:solidFill>
              </a:rPr>
              <a:t>V industrijsko razvitih družbah je tveganje za zlom vratu stegnenice 18% pri ženskah in 6% pri moških</a:t>
            </a:r>
            <a:r>
              <a:rPr lang="sl-SI" dirty="0"/>
              <a:t>.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43489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3076876" y="453124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l-SI" sz="4400" dirty="0" smtClean="0">
                <a:solidFill>
                  <a:schemeClr val="accent2">
                    <a:lumMod val="50000"/>
                  </a:schemeClr>
                </a:solidFill>
              </a:rPr>
              <a:t>Padec</a:t>
            </a:r>
            <a:r>
              <a:rPr lang="sl-SI" sz="4400" dirty="0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da-DK" sz="4400" dirty="0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– </a:t>
            </a:r>
          </a:p>
          <a:p>
            <a:pPr algn="ctr"/>
            <a:r>
              <a:rPr lang="sl-SI" sz="4400" dirty="0">
                <a:solidFill>
                  <a:schemeClr val="accent2">
                    <a:lumMod val="50000"/>
                  </a:schemeClr>
                </a:solidFill>
              </a:rPr>
              <a:t>Zlom vratu stegnenice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725" y="2841732"/>
            <a:ext cx="2530059" cy="2926334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6124876" y="382907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l-SI" sz="2400" dirty="0">
                <a:solidFill>
                  <a:schemeClr val="accent2">
                    <a:lumMod val="50000"/>
                  </a:schemeClr>
                </a:solidFill>
              </a:rPr>
              <a:t>Za približno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1 </a:t>
            </a:r>
            <a:r>
              <a:rPr lang="sl-SI" sz="2400" dirty="0">
                <a:solidFill>
                  <a:schemeClr val="accent2">
                    <a:lumMod val="50000"/>
                  </a:schemeClr>
                </a:solidFill>
              </a:rPr>
              <a:t>od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sl-SI" sz="2400" dirty="0">
                <a:solidFill>
                  <a:schemeClr val="accent2">
                    <a:lumMod val="50000"/>
                  </a:schemeClr>
                </a:solidFill>
              </a:rPr>
              <a:t>zlom kolka pomeni precej hitrejši konec življenja.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da-DK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553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2"/>
          <p:cNvSpPr/>
          <p:nvPr/>
        </p:nvSpPr>
        <p:spPr>
          <a:xfrm>
            <a:off x="197647" y="735127"/>
            <a:ext cx="7224666" cy="83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chemeClr val="accent2">
                    <a:lumMod val="50000"/>
                  </a:schemeClr>
                </a:solidFill>
              </a:rPr>
              <a:t>ZLOM VRATU STEGNENICE</a:t>
            </a:r>
            <a:endParaRPr lang="sl-SI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Rektangel 9"/>
          <p:cNvSpPr/>
          <p:nvPr/>
        </p:nvSpPr>
        <p:spPr>
          <a:xfrm>
            <a:off x="197647" y="1988992"/>
            <a:ext cx="10475385" cy="4428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sl-SI" sz="2800" b="1" dirty="0" smtClean="0">
                <a:solidFill>
                  <a:schemeClr val="accent2">
                    <a:lumMod val="50000"/>
                  </a:schemeClr>
                </a:solidFill>
              </a:rPr>
              <a:t>Stopnja pojavnosti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sl-SI" sz="2800" dirty="0" smtClean="0">
                <a:solidFill>
                  <a:schemeClr val="accent2">
                    <a:lumMod val="50000"/>
                  </a:schemeClr>
                </a:solidFill>
              </a:rPr>
              <a:t>na Danskem se vsako leto pojavi 10.500 novih zlomov vratu stegnenice. 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sl-SI" sz="2800" dirty="0" smtClean="0">
                <a:solidFill>
                  <a:schemeClr val="accent2">
                    <a:lumMod val="50000"/>
                  </a:schemeClr>
                </a:solidFill>
              </a:rPr>
              <a:t>V to število pa ni zajeto 17% tistih, ki padejo že drugič in so si prvič zlomili kolk na drugi strani. 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sl-SI" sz="2800" dirty="0" smtClean="0">
                <a:solidFill>
                  <a:schemeClr val="accent2">
                    <a:lumMod val="50000"/>
                  </a:schemeClr>
                </a:solidFill>
              </a:rPr>
              <a:t>V zadnjih 25-ih letih se je stopnja pojavnosti povečala a ne samo zato, ker se je podaljšala življenjska doba.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</a:rPr>
            </a:br>
            <a:endParaRPr lang="da-DK" sz="28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6225" y="525825"/>
            <a:ext cx="2530059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68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1"/>
          <p:cNvSpPr/>
          <p:nvPr/>
        </p:nvSpPr>
        <p:spPr>
          <a:xfrm>
            <a:off x="288757" y="514188"/>
            <a:ext cx="6048103" cy="1085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>
                <a:solidFill>
                  <a:schemeClr val="accent2">
                    <a:lumMod val="50000"/>
                  </a:schemeClr>
                </a:solidFill>
              </a:rPr>
              <a:t>ZLOM VRATU STEGNENICE</a:t>
            </a:r>
            <a:r>
              <a:rPr lang="da-DK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Rektangel 9"/>
          <p:cNvSpPr/>
          <p:nvPr/>
        </p:nvSpPr>
        <p:spPr>
          <a:xfrm>
            <a:off x="288757" y="1799924"/>
            <a:ext cx="9076981" cy="4793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sl-SI" sz="2400" b="1" dirty="0" smtClean="0">
                <a:solidFill>
                  <a:schemeClr val="accent2">
                    <a:lumMod val="50000"/>
                  </a:schemeClr>
                </a:solidFill>
              </a:rPr>
              <a:t>Povprečna starost pri osebah z zlomom vratu stegnenice je nekaj čez 80 let.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sl-SI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sl-SI" sz="2400" b="1" dirty="0" smtClean="0">
                <a:solidFill>
                  <a:schemeClr val="accent2">
                    <a:lumMod val="50000"/>
                  </a:schemeClr>
                </a:solidFill>
              </a:rPr>
              <a:t>Ženske predstavljajo 80% vseh poškodovancev z zlomom stegenskega vratu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endParaRPr lang="sl-SI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sl-SI" sz="2400" b="1" dirty="0" smtClean="0">
                <a:solidFill>
                  <a:schemeClr val="accent2">
                    <a:lumMod val="50000"/>
                  </a:schemeClr>
                </a:solidFill>
              </a:rPr>
              <a:t>Do teh zlomov zelo redko prihaja pred 50-im letom starosti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sl-SI" sz="2400" b="1" dirty="0" smtClean="0">
                <a:solidFill>
                  <a:schemeClr val="accent2">
                    <a:lumMod val="50000"/>
                  </a:schemeClr>
                </a:solidFill>
              </a:rPr>
              <a:t>Pogostost padcev pa se podvoji na vsakih 5 let po dopolnjenem 50. letu starosti</a:t>
            </a:r>
            <a:endParaRPr lang="da-DK" sz="2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4587" y="637547"/>
            <a:ext cx="2530059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26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1737">
            <a:off x="994452" y="1242310"/>
            <a:ext cx="2381250" cy="1800225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178398" y="2891919"/>
            <a:ext cx="5874618" cy="230832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Danska je primer ene izmed družb blaginje, morda je celo najboljša med nordijskimi državami, kjer se je dobro upokojiti in biti upokojenec.</a:t>
            </a:r>
            <a:endParaRPr lang="en-GB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GB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Ko se upokojite ste svobodni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Večina ljudi je dobro finančno preskrbljenih zaradi denarja prejetega s strani državnega pokojninskega sklada in ker država starejšim krije veliko stroškov.</a:t>
            </a:r>
            <a:endParaRPr lang="da-DK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6352674" y="4151764"/>
            <a:ext cx="5399772" cy="230832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V Romuniji, ki jo dajemo kot primer ene izmed  mnogih drugih držav, pa se finančno stanje starejših zelo razlikuje od Danskega.</a:t>
            </a:r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sl-SI" dirty="0" smtClean="0">
                <a:solidFill>
                  <a:schemeClr val="accent2">
                    <a:lumMod val="50000"/>
                  </a:schemeClr>
                </a:solidFill>
              </a:rPr>
              <a:t>Tam mora veliko upokojencev dopolnjevati svoje pokojnine z dodatnim delom, da si prislužijo potreben denar. </a:t>
            </a:r>
          </a:p>
          <a:p>
            <a:pPr algn="ctr"/>
            <a:endParaRPr lang="sl-SI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sl-SI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da-DK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9792">
            <a:off x="8673086" y="634449"/>
            <a:ext cx="2695123" cy="179674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3" r="7368"/>
          <a:stretch/>
        </p:blipFill>
        <p:spPr>
          <a:xfrm>
            <a:off x="6352674" y="1469292"/>
            <a:ext cx="2724829" cy="268247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0" r="18532"/>
          <a:stretch/>
        </p:blipFill>
        <p:spPr>
          <a:xfrm>
            <a:off x="9052560" y="1469291"/>
            <a:ext cx="2699886" cy="269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06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o meri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76CDEE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574</Words>
  <Application>Microsoft Office PowerPoint</Application>
  <PresentationFormat>Widescreen</PresentationFormat>
  <Paragraphs>88</Paragraphs>
  <Slides>18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6" baseType="lpstr">
      <vt:lpstr>Arial</vt:lpstr>
      <vt:lpstr>Baskerville Old Face</vt:lpstr>
      <vt:lpstr>Calibri</vt:lpstr>
      <vt:lpstr>Calibri Light</vt:lpstr>
      <vt:lpstr>Times New Roman</vt:lpstr>
      <vt:lpstr>TimesNewRoman</vt:lpstr>
      <vt:lpstr>Wingdings</vt:lpstr>
      <vt:lpstr>Officeova 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MIZŠ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Tanja Božič</dc:creator>
  <cp:lastModifiedBy>Niels Christian F Vestergaard (NCV | OJ)</cp:lastModifiedBy>
  <cp:revision>16</cp:revision>
  <dcterms:created xsi:type="dcterms:W3CDTF">2019-09-06T07:22:12Z</dcterms:created>
  <dcterms:modified xsi:type="dcterms:W3CDTF">2019-11-29T20:19:39Z</dcterms:modified>
</cp:coreProperties>
</file>