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6" r:id="rId2"/>
    <p:sldId id="288" r:id="rId3"/>
    <p:sldId id="313" r:id="rId4"/>
    <p:sldId id="314" r:id="rId5"/>
    <p:sldId id="316" r:id="rId6"/>
    <p:sldId id="317" r:id="rId7"/>
    <p:sldId id="319" r:id="rId8"/>
    <p:sldId id="318" r:id="rId9"/>
    <p:sldId id="320" r:id="rId10"/>
    <p:sldId id="289" r:id="rId11"/>
    <p:sldId id="286" r:id="rId12"/>
    <p:sldId id="290" r:id="rId13"/>
    <p:sldId id="275" r:id="rId14"/>
    <p:sldId id="291" r:id="rId15"/>
    <p:sldId id="267" r:id="rId16"/>
    <p:sldId id="321" r:id="rId17"/>
    <p:sldId id="277" r:id="rId18"/>
    <p:sldId id="292" r:id="rId19"/>
    <p:sldId id="279" r:id="rId20"/>
    <p:sldId id="311" r:id="rId21"/>
    <p:sldId id="301" r:id="rId22"/>
    <p:sldId id="303" r:id="rId23"/>
    <p:sldId id="315" r:id="rId24"/>
    <p:sldId id="302" r:id="rId25"/>
    <p:sldId id="304" r:id="rId26"/>
    <p:sldId id="322" r:id="rId27"/>
    <p:sldId id="305" r:id="rId28"/>
    <p:sldId id="307" r:id="rId29"/>
    <p:sldId id="306" r:id="rId30"/>
    <p:sldId id="309" r:id="rId31"/>
    <p:sldId id="327" r:id="rId32"/>
    <p:sldId id="323" r:id="rId33"/>
    <p:sldId id="280" r:id="rId34"/>
    <p:sldId id="324" r:id="rId35"/>
    <p:sldId id="325" r:id="rId36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ja Božič" initials="TB" lastIdx="1" clrIdx="0">
    <p:extLst>
      <p:ext uri="{19B8F6BF-5375-455C-9EA6-DF929625EA0E}">
        <p15:presenceInfo xmlns:p15="http://schemas.microsoft.com/office/powerpoint/2012/main" userId="Tanja Boži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5T13:49:35.94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B4DB9-9D59-4759-8D08-E7A37B1D6D40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D8BA8-CC4C-4CFF-BD22-C367CCDA2B8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95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B820-4855-4C04-93AE-E744B82F082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D4C09-6AD1-4664-BBB1-4319BE903D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67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0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24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504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48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18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29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858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88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38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2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481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C4E3-CA8B-4E0D-B311-CA89C72F3745}" type="datetimeFigureOut">
              <a:rPr lang="da-DK" smtClean="0"/>
              <a:t>29-11-2019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D6FB-FF32-4CD6-964B-EABB7F3A50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04825"/>
            <a:ext cx="11318046" cy="242658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4803668" y="3086100"/>
            <a:ext cx="2529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dirty="0" smtClean="0">
                <a:solidFill>
                  <a:schemeClr val="accent1">
                    <a:lumMod val="50000"/>
                  </a:schemeClr>
                </a:solidFill>
              </a:rPr>
              <a:t>MODUL 4 </a:t>
            </a:r>
            <a:endParaRPr lang="sl-SI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553998" y="3724275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 smtClean="0">
                <a:solidFill>
                  <a:schemeClr val="accent1">
                    <a:lumMod val="50000"/>
                  </a:schemeClr>
                </a:solidFill>
              </a:rPr>
              <a:t>VAJE ZA MOČ</a:t>
            </a:r>
            <a:endParaRPr lang="sl-SI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0" y="5625132"/>
            <a:ext cx="3626733" cy="8516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96" y="5399032"/>
            <a:ext cx="3350454" cy="10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5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8521" y="3338247"/>
            <a:ext cx="10597415" cy="26212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Preizkusite</a:t>
            </a: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moč mišic, tako da vstavite toliko teže, da lahko vajo ponovite največ 15-18-krat.</a:t>
            </a: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Preprosto preizkušajte. </a:t>
            </a: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vajo pravilno izvajate, ne bi smeli priti preko 18 ponovitev. </a:t>
            </a: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ste presegli št. 18, morate bolje slediti navodilom.</a:t>
            </a:r>
          </a:p>
        </p:txBody>
      </p:sp>
      <p:sp>
        <p:nvSpPr>
          <p:cNvPr id="6" name="Rektangel 5"/>
          <p:cNvSpPr/>
          <p:nvPr/>
        </p:nvSpPr>
        <p:spPr>
          <a:xfrm>
            <a:off x="1158241" y="801190"/>
            <a:ext cx="4058194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Kako trenirati moč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512" y="227225"/>
            <a:ext cx="2649202" cy="225065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9360969" y="1255803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P</a:t>
            </a:r>
            <a:r>
              <a:rPr lang="sl-SI" sz="3200" dirty="0" smtClean="0">
                <a:solidFill>
                  <a:schemeClr val="tx1"/>
                </a:solidFill>
              </a:rPr>
              <a:t>ravilo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448026" y="1378540"/>
            <a:ext cx="4058194" cy="687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Razviti moč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7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81026" y="2751106"/>
            <a:ext cx="10930688" cy="39119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Delate  18 ponovitev maksimalno  (</a:t>
            </a:r>
            <a:r>
              <a:rPr lang="sl-SI" sz="2000" b="1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sl-SI" sz="2000" dirty="0" err="1" smtClean="0">
                <a:solidFill>
                  <a:schemeClr val="accent1">
                    <a:lumMod val="50000"/>
                  </a:schemeClr>
                </a:solidFill>
              </a:rPr>
              <a:t>epetition</a:t>
            </a: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000" dirty="0" err="1" smtClean="0">
                <a:solidFill>
                  <a:schemeClr val="accent1">
                    <a:lumMod val="50000"/>
                  </a:schemeClr>
                </a:solidFill>
              </a:rPr>
              <a:t>Maximum</a:t>
            </a: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(RM)</a:t>
            </a: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Običajno boste delali z dvema do tremi x 18 vadbami, dva do trikrat na teden.</a:t>
            </a:r>
          </a:p>
          <a:p>
            <a:pPr algn="ctr"/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In potem ste začeli ..</a:t>
            </a:r>
          </a:p>
          <a:p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Kmalu boste večji poudarek dali na</a:t>
            </a:r>
          </a:p>
          <a:p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Trening z 18 maksimalnimi ponovitvami spada med blage konce, ko govorimo o treningu moči.</a:t>
            </a:r>
          </a:p>
          <a:p>
            <a:endParaRPr lang="sl-SI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Priporočljivo je, da se postopoma premikate navzdol v količini maksimalnih ponovitev in navzgor v teži, če želite izvesti učinkovito usposabljanje za moč.</a:t>
            </a:r>
            <a:endParaRPr lang="sl-SI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512" y="227225"/>
            <a:ext cx="2649202" cy="225065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9360969" y="1255803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tx1"/>
                </a:solidFill>
              </a:rPr>
              <a:t>Pravilo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81026" y="567827"/>
            <a:ext cx="4058194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Kako trenirati moč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430743" y="1185046"/>
            <a:ext cx="4058194" cy="687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Razvijati moč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2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42950" y="2284381"/>
            <a:ext cx="10768764" cy="43313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Enostaven model za razvoj vaje, trening je, da: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 do štiri tedne delate 15 to 18 maksimalnih ponovitev. 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Enako obdobje od 12 do 15 maksimalnih ponovitev, a uporabite težje uteži. 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Potem 10 do 12 maksimalnih ponovitev – z večjo težo.</a:t>
            </a:r>
          </a:p>
          <a:p>
            <a:endParaRPr lang="sl-SI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končate v razponu od 8 do 10 maksimalnih ponovitev, kjer nadaljujete s treningom moči.</a:t>
            </a:r>
            <a:b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KONCU:</a:t>
            </a:r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bi smeli narediti več kot 10 ponovitev – če jih lahko, potrebujete več teže, da boste v rangu 8 – 10 maksimalnih ponovitev.</a:t>
            </a:r>
            <a:endParaRPr lang="sl-SI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512" y="227225"/>
            <a:ext cx="2649202" cy="225065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9360969" y="1255803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tx1"/>
                </a:solidFill>
              </a:rPr>
              <a:t>Pravilo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11732" y="567827"/>
            <a:ext cx="4058194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Kako trenirati moč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0" name="Rektangel 9"/>
          <p:cNvSpPr/>
          <p:nvPr/>
        </p:nvSpPr>
        <p:spPr>
          <a:xfrm>
            <a:off x="2149644" y="1129680"/>
            <a:ext cx="4058194" cy="687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Razvijati moč</a:t>
            </a:r>
            <a:r>
              <a:rPr lang="en-GB" sz="1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043" y="155666"/>
            <a:ext cx="3139281" cy="2667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648700" y="1352550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tx1"/>
                </a:solidFill>
              </a:rPr>
              <a:t>Pravilo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489511" y="3233586"/>
            <a:ext cx="8611400" cy="31005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NE TRENIRAMO ZA OLIMPIJSKE IGRE </a:t>
            </a:r>
            <a:r>
              <a:rPr lang="en-GB" sz="2400" dirty="0" smtClean="0"/>
              <a:t>– </a:t>
            </a:r>
          </a:p>
          <a:p>
            <a:pPr algn="ctr"/>
            <a:r>
              <a:rPr lang="sl-SI" sz="2400" dirty="0" smtClean="0"/>
              <a:t>TRENIRAMO SAMO, DA OHRANIMO NEODVISNOST KASNEJE V ŽIVLJENJU</a:t>
            </a:r>
            <a:endParaRPr lang="en-GB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50" y="683809"/>
            <a:ext cx="607214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8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96767" y="2205494"/>
            <a:ext cx="11223056" cy="18082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Pričnite s treningom na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svoje maksimalno sposobnosti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 na teden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počasi prehajajte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sl-SI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trening na ravni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svoje maksimalne sposobnosti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 na teden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razvili boste fizično moč.</a:t>
            </a: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96767" y="394672"/>
            <a:ext cx="6070332" cy="1200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Ni se nam potrebno tako naprezat, če je naš cilj, da se izognemo domu upokojencev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746" y="168513"/>
            <a:ext cx="2810077" cy="238732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9724221" y="1128812"/>
            <a:ext cx="1381125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P</a:t>
            </a:r>
            <a:r>
              <a:rPr lang="sl-SI" sz="3200" dirty="0" smtClean="0">
                <a:solidFill>
                  <a:schemeClr val="tx1"/>
                </a:solidFill>
              </a:rPr>
              <a:t>ravilo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96767" y="4592816"/>
            <a:ext cx="11223056" cy="16397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Pričnite s treningom na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svoje maksimalne sposobnosti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 tedensko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počasi prehajajte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trening na ravni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svoje maksimalne sposobnosti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 na teden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razvili boste fizično moč.</a:t>
            </a:r>
            <a:endParaRPr lang="da-DK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agon 1"/>
          <p:cNvSpPr/>
          <p:nvPr/>
        </p:nvSpPr>
        <p:spPr>
          <a:xfrm rot="5400000">
            <a:off x="5136906" y="3013083"/>
            <a:ext cx="506482" cy="5130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entagon 9"/>
          <p:cNvSpPr/>
          <p:nvPr/>
        </p:nvSpPr>
        <p:spPr>
          <a:xfrm rot="5400000">
            <a:off x="5194657" y="5323146"/>
            <a:ext cx="506482" cy="51305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99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18012" y="846907"/>
            <a:ext cx="1672045" cy="73152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800" dirty="0" smtClean="0"/>
              <a:t>Korak</a:t>
            </a:r>
            <a:r>
              <a:rPr lang="en-US" sz="2800" dirty="0" smtClean="0"/>
              <a:t> </a:t>
            </a:r>
            <a:r>
              <a:rPr lang="sl-SI" sz="2800" dirty="0" smtClean="0"/>
              <a:t>1</a:t>
            </a:r>
            <a:r>
              <a:rPr lang="en-US" sz="2800" dirty="0" smtClean="0"/>
              <a:t>: </a:t>
            </a:r>
            <a:endParaRPr lang="da-DK" sz="2800" dirty="0"/>
          </a:p>
        </p:txBody>
      </p:sp>
      <p:sp>
        <p:nvSpPr>
          <p:cNvPr id="5" name="Rektangel 4"/>
          <p:cNvSpPr/>
          <p:nvPr/>
        </p:nvSpPr>
        <p:spPr>
          <a:xfrm>
            <a:off x="2159726" y="883918"/>
            <a:ext cx="4558707" cy="6574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     Spoznaj svojo trenutno moč.</a:t>
            </a:r>
            <a:endParaRPr lang="da-DK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1599" y="3396343"/>
            <a:ext cx="2020389" cy="1515292"/>
          </a:xfrm>
          <a:prstGeom prst="rect">
            <a:avLst/>
          </a:prstGeom>
        </p:spPr>
      </p:pic>
      <p:sp>
        <p:nvSpPr>
          <p:cNvPr id="8" name="Billedforklaring med nedadgående pil 7"/>
          <p:cNvSpPr/>
          <p:nvPr/>
        </p:nvSpPr>
        <p:spPr>
          <a:xfrm>
            <a:off x="566973" y="2056311"/>
            <a:ext cx="3872106" cy="134112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Preprosto jo izmerimo z </a:t>
            </a:r>
            <a:r>
              <a:rPr lang="sl-SI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ergometrom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stiska rok (dinamometer)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ledforklaring med nedadgående pil 8"/>
          <p:cNvSpPr/>
          <p:nvPr/>
        </p:nvSpPr>
        <p:spPr>
          <a:xfrm>
            <a:off x="6297619" y="1594214"/>
            <a:ext cx="5225142" cy="1338083"/>
          </a:xfrm>
          <a:prstGeom prst="downArrow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bolj preprosto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si sposoben dvigniti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 – 10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kg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več z obema rokama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8450" y="2944043"/>
            <a:ext cx="2140117" cy="202039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6334868" y="3954238"/>
            <a:ext cx="1132114" cy="55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5 kg</a:t>
            </a:r>
            <a:endParaRPr lang="da-DK" sz="3200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0132" y="2891246"/>
            <a:ext cx="2140117" cy="2020390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8403351" y="4040786"/>
            <a:ext cx="1132114" cy="4528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10 kg</a:t>
            </a:r>
            <a:endParaRPr lang="da-DK" sz="3200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1814" y="2891246"/>
            <a:ext cx="2140117" cy="2020390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0425033" y="4005945"/>
            <a:ext cx="1132114" cy="55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20 kg</a:t>
            </a:r>
            <a:endParaRPr lang="da-DK" sz="3200" dirty="0"/>
          </a:p>
        </p:txBody>
      </p:sp>
      <p:sp>
        <p:nvSpPr>
          <p:cNvPr id="16" name="Rektangel 15"/>
          <p:cNvSpPr/>
          <p:nvPr/>
        </p:nvSpPr>
        <p:spPr>
          <a:xfrm>
            <a:off x="6718893" y="5215890"/>
            <a:ext cx="4558707" cy="6574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Si sposoben dvigniti vrečko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18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krat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x 3</a:t>
            </a:r>
            <a:endParaRPr lang="da-DK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6690054" y="5985512"/>
            <a:ext cx="4558707" cy="6574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Si sposoben dvigniti vrečko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18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krat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x 3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na mizo</a:t>
            </a:r>
            <a:endParaRPr lang="da-DK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6091" y="4568112"/>
            <a:ext cx="2438259" cy="17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0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420984" y="1859279"/>
            <a:ext cx="9353006" cy="9797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Razmisli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vprašaj se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  <a:endParaRPr lang="sl-SI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Kaj vse bi rad bil sposoben narediti v prihodnosti – katere aktivnosti in naloge bi rad opravljal do konca življenja?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70265" y="445225"/>
            <a:ext cx="5537274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Torej, kaj narediti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? 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KJE PRIČETI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306288" y="3415938"/>
            <a:ext cx="9353006" cy="1406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je pomembno zame, da sem sposoben narediti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 tiste stvari, ki sem jih sposoben danes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je pomembno zame, da si lahko sam prekopljem vrt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je pomembo zame, da si lahko sam očistim pod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Zunanje površine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306288" y="5138057"/>
            <a:ext cx="9353006" cy="12192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si želel, da sem sposoben narediti več, kot sem sposoben danes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l-SI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je tisto, kar bi rad bil sposoben narediti, pa trenutno nisem?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da-DK" dirty="0"/>
          </a:p>
        </p:txBody>
      </p:sp>
      <p:sp>
        <p:nvSpPr>
          <p:cNvPr id="2" name="Pentagon 1"/>
          <p:cNvSpPr/>
          <p:nvPr/>
        </p:nvSpPr>
        <p:spPr>
          <a:xfrm>
            <a:off x="470265" y="1983376"/>
            <a:ext cx="1672045" cy="73152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800" dirty="0"/>
              <a:t>K</a:t>
            </a:r>
            <a:r>
              <a:rPr lang="sl-SI" sz="2800" dirty="0" smtClean="0"/>
              <a:t>orak</a:t>
            </a:r>
            <a:r>
              <a:rPr lang="en-US" sz="2800" dirty="0" smtClean="0"/>
              <a:t> </a:t>
            </a:r>
            <a:r>
              <a:rPr lang="sl-SI" sz="2800" dirty="0"/>
              <a:t>2</a:t>
            </a:r>
            <a:r>
              <a:rPr lang="en-US" sz="2800" dirty="0" smtClean="0"/>
              <a:t>: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86142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55273" y="2226101"/>
            <a:ext cx="10906797" cy="1545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da-DK" dirty="0"/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Če bom želel še naprej dvigovati </a:t>
            </a:r>
            <a:r>
              <a:rPr lang="sl-SI" sz="2400" dirty="0" smtClean="0">
                <a:solidFill>
                  <a:srgbClr val="00B050"/>
                </a:solidFill>
              </a:rPr>
              <a:t>20 kg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v prihodnosti ali opravljati dejavnosti</a:t>
            </a: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ki zahteva moč, podobno dvigovanju </a:t>
            </a:r>
            <a:r>
              <a:rPr lang="sl-SI" sz="2400" dirty="0" smtClean="0">
                <a:solidFill>
                  <a:srgbClr val="00B050"/>
                </a:solidFill>
              </a:rPr>
              <a:t>20 kg</a:t>
            </a:r>
            <a:r>
              <a:rPr lang="sl-SI" dirty="0" smtClean="0"/>
              <a:t>,</a:t>
            </a:r>
          </a:p>
          <a:p>
            <a:pPr algn="ctr"/>
            <a:r>
              <a:rPr lang="sl-SI" sz="2000" dirty="0" smtClean="0">
                <a:solidFill>
                  <a:srgbClr val="00B050"/>
                </a:solidFill>
              </a:rPr>
              <a:t>&amp;</a:t>
            </a:r>
          </a:p>
          <a:p>
            <a:pPr algn="ctr"/>
            <a:r>
              <a:rPr lang="sl-SI" sz="2400" dirty="0" smtClean="0">
                <a:solidFill>
                  <a:srgbClr val="00B050"/>
                </a:solidFill>
              </a:rPr>
              <a:t>Mi bo lažje narediti z rezervno zmogljivostjo 50%</a:t>
            </a:r>
            <a:r>
              <a:rPr lang="sl-SI" dirty="0" smtClean="0"/>
              <a:t> </a:t>
            </a:r>
          </a:p>
          <a:p>
            <a:pPr lvl="0"/>
            <a:r>
              <a:rPr lang="sl-SI" dirty="0" smtClean="0"/>
              <a:t> </a:t>
            </a:r>
          </a:p>
          <a:p>
            <a:endParaRPr lang="da-DK" dirty="0" smtClean="0"/>
          </a:p>
        </p:txBody>
      </p:sp>
      <p:sp>
        <p:nvSpPr>
          <p:cNvPr id="6" name="Rektangel 5"/>
          <p:cNvSpPr/>
          <p:nvPr/>
        </p:nvSpPr>
        <p:spPr>
          <a:xfrm>
            <a:off x="511694" y="339371"/>
            <a:ext cx="8141417" cy="687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PRIMER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kako pričeti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trening fizične moči</a:t>
            </a:r>
          </a:p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prsti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stisk roke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roke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55273" y="5584486"/>
            <a:ext cx="10906796" cy="827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Zapomnite si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Ne treniramo za Olimpijske igre 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lvl="0"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Samo ohranjamo svojo neodvisnost.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758" y="174381"/>
            <a:ext cx="2581312" cy="145234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55273" y="1293036"/>
            <a:ext cx="2202628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/>
              <a:t>     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oja želja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192003" y="1305860"/>
            <a:ext cx="2472136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rezervna zmogljivost, ki si jo določim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7903897" y="1303496"/>
            <a:ext cx="3858173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    80% </a:t>
            </a:r>
          </a:p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oje želje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rezervne zmogljivosti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200903" y="1293036"/>
            <a:ext cx="848398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820436" y="1305860"/>
            <a:ext cx="936215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&amp; =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855273" y="4027033"/>
            <a:ext cx="2202628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20 kg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3200903" y="4027033"/>
            <a:ext cx="848398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4192003" y="4016733"/>
            <a:ext cx="2472136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50% = 10 kg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6820436" y="4027033"/>
            <a:ext cx="940250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&amp; =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7903896" y="4019033"/>
            <a:ext cx="3858173" cy="703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1. cilj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.  30 kg</a:t>
            </a:r>
          </a:p>
          <a:p>
            <a:pPr algn="ctr"/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0 % o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30 kg =  24 kg.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3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83312" y="4912069"/>
            <a:ext cx="11542387" cy="827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Zapomnite si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Ne treniramo za Olimpijske igre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lvl="0"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Samo ohranjamo svojo neodvisnost</a:t>
            </a:r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61" y="174381"/>
            <a:ext cx="2581312" cy="145234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73845" y="2554495"/>
            <a:ext cx="1629602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sl-SI" sz="2400" dirty="0" smtClean="0"/>
              <a:t>ali</a:t>
            </a:r>
            <a:r>
              <a:rPr lang="en-GB" sz="2400" dirty="0" smtClean="0"/>
              <a:t> 4 </a:t>
            </a:r>
            <a:r>
              <a:rPr lang="sl-SI" sz="2400" dirty="0" smtClean="0"/>
              <a:t>tedni</a:t>
            </a:r>
            <a:endParaRPr lang="en-GB" sz="2400" dirty="0"/>
          </a:p>
        </p:txBody>
      </p:sp>
      <p:sp>
        <p:nvSpPr>
          <p:cNvPr id="10" name="Rektangel 9"/>
          <p:cNvSpPr/>
          <p:nvPr/>
        </p:nvSpPr>
        <p:spPr>
          <a:xfrm>
            <a:off x="3280836" y="1293036"/>
            <a:ext cx="3514600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Moja želja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rezervna zmogljivost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30 kg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8067527" y="1293036"/>
            <a:ext cx="3858173" cy="6897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80% 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</a:rPr>
              <a:t>moje želje in rezervne zmogljivosti</a:t>
            </a:r>
            <a:endParaRPr lang="en-GB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24 kg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289436" y="1303577"/>
            <a:ext cx="848398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6938438" y="1282736"/>
            <a:ext cx="936215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&amp; =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891844" y="4095211"/>
            <a:ext cx="1611603" cy="727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 </a:t>
            </a:r>
            <a:r>
              <a:rPr lang="en-GB" sz="2400" dirty="0"/>
              <a:t>7</a:t>
            </a:r>
            <a:r>
              <a:rPr lang="en-GB" sz="2400" dirty="0" smtClean="0"/>
              <a:t> kg</a:t>
            </a:r>
            <a:endParaRPr lang="en-GB" sz="2400" dirty="0"/>
          </a:p>
        </p:txBody>
      </p:sp>
      <p:sp>
        <p:nvSpPr>
          <p:cNvPr id="19" name="Rektangel 18"/>
          <p:cNvSpPr/>
          <p:nvPr/>
        </p:nvSpPr>
        <p:spPr>
          <a:xfrm>
            <a:off x="6016094" y="4088279"/>
            <a:ext cx="1398622" cy="703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1. cilj</a:t>
            </a:r>
            <a:r>
              <a:rPr lang="en-GB" sz="2400" dirty="0" smtClean="0"/>
              <a:t>.</a:t>
            </a:r>
          </a:p>
          <a:p>
            <a:pPr algn="ctr"/>
            <a:r>
              <a:rPr lang="en-GB" sz="2400" dirty="0" smtClean="0"/>
              <a:t>12 kg.</a:t>
            </a:r>
            <a:endParaRPr lang="en-GB" sz="2400" dirty="0"/>
          </a:p>
        </p:txBody>
      </p:sp>
      <p:sp>
        <p:nvSpPr>
          <p:cNvPr id="17" name="Rektangel 16"/>
          <p:cNvSpPr/>
          <p:nvPr/>
        </p:nvSpPr>
        <p:spPr>
          <a:xfrm>
            <a:off x="891844" y="3330726"/>
            <a:ext cx="1629602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18 </a:t>
            </a:r>
            <a:r>
              <a:rPr lang="sl-SI" sz="2400" dirty="0" smtClean="0"/>
              <a:t>krat</a:t>
            </a:r>
            <a:endParaRPr lang="en-GB" sz="2400" dirty="0"/>
          </a:p>
        </p:txBody>
      </p:sp>
      <p:sp>
        <p:nvSpPr>
          <p:cNvPr id="20" name="Rektangel 19"/>
          <p:cNvSpPr/>
          <p:nvPr/>
        </p:nvSpPr>
        <p:spPr>
          <a:xfrm>
            <a:off x="2675512" y="2543648"/>
            <a:ext cx="160027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sl-SI" sz="2400" dirty="0" smtClean="0"/>
              <a:t>ali</a:t>
            </a:r>
            <a:r>
              <a:rPr lang="en-GB" sz="2400" dirty="0" smtClean="0"/>
              <a:t> 4 </a:t>
            </a:r>
            <a:r>
              <a:rPr lang="sl-SI" sz="2400" dirty="0" smtClean="0"/>
              <a:t>tedni</a:t>
            </a:r>
            <a:endParaRPr lang="en-GB" sz="2400" dirty="0"/>
          </a:p>
        </p:txBody>
      </p:sp>
      <p:sp>
        <p:nvSpPr>
          <p:cNvPr id="21" name="Rektangel 20"/>
          <p:cNvSpPr/>
          <p:nvPr/>
        </p:nvSpPr>
        <p:spPr>
          <a:xfrm>
            <a:off x="2689867" y="3335614"/>
            <a:ext cx="160027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18 </a:t>
            </a:r>
            <a:r>
              <a:rPr lang="sl-SI" sz="2400" dirty="0" smtClean="0"/>
              <a:t>krat</a:t>
            </a:r>
            <a:endParaRPr lang="en-GB" sz="2400" dirty="0"/>
          </a:p>
        </p:txBody>
      </p:sp>
      <p:sp>
        <p:nvSpPr>
          <p:cNvPr id="22" name="Rektangel 21"/>
          <p:cNvSpPr/>
          <p:nvPr/>
        </p:nvSpPr>
        <p:spPr>
          <a:xfrm>
            <a:off x="2689867" y="4090228"/>
            <a:ext cx="1600271" cy="727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 </a:t>
            </a:r>
            <a:r>
              <a:rPr lang="en-GB" sz="2400" dirty="0"/>
              <a:t>8</a:t>
            </a:r>
            <a:r>
              <a:rPr lang="en-GB" sz="2400" dirty="0" smtClean="0"/>
              <a:t> kg</a:t>
            </a:r>
            <a:endParaRPr lang="en-GB" sz="2400" dirty="0"/>
          </a:p>
        </p:txBody>
      </p:sp>
      <p:sp>
        <p:nvSpPr>
          <p:cNvPr id="23" name="Rektangel 22"/>
          <p:cNvSpPr/>
          <p:nvPr/>
        </p:nvSpPr>
        <p:spPr>
          <a:xfrm>
            <a:off x="4450364" y="2554495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sl-SI" sz="2400" dirty="0" smtClean="0"/>
              <a:t>ali</a:t>
            </a:r>
            <a:r>
              <a:rPr lang="en-GB" sz="2400" dirty="0" smtClean="0"/>
              <a:t> 4 </a:t>
            </a:r>
            <a:r>
              <a:rPr lang="sl-SI" sz="2400" dirty="0" smtClean="0"/>
              <a:t>tedni</a:t>
            </a:r>
            <a:endParaRPr lang="en-GB" sz="2400" dirty="0"/>
          </a:p>
        </p:txBody>
      </p:sp>
      <p:sp>
        <p:nvSpPr>
          <p:cNvPr id="24" name="Rektangel 23"/>
          <p:cNvSpPr/>
          <p:nvPr/>
        </p:nvSpPr>
        <p:spPr>
          <a:xfrm>
            <a:off x="4458053" y="3330726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12 </a:t>
            </a:r>
            <a:r>
              <a:rPr lang="sl-SI" sz="2400" dirty="0" smtClean="0"/>
              <a:t>krat</a:t>
            </a:r>
            <a:endParaRPr lang="en-GB" sz="2400" dirty="0"/>
          </a:p>
        </p:txBody>
      </p:sp>
      <p:sp>
        <p:nvSpPr>
          <p:cNvPr id="25" name="Rektangel 24"/>
          <p:cNvSpPr/>
          <p:nvPr/>
        </p:nvSpPr>
        <p:spPr>
          <a:xfrm>
            <a:off x="4458053" y="4088279"/>
            <a:ext cx="1403731" cy="719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 9,5 kg</a:t>
            </a:r>
            <a:endParaRPr lang="en-GB" sz="2400" dirty="0"/>
          </a:p>
        </p:txBody>
      </p:sp>
      <p:sp>
        <p:nvSpPr>
          <p:cNvPr id="26" name="Rektangel 25"/>
          <p:cNvSpPr/>
          <p:nvPr/>
        </p:nvSpPr>
        <p:spPr>
          <a:xfrm>
            <a:off x="9153700" y="4088865"/>
            <a:ext cx="1403731" cy="703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2.cilj</a:t>
            </a:r>
            <a:r>
              <a:rPr lang="en-GB" sz="2400" dirty="0" smtClean="0"/>
              <a:t>.</a:t>
            </a:r>
          </a:p>
          <a:p>
            <a:pPr algn="ctr"/>
            <a:r>
              <a:rPr lang="en-GB" sz="2400" dirty="0" smtClean="0"/>
              <a:t>30 kg.</a:t>
            </a:r>
            <a:endParaRPr lang="en-GB" sz="2400" dirty="0"/>
          </a:p>
        </p:txBody>
      </p:sp>
      <p:sp>
        <p:nvSpPr>
          <p:cNvPr id="28" name="Rektangel 27"/>
          <p:cNvSpPr/>
          <p:nvPr/>
        </p:nvSpPr>
        <p:spPr>
          <a:xfrm>
            <a:off x="383313" y="1303577"/>
            <a:ext cx="1763121" cy="6879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Moja želja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20 kg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6002814" y="3310807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12 </a:t>
            </a:r>
            <a:r>
              <a:rPr lang="sl-SI" sz="2400" dirty="0" smtClean="0"/>
              <a:t>krat</a:t>
            </a:r>
            <a:endParaRPr lang="en-GB" sz="2400" dirty="0"/>
          </a:p>
        </p:txBody>
      </p:sp>
      <p:sp>
        <p:nvSpPr>
          <p:cNvPr id="30" name="Rektangel 29"/>
          <p:cNvSpPr/>
          <p:nvPr/>
        </p:nvSpPr>
        <p:spPr>
          <a:xfrm>
            <a:off x="6007923" y="2540268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sl-SI" sz="2400" dirty="0" smtClean="0"/>
              <a:t>ali</a:t>
            </a:r>
            <a:r>
              <a:rPr lang="en-GB" sz="2400" dirty="0" smtClean="0"/>
              <a:t> 4 </a:t>
            </a:r>
            <a:r>
              <a:rPr lang="sl-SI" sz="2400" dirty="0" smtClean="0"/>
              <a:t>tedni</a:t>
            </a:r>
            <a:endParaRPr lang="en-GB" sz="2400" dirty="0"/>
          </a:p>
        </p:txBody>
      </p:sp>
      <p:sp>
        <p:nvSpPr>
          <p:cNvPr id="31" name="Rektangel 30"/>
          <p:cNvSpPr/>
          <p:nvPr/>
        </p:nvSpPr>
        <p:spPr>
          <a:xfrm>
            <a:off x="9153700" y="3313942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x 8 times</a:t>
            </a:r>
            <a:endParaRPr lang="en-GB" sz="2400" dirty="0"/>
          </a:p>
        </p:txBody>
      </p:sp>
      <p:sp>
        <p:nvSpPr>
          <p:cNvPr id="32" name="Rektangel 31"/>
          <p:cNvSpPr/>
          <p:nvPr/>
        </p:nvSpPr>
        <p:spPr>
          <a:xfrm>
            <a:off x="9140672" y="2554495"/>
            <a:ext cx="1403731" cy="687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 </a:t>
            </a:r>
            <a:r>
              <a:rPr lang="sl-SI" sz="2400" dirty="0" smtClean="0"/>
              <a:t>ali</a:t>
            </a:r>
            <a:r>
              <a:rPr lang="en-GB" sz="2400" dirty="0" smtClean="0"/>
              <a:t> 4 </a:t>
            </a:r>
            <a:r>
              <a:rPr lang="sl-SI" sz="2400" dirty="0" smtClean="0"/>
              <a:t>tedni</a:t>
            </a:r>
            <a:endParaRPr lang="en-GB" sz="2400" dirty="0"/>
          </a:p>
        </p:txBody>
      </p:sp>
      <p:sp>
        <p:nvSpPr>
          <p:cNvPr id="2" name="Højrepil 1"/>
          <p:cNvSpPr/>
          <p:nvPr/>
        </p:nvSpPr>
        <p:spPr>
          <a:xfrm>
            <a:off x="855274" y="2159003"/>
            <a:ext cx="10646915" cy="288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ktangel 32"/>
          <p:cNvSpPr/>
          <p:nvPr/>
        </p:nvSpPr>
        <p:spPr>
          <a:xfrm>
            <a:off x="383312" y="5822220"/>
            <a:ext cx="11542387" cy="827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V </a:t>
            </a:r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bistvu 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</a:rPr>
              <a:t>ni pomembno, na kateri ravni začnemo, ampak da počasi napredujemo. Mi smo starejši - imamo čas </a:t>
            </a:r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 razvoj.</a:t>
            </a:r>
            <a:endParaRPr lang="da-D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387344" y="369450"/>
            <a:ext cx="8141417" cy="687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PRIMER kako pričeti trening fizične moči</a:t>
            </a:r>
          </a:p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prsti, stisk roke &amp; roke</a:t>
            </a:r>
            <a:endParaRPr lang="sl-SI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9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18012" y="846907"/>
            <a:ext cx="1672045" cy="73152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/>
              <a:t>K</a:t>
            </a:r>
            <a:r>
              <a:rPr lang="sl-SI" sz="2400" dirty="0" smtClean="0"/>
              <a:t>orak</a:t>
            </a:r>
            <a:r>
              <a:rPr lang="en-US" sz="2400" dirty="0" smtClean="0"/>
              <a:t> </a:t>
            </a:r>
            <a:r>
              <a:rPr lang="en-US" sz="2400" dirty="0"/>
              <a:t>3</a:t>
            </a:r>
            <a:r>
              <a:rPr lang="en-US" sz="2400" dirty="0" smtClean="0"/>
              <a:t>: </a:t>
            </a:r>
            <a:endParaRPr lang="da-DK" sz="2400" dirty="0"/>
          </a:p>
        </p:txBody>
      </p:sp>
      <p:sp>
        <p:nvSpPr>
          <p:cNvPr id="5" name="Rektangel 4"/>
          <p:cNvSpPr/>
          <p:nvPr/>
        </p:nvSpPr>
        <p:spPr>
          <a:xfrm>
            <a:off x="2159727" y="883918"/>
            <a:ext cx="4650376" cy="6574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trenirati in vzdrževati svojo moč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illedforklaring med nedadgående pil 7"/>
          <p:cNvSpPr/>
          <p:nvPr/>
        </p:nvSpPr>
        <p:spPr>
          <a:xfrm>
            <a:off x="2686004" y="2375264"/>
            <a:ext cx="3004457" cy="1811383"/>
          </a:xfrm>
          <a:prstGeom prst="downArrowCallou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Kupite ali si za rojstni dan zaželite eno takšnih uteži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ledforklaring med nedadgående pil 8"/>
          <p:cNvSpPr/>
          <p:nvPr/>
        </p:nvSpPr>
        <p:spPr>
          <a:xfrm>
            <a:off x="6078583" y="2375264"/>
            <a:ext cx="5225142" cy="1624152"/>
          </a:xfrm>
          <a:prstGeom prst="downArrowCallou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bolj preprosto in poceni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Vzamete vrečo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napolnite s takšnim številom kg, kot jih potrebujete za vajo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9102" y="3847019"/>
            <a:ext cx="1974653" cy="1864183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9710037" y="4854762"/>
            <a:ext cx="1132114" cy="55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20 kg</a:t>
            </a:r>
            <a:endParaRPr lang="da-DK" sz="32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1067" y="3620551"/>
            <a:ext cx="2438259" cy="1746149"/>
          </a:xfrm>
          <a:prstGeom prst="rect">
            <a:avLst/>
          </a:prstGeom>
        </p:spPr>
      </p:pic>
      <p:sp>
        <p:nvSpPr>
          <p:cNvPr id="16" name="Billedforklaring med nedadgående pil 15"/>
          <p:cNvSpPr/>
          <p:nvPr/>
        </p:nvSpPr>
        <p:spPr>
          <a:xfrm>
            <a:off x="247604" y="2375264"/>
            <a:ext cx="2225489" cy="1321249"/>
          </a:xfrm>
          <a:prstGeom prst="downArrowCallou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Pojdite v fitnes center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0" y="3767822"/>
            <a:ext cx="2169071" cy="1451609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121829" y="5922918"/>
            <a:ext cx="11787390" cy="6574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teden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dvignite svojo težo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vsako roko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dvigujte za eno kilo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dokler ne dosežete svojega cilja.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5524" y="3877264"/>
            <a:ext cx="1974653" cy="1864183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6436793" y="4833263"/>
            <a:ext cx="1132114" cy="55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2 kg</a:t>
            </a:r>
            <a:endParaRPr lang="da-DK" sz="3200" dirty="0"/>
          </a:p>
        </p:txBody>
      </p:sp>
      <p:sp>
        <p:nvSpPr>
          <p:cNvPr id="6" name="Højrepil 5"/>
          <p:cNvSpPr/>
          <p:nvPr/>
        </p:nvSpPr>
        <p:spPr>
          <a:xfrm>
            <a:off x="8078582" y="4678418"/>
            <a:ext cx="1220520" cy="73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92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240006" y="4802186"/>
            <a:ext cx="9098596" cy="152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solidFill>
                  <a:schemeClr val="accent1">
                    <a:lumMod val="50000"/>
                  </a:schemeClr>
                </a:solidFill>
              </a:rPr>
              <a:t>Kako trenirati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sl-SI" sz="4000" dirty="0" smtClean="0">
                <a:solidFill>
                  <a:schemeClr val="accent1">
                    <a:lumMod val="50000"/>
                  </a:schemeClr>
                </a:solidFill>
              </a:rPr>
              <a:t>Kako pričeti s treningom?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Billede 3" descr="\\its-afil02\oj-desktop$\ojncv\Desktop\EU PROJEKTER\2017 projekter\Bette preparation for senior life\Seniorbilleder til Kræn\COLOURBOX67688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18" y="1656567"/>
            <a:ext cx="5242069" cy="329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41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49" y="742866"/>
            <a:ext cx="9797342" cy="52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3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68" y="1106622"/>
            <a:ext cx="2962913" cy="42066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303" y="2195220"/>
            <a:ext cx="685859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1879709" y="2923453"/>
            <a:ext cx="8959273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Merjenje, treniranje in vzdrževanje telesne moči v nogah – mišice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</a:rPr>
              <a:t>iztezalke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0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77818" y="270816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Na vprašanje česa si želite biti sposobni opraviti čez 3, 5, 10 ali 30 let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- </a:t>
            </a:r>
          </a:p>
        </p:txBody>
      </p:sp>
      <p:sp>
        <p:nvSpPr>
          <p:cNvPr id="9" name="Rektangel 8"/>
          <p:cNvSpPr/>
          <p:nvPr/>
        </p:nvSpPr>
        <p:spPr>
          <a:xfrm>
            <a:off x="2115136" y="687377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NAS BO NAJBRŽ VEČINA ODGOVORILA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0" y="1342528"/>
            <a:ext cx="12192000" cy="762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sl-SI" sz="2800" i="1" dirty="0">
                <a:solidFill>
                  <a:schemeClr val="accent1">
                    <a:lumMod val="50000"/>
                  </a:schemeClr>
                </a:solidFill>
              </a:rPr>
              <a:t>da bi vsaj lahko prenašal/a lastno težo</a:t>
            </a: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35669" y="4731233"/>
            <a:ext cx="1774897" cy="12998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Dejstvo pa je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35669" y="2538174"/>
            <a:ext cx="9220185" cy="14867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Vsi imamo pričakovanja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upanje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da smo sposobni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prenašati lastno težo brez težav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ktangel 7"/>
          <p:cNvSpPr/>
          <p:nvPr/>
        </p:nvSpPr>
        <p:spPr>
          <a:xfrm>
            <a:off x="2959720" y="4831662"/>
            <a:ext cx="6525929" cy="12998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da tega ne zmoremo, če ne vložimo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malo časa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v realizacijo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Højrepil 3"/>
          <p:cNvSpPr/>
          <p:nvPr/>
        </p:nvSpPr>
        <p:spPr>
          <a:xfrm>
            <a:off x="1910566" y="5197642"/>
            <a:ext cx="1049154" cy="567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2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9584297" y="3193525"/>
            <a:ext cx="1836179" cy="3357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70 kg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kapacitete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zdaj le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16%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rezervne moči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644653" y="1609725"/>
            <a:ext cx="2879598" cy="4576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r>
              <a:rPr lang="sl-SI" sz="1600" dirty="0">
                <a:solidFill>
                  <a:schemeClr val="accent1">
                    <a:lumMod val="50000"/>
                  </a:schemeClr>
                </a:solidFill>
              </a:rPr>
              <a:t>vaša mišična moč v nogah je zmožna dvigniti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90 kg.</a:t>
            </a:r>
          </a:p>
          <a:p>
            <a:pPr algn="ctr"/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1600" dirty="0">
                <a:solidFill>
                  <a:schemeClr val="accent1">
                    <a:lumMod val="50000"/>
                  </a:schemeClr>
                </a:solidFill>
              </a:rPr>
              <a:t>Imate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rezerve za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50%. </a:t>
            </a:r>
            <a:r>
              <a:rPr lang="sl-SI" sz="1600" dirty="0">
                <a:solidFill>
                  <a:schemeClr val="accent1">
                    <a:lumMod val="50000"/>
                  </a:schemeClr>
                </a:solidFill>
              </a:rPr>
              <a:t>Brez težav boste prenašali svojo težo.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>
            <a:off x="644653" y="4162529"/>
            <a:ext cx="2891997" cy="23759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Naloga; dvignite svojo telesno težo - 60 kg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Billedforklaring med nedadgående pil 16"/>
          <p:cNvSpPr/>
          <p:nvPr/>
        </p:nvSpPr>
        <p:spPr>
          <a:xfrm>
            <a:off x="6031471" y="283282"/>
            <a:ext cx="5389005" cy="928688"/>
          </a:xfrm>
          <a:prstGeom prst="downArrowCallou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Če bo vašim nožnim mišicam v naslednjih nekaj letih treba nositi le vašo telesno težo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031471" y="1218032"/>
            <a:ext cx="5389005" cy="15455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Se bodo vase nožne mišice temu prilagodile kot na največjo obremenitev. Vaša rezerva bo počasi upadala in počutili se boste vedno težji.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6031471" y="2886075"/>
            <a:ext cx="1836179" cy="36809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80 kg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kapacitete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zdaj le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30% </a:t>
            </a:r>
          </a:p>
          <a:p>
            <a:pPr algn="ctr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rezervne moči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Rektangel 19"/>
          <p:cNvSpPr/>
          <p:nvPr/>
        </p:nvSpPr>
        <p:spPr>
          <a:xfrm>
            <a:off x="6031471" y="4174704"/>
            <a:ext cx="1836179" cy="23759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>
                <a:solidFill>
                  <a:schemeClr val="accent1">
                    <a:lumMod val="50000"/>
                  </a:schemeClr>
                </a:solidFill>
              </a:rPr>
              <a:t>Naloga; dvignite svojo telesno težo - 60 kg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9584297" y="4162529"/>
            <a:ext cx="1836179" cy="23759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Naloga; dvignite svojo telesno težo - 60 kg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2" y="115029"/>
            <a:ext cx="2258597" cy="1270771"/>
          </a:xfrm>
          <a:prstGeom prst="rect">
            <a:avLst/>
          </a:prstGeom>
        </p:spPr>
      </p:pic>
      <p:sp>
        <p:nvSpPr>
          <p:cNvPr id="2" name="Billedforklaring med nedadgående pil 1"/>
          <p:cNvSpPr/>
          <p:nvPr/>
        </p:nvSpPr>
        <p:spPr>
          <a:xfrm>
            <a:off x="1239360" y="747626"/>
            <a:ext cx="2314575" cy="638175"/>
          </a:xfrm>
          <a:prstGeom prst="downArrowCallou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Pri 65. letih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009" y="418866"/>
            <a:ext cx="10966300" cy="1049235"/>
          </a:xfrm>
        </p:spPr>
        <p:txBody>
          <a:bodyPr>
            <a:normAutofit/>
          </a:bodyPr>
          <a:lstStyle/>
          <a:p>
            <a:r>
              <a:rPr lang="sl-SI" dirty="0"/>
              <a:t>Kako </a:t>
            </a:r>
            <a:r>
              <a:rPr lang="sl-SI" b="1" dirty="0"/>
              <a:t>izmerimo</a:t>
            </a:r>
            <a:r>
              <a:rPr lang="sl-SI" dirty="0"/>
              <a:t> fizično moč v </a:t>
            </a:r>
            <a:r>
              <a:rPr lang="sl-SI" dirty="0" smtClean="0"/>
              <a:t>nogah?</a:t>
            </a:r>
            <a:endParaRPr lang="en-GB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81" y="3103910"/>
            <a:ext cx="5029200" cy="217932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773118" y="2151165"/>
            <a:ext cx="10671320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S stola vstajamo in sedamo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1 x </a:t>
            </a:r>
            <a:r>
              <a:rPr lang="sl-SI" b="1" dirty="0">
                <a:solidFill>
                  <a:srgbClr val="FF0000"/>
                </a:solidFill>
              </a:rPr>
              <a:t>po </a:t>
            </a:r>
            <a:r>
              <a:rPr lang="en-GB" b="1" dirty="0">
                <a:solidFill>
                  <a:srgbClr val="FF0000"/>
                </a:solidFill>
              </a:rPr>
              <a:t>18 </a:t>
            </a:r>
            <a:r>
              <a:rPr lang="sl-SI" b="1" dirty="0">
                <a:solidFill>
                  <a:srgbClr val="FF0000"/>
                </a:solidFill>
              </a:rPr>
              <a:t>krat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2778" y="5283230"/>
            <a:ext cx="121919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Roke prekrižamo na prsih, kolena držimo v malo več kot 90 stopinjskem kotu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009" y="418866"/>
            <a:ext cx="10966300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900" b="1" dirty="0">
                <a:solidFill>
                  <a:schemeClr val="accent1">
                    <a:lumMod val="50000"/>
                  </a:schemeClr>
                </a:solidFill>
              </a:rPr>
              <a:t>Trenirajte</a:t>
            </a:r>
            <a:r>
              <a:rPr lang="sl-SI" sz="4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moč v svojih nogah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skupaj z drugimi ali doma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81" y="3103910"/>
            <a:ext cx="5029200" cy="217932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773118" y="2151165"/>
            <a:ext cx="10671320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S stola vstajamo in sedamo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3 x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po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18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krat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2778" y="5283230"/>
            <a:ext cx="1219199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Roke imamo prekrižane na prsih, kolena v položaju malo več kot 90 stopinj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009" y="41886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Za trening nog: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1" y="2687234"/>
            <a:ext cx="5029200" cy="217932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07" y="2711100"/>
            <a:ext cx="5029200" cy="2179320"/>
          </a:xfrm>
          <a:prstGeom prst="rect">
            <a:avLst/>
          </a:prstGeom>
        </p:spPr>
      </p:pic>
      <p:sp>
        <p:nvSpPr>
          <p:cNvPr id="10" name="Terning 9"/>
          <p:cNvSpPr/>
          <p:nvPr/>
        </p:nvSpPr>
        <p:spPr>
          <a:xfrm>
            <a:off x="876765" y="3357435"/>
            <a:ext cx="257365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1" name="Terning 10"/>
          <p:cNvSpPr/>
          <p:nvPr/>
        </p:nvSpPr>
        <p:spPr>
          <a:xfrm>
            <a:off x="1391433" y="3360991"/>
            <a:ext cx="212437" cy="611465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0" name="Terning 19"/>
          <p:cNvSpPr/>
          <p:nvPr/>
        </p:nvSpPr>
        <p:spPr>
          <a:xfrm>
            <a:off x="6580391" y="3394942"/>
            <a:ext cx="343181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1" name="Terning 20"/>
          <p:cNvSpPr/>
          <p:nvPr/>
        </p:nvSpPr>
        <p:spPr>
          <a:xfrm>
            <a:off x="7127131" y="3394941"/>
            <a:ext cx="343181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4" name="Terning 23"/>
          <p:cNvSpPr/>
          <p:nvPr/>
        </p:nvSpPr>
        <p:spPr>
          <a:xfrm rot="1638027">
            <a:off x="9539382" y="3148903"/>
            <a:ext cx="279176" cy="519086"/>
          </a:xfrm>
          <a:prstGeom prst="cub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5" name="Terning 24"/>
          <p:cNvSpPr/>
          <p:nvPr/>
        </p:nvSpPr>
        <p:spPr>
          <a:xfrm rot="1638027">
            <a:off x="9977930" y="3396277"/>
            <a:ext cx="247469" cy="480137"/>
          </a:xfrm>
          <a:prstGeom prst="cub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6" name="Terning 25"/>
          <p:cNvSpPr/>
          <p:nvPr/>
        </p:nvSpPr>
        <p:spPr>
          <a:xfrm rot="1638027">
            <a:off x="8012651" y="3222694"/>
            <a:ext cx="279176" cy="519086"/>
          </a:xfrm>
          <a:prstGeom prst="cub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Terning 26"/>
          <p:cNvSpPr/>
          <p:nvPr/>
        </p:nvSpPr>
        <p:spPr>
          <a:xfrm rot="1638027">
            <a:off x="8552223" y="3424952"/>
            <a:ext cx="247469" cy="480137"/>
          </a:xfrm>
          <a:prstGeom prst="cube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8" name="Terning 27"/>
          <p:cNvSpPr/>
          <p:nvPr/>
        </p:nvSpPr>
        <p:spPr>
          <a:xfrm>
            <a:off x="10906691" y="3016501"/>
            <a:ext cx="28705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9" name="Terning 28"/>
          <p:cNvSpPr/>
          <p:nvPr/>
        </p:nvSpPr>
        <p:spPr>
          <a:xfrm>
            <a:off x="11412771" y="3005415"/>
            <a:ext cx="28705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0" name="Terning 29"/>
          <p:cNvSpPr/>
          <p:nvPr/>
        </p:nvSpPr>
        <p:spPr>
          <a:xfrm rot="1156785">
            <a:off x="2364370" y="3215584"/>
            <a:ext cx="21752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1" name="Terning 30"/>
          <p:cNvSpPr/>
          <p:nvPr/>
        </p:nvSpPr>
        <p:spPr>
          <a:xfrm rot="1156785">
            <a:off x="2796773" y="3351462"/>
            <a:ext cx="21752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2" name="Terning 31"/>
          <p:cNvSpPr/>
          <p:nvPr/>
        </p:nvSpPr>
        <p:spPr>
          <a:xfrm rot="1156785">
            <a:off x="3820978" y="3206346"/>
            <a:ext cx="21752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3" name="Terning 32"/>
          <p:cNvSpPr/>
          <p:nvPr/>
        </p:nvSpPr>
        <p:spPr>
          <a:xfrm rot="1156785">
            <a:off x="4293232" y="3351460"/>
            <a:ext cx="217524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4" name="Terning 33"/>
          <p:cNvSpPr/>
          <p:nvPr/>
        </p:nvSpPr>
        <p:spPr>
          <a:xfrm>
            <a:off x="5182738" y="3062089"/>
            <a:ext cx="257365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5" name="Terning 34"/>
          <p:cNvSpPr/>
          <p:nvPr/>
        </p:nvSpPr>
        <p:spPr>
          <a:xfrm>
            <a:off x="5686216" y="3062089"/>
            <a:ext cx="257365" cy="611465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6" name="Titel 1"/>
          <p:cNvSpPr txBox="1">
            <a:spLocks/>
          </p:cNvSpPr>
          <p:nvPr/>
        </p:nvSpPr>
        <p:spPr>
          <a:xfrm>
            <a:off x="838622" y="4868962"/>
            <a:ext cx="4976276" cy="100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             </a:t>
            </a:r>
          </a:p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Vstajate in sedate 3 x 18 krat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da-DK" dirty="0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378691" y="5815141"/>
            <a:ext cx="11813309" cy="100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             </a:t>
            </a:r>
          </a:p>
          <a:p>
            <a:pPr algn="ctr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Naj se vam ne mudi s povečevanjem bremena – počutiti se morate biti sposobni za to</a:t>
            </a:r>
            <a:r>
              <a:rPr lang="en-GB" dirty="0"/>
              <a:t>.</a:t>
            </a:r>
          </a:p>
          <a:p>
            <a:endParaRPr lang="da-DK" dirty="0"/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6580022" y="4974203"/>
            <a:ext cx="4976276" cy="100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             </a:t>
            </a:r>
          </a:p>
          <a:p>
            <a:pPr algn="ctr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Povečajte težo in vstajate in sedate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3 x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po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18 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krat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da-DK" dirty="0"/>
          </a:p>
        </p:txBody>
      </p:sp>
      <p:sp>
        <p:nvSpPr>
          <p:cNvPr id="39" name="Rektangel 38"/>
          <p:cNvSpPr/>
          <p:nvPr/>
        </p:nvSpPr>
        <p:spPr>
          <a:xfrm>
            <a:off x="876764" y="1220043"/>
            <a:ext cx="10777943" cy="12780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nahrbtnika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 vam bosta vedno nekje pri roki -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napolnite z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1, 5 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več kilogrami, dokler ne dosežete svoje meje.</a:t>
            </a: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84" y="2916352"/>
            <a:ext cx="2493530" cy="292661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17359" y="883667"/>
            <a:ext cx="10462061" cy="10354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nahrbtnika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 vam bosta vedno nekje pri roki -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napolnite z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1, 5 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več kilogrami, dokler ne dosežete svoje meje.</a:t>
            </a: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68006" y="20202"/>
            <a:ext cx="8959273" cy="615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Izmeriti in trenirati moramo fizično moč v nogah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890" y="2903367"/>
            <a:ext cx="2493530" cy="2926617"/>
          </a:xfrm>
          <a:prstGeom prst="rect">
            <a:avLst/>
          </a:prstGeom>
        </p:spPr>
      </p:pic>
      <p:sp>
        <p:nvSpPr>
          <p:cNvPr id="21" name="Rektangel 20"/>
          <p:cNvSpPr/>
          <p:nvPr/>
        </p:nvSpPr>
        <p:spPr>
          <a:xfrm>
            <a:off x="526984" y="5974380"/>
            <a:ext cx="2493530" cy="558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Rezervna zmogljivost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66%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862" y="2898114"/>
            <a:ext cx="2493530" cy="2926617"/>
          </a:xfrm>
          <a:prstGeom prst="rect">
            <a:avLst/>
          </a:prstGeom>
        </p:spPr>
      </p:pic>
      <p:sp>
        <p:nvSpPr>
          <p:cNvPr id="27" name="Rektangel 26"/>
          <p:cNvSpPr/>
          <p:nvPr/>
        </p:nvSpPr>
        <p:spPr>
          <a:xfrm>
            <a:off x="8923410" y="3452322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31" name="Rektangel 30"/>
          <p:cNvSpPr/>
          <p:nvPr/>
        </p:nvSpPr>
        <p:spPr>
          <a:xfrm>
            <a:off x="943789" y="3722487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32" name="Rektangel 31"/>
          <p:cNvSpPr/>
          <p:nvPr/>
        </p:nvSpPr>
        <p:spPr>
          <a:xfrm>
            <a:off x="5562634" y="3801502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pic>
        <p:nvPicPr>
          <p:cNvPr id="34" name="Billed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3989" y="4632955"/>
            <a:ext cx="940211" cy="88761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752551" y="5062336"/>
            <a:ext cx="832241" cy="371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 x 15</a:t>
            </a:r>
            <a:endParaRPr lang="da-DK" dirty="0"/>
          </a:p>
        </p:txBody>
      </p:sp>
      <p:sp>
        <p:nvSpPr>
          <p:cNvPr id="36" name="Rektangel 35"/>
          <p:cNvSpPr/>
          <p:nvPr/>
        </p:nvSpPr>
        <p:spPr>
          <a:xfrm>
            <a:off x="6313038" y="3801503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37" name="Rektangel 36"/>
          <p:cNvSpPr/>
          <p:nvPr/>
        </p:nvSpPr>
        <p:spPr>
          <a:xfrm>
            <a:off x="9654200" y="3431316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pic>
        <p:nvPicPr>
          <p:cNvPr id="38" name="Billed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189" y="4685585"/>
            <a:ext cx="940211" cy="821092"/>
          </a:xfrm>
          <a:prstGeom prst="rect">
            <a:avLst/>
          </a:prstGeom>
        </p:spPr>
      </p:pic>
      <p:sp>
        <p:nvSpPr>
          <p:cNvPr id="40" name="Rektangel 39"/>
          <p:cNvSpPr/>
          <p:nvPr/>
        </p:nvSpPr>
        <p:spPr>
          <a:xfrm>
            <a:off x="1699871" y="3722487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pic>
        <p:nvPicPr>
          <p:cNvPr id="41" name="Billed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7507" y="4633670"/>
            <a:ext cx="940211" cy="821092"/>
          </a:xfrm>
          <a:prstGeom prst="rect">
            <a:avLst/>
          </a:prstGeom>
        </p:spPr>
      </p:pic>
      <p:sp>
        <p:nvSpPr>
          <p:cNvPr id="42" name="Rektangel 41"/>
          <p:cNvSpPr/>
          <p:nvPr/>
        </p:nvSpPr>
        <p:spPr>
          <a:xfrm>
            <a:off x="860101" y="5049495"/>
            <a:ext cx="724270" cy="323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 x 5</a:t>
            </a:r>
            <a:endParaRPr lang="da-DK" dirty="0"/>
          </a:p>
        </p:txBody>
      </p:sp>
      <p:sp>
        <p:nvSpPr>
          <p:cNvPr id="43" name="Rektangel 42"/>
          <p:cNvSpPr/>
          <p:nvPr/>
        </p:nvSpPr>
        <p:spPr>
          <a:xfrm>
            <a:off x="5471491" y="4994614"/>
            <a:ext cx="832241" cy="3714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 x 10</a:t>
            </a:r>
            <a:endParaRPr lang="da-DK" dirty="0"/>
          </a:p>
        </p:txBody>
      </p:sp>
      <p:sp>
        <p:nvSpPr>
          <p:cNvPr id="28" name="Rektangel 27"/>
          <p:cNvSpPr/>
          <p:nvPr/>
        </p:nvSpPr>
        <p:spPr>
          <a:xfrm>
            <a:off x="526984" y="2094363"/>
            <a:ext cx="2493530" cy="975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elesne teže, ki jo moramo dvigniti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4266862" y="2030875"/>
            <a:ext cx="2493530" cy="975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telesne teže, ki jo moramo dvigniti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4266862" y="5974380"/>
            <a:ext cx="2493530" cy="558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Rezervna zmogljivost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80%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8485890" y="5927853"/>
            <a:ext cx="2493530" cy="558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Rezervna zmogljivost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100%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ktangel 46"/>
          <p:cNvSpPr/>
          <p:nvPr/>
        </p:nvSpPr>
        <p:spPr>
          <a:xfrm>
            <a:off x="8485890" y="2094363"/>
            <a:ext cx="2493530" cy="975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telesne teže, ki jo moramo dvigniti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5" y="2197462"/>
            <a:ext cx="2493530" cy="2926617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47557" y="5788114"/>
            <a:ext cx="9975273" cy="838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Vašo rezervo predstavlja število kilogramov razporejenih v dve vreči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 ste jih zmožni dvigniti, ko vstajate in sedate 3 x po 18 krat.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25105" y="20332"/>
            <a:ext cx="11167407" cy="9587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nahrbtnika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 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 bosta vedno nekje pri roki -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napolnite z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1, 5 </a:t>
            </a:r>
            <a:r>
              <a:rPr lang="sl-SI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več kilogrami, dokler ne dosežete svoje meje.</a:t>
            </a: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847557" y="3059630"/>
            <a:ext cx="329481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1599490" y="3085541"/>
            <a:ext cx="359128" cy="7389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5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27" y="2183396"/>
            <a:ext cx="2493530" cy="2926617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3535375" y="3116303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10</a:t>
            </a:r>
            <a:endParaRPr lang="da-DK" dirty="0"/>
          </a:p>
        </p:txBody>
      </p:sp>
      <p:sp>
        <p:nvSpPr>
          <p:cNvPr id="16" name="Rektangel 15"/>
          <p:cNvSpPr/>
          <p:nvPr/>
        </p:nvSpPr>
        <p:spPr>
          <a:xfrm>
            <a:off x="4301839" y="3116303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10</a:t>
            </a:r>
            <a:endParaRPr lang="da-DK" dirty="0"/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23" y="2169331"/>
            <a:ext cx="2493530" cy="2926617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6163707" y="3134179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19" name="Rektangel 18"/>
          <p:cNvSpPr/>
          <p:nvPr/>
        </p:nvSpPr>
        <p:spPr>
          <a:xfrm>
            <a:off x="6905804" y="3104203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415872" y="1417468"/>
            <a:ext cx="2493530" cy="9759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elesne teže, ki jo moramo dvigniti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415872" y="4861806"/>
            <a:ext cx="2493530" cy="648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accent1">
                    <a:lumMod val="50000"/>
                  </a:schemeClr>
                </a:solidFill>
              </a:rPr>
              <a:t>Rezervna zmogljivost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/>
              <a:t>16%</a:t>
            </a:r>
            <a:endParaRPr lang="en-GB" sz="2400" dirty="0"/>
          </a:p>
        </p:txBody>
      </p:sp>
      <p:sp>
        <p:nvSpPr>
          <p:cNvPr id="22" name="Rektangel 21"/>
          <p:cNvSpPr/>
          <p:nvPr/>
        </p:nvSpPr>
        <p:spPr>
          <a:xfrm>
            <a:off x="3106227" y="4861806"/>
            <a:ext cx="2493530" cy="6484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Rezervna zmogljivost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/>
              <a:t>33%</a:t>
            </a:r>
            <a:endParaRPr lang="en-GB" sz="2400" dirty="0"/>
          </a:p>
        </p:txBody>
      </p:sp>
      <p:sp>
        <p:nvSpPr>
          <p:cNvPr id="24" name="Rektangel 23"/>
          <p:cNvSpPr/>
          <p:nvPr/>
        </p:nvSpPr>
        <p:spPr>
          <a:xfrm>
            <a:off x="5725223" y="4859739"/>
            <a:ext cx="2493530" cy="6505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Rezervna zmogljivost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/>
              <a:t>50%</a:t>
            </a:r>
            <a:endParaRPr lang="en-GB" sz="2400" dirty="0"/>
          </a:p>
        </p:txBody>
      </p:sp>
      <p:sp>
        <p:nvSpPr>
          <p:cNvPr id="25" name="Rektangel 24"/>
          <p:cNvSpPr/>
          <p:nvPr/>
        </p:nvSpPr>
        <p:spPr>
          <a:xfrm>
            <a:off x="3106766" y="1417469"/>
            <a:ext cx="2493530" cy="9744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telesne teže, ki jo moramo dvigniti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5725223" y="1417468"/>
            <a:ext cx="2493530" cy="9717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B050"/>
                </a:solidFill>
              </a:rPr>
              <a:t>60 kg </a:t>
            </a:r>
          </a:p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telesne teže, ki jo moramo dvigniti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982" y="2169331"/>
            <a:ext cx="2493530" cy="2926617"/>
          </a:xfrm>
          <a:prstGeom prst="rect">
            <a:avLst/>
          </a:prstGeom>
        </p:spPr>
      </p:pic>
      <p:sp>
        <p:nvSpPr>
          <p:cNvPr id="27" name="Rektangel 26"/>
          <p:cNvSpPr/>
          <p:nvPr/>
        </p:nvSpPr>
        <p:spPr>
          <a:xfrm>
            <a:off x="9098982" y="1417469"/>
            <a:ext cx="2493530" cy="9941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8</a:t>
            </a:r>
            <a:r>
              <a:rPr lang="en-GB" sz="2400" dirty="0" smtClean="0">
                <a:solidFill>
                  <a:srgbClr val="00B050"/>
                </a:solidFill>
              </a:rPr>
              <a:t>0 kg </a:t>
            </a:r>
          </a:p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telesne teže, ki jo moramo dvigniti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9098982" y="4850466"/>
            <a:ext cx="2493530" cy="6597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Rezervna zmogljivost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/>
              <a:t>40%</a:t>
            </a:r>
            <a:endParaRPr lang="en-GB" sz="2400" dirty="0"/>
          </a:p>
        </p:txBody>
      </p:sp>
      <p:sp>
        <p:nvSpPr>
          <p:cNvPr id="29" name="Rektangel 28"/>
          <p:cNvSpPr/>
          <p:nvPr/>
        </p:nvSpPr>
        <p:spPr>
          <a:xfrm>
            <a:off x="10295669" y="3066792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  <p:sp>
        <p:nvSpPr>
          <p:cNvPr id="30" name="Rektangel 29"/>
          <p:cNvSpPr/>
          <p:nvPr/>
        </p:nvSpPr>
        <p:spPr>
          <a:xfrm>
            <a:off x="9504821" y="3059630"/>
            <a:ext cx="385009" cy="7405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40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48342" y="5031674"/>
            <a:ext cx="11495314" cy="14507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POSTAJAJO VEČJE IN MOČNEJŠE, ČE DELAJO REDNO IN DOVOLJ TRDO.</a:t>
            </a:r>
            <a:endParaRPr lang="da-DK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POSTANEJO MANJŠE IN ŠIBKEJŠE, ČE NE DELAJO DOVOLJ REDNO.</a:t>
            </a:r>
            <a:endParaRPr lang="da-DK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21967" y="90239"/>
            <a:ext cx="12070031" cy="1201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accent1">
                    <a:lumMod val="50000"/>
                  </a:schemeClr>
                </a:solidFill>
              </a:rPr>
              <a:t>Za ohranitev ali razvoj naše fizične moči.</a:t>
            </a:r>
            <a:endParaRPr lang="sl-SI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887878"/>
            <a:ext cx="12191999" cy="836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Mišice so mišice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ne glede na to čigave so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ali koliko je stara oseba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1986476"/>
            <a:ext cx="4513646" cy="27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50" y="493936"/>
            <a:ext cx="7891876" cy="5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29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78669"/>
              </p:ext>
            </p:extLst>
          </p:nvPr>
        </p:nvGraphicFramePr>
        <p:xfrm>
          <a:off x="2113053" y="428623"/>
          <a:ext cx="7707220" cy="6021648"/>
        </p:xfrm>
        <a:graphic>
          <a:graphicData uri="http://schemas.openxmlformats.org/drawingml/2006/table">
            <a:tbl>
              <a:tblPr firstRow="1" firstCol="1" bandRow="1"/>
              <a:tblGrid>
                <a:gridCol w="374434">
                  <a:extLst>
                    <a:ext uri="{9D8B030D-6E8A-4147-A177-3AD203B41FA5}">
                      <a16:colId xmlns:a16="http://schemas.microsoft.com/office/drawing/2014/main" val="382898134"/>
                    </a:ext>
                  </a:extLst>
                </a:gridCol>
                <a:gridCol w="707092">
                  <a:extLst>
                    <a:ext uri="{9D8B030D-6E8A-4147-A177-3AD203B41FA5}">
                      <a16:colId xmlns:a16="http://schemas.microsoft.com/office/drawing/2014/main" val="2792820845"/>
                    </a:ext>
                  </a:extLst>
                </a:gridCol>
                <a:gridCol w="436324">
                  <a:extLst>
                    <a:ext uri="{9D8B030D-6E8A-4147-A177-3AD203B41FA5}">
                      <a16:colId xmlns:a16="http://schemas.microsoft.com/office/drawing/2014/main" val="72411524"/>
                    </a:ext>
                  </a:extLst>
                </a:gridCol>
                <a:gridCol w="482741">
                  <a:extLst>
                    <a:ext uri="{9D8B030D-6E8A-4147-A177-3AD203B41FA5}">
                      <a16:colId xmlns:a16="http://schemas.microsoft.com/office/drawing/2014/main" val="4210302672"/>
                    </a:ext>
                  </a:extLst>
                </a:gridCol>
                <a:gridCol w="413115">
                  <a:extLst>
                    <a:ext uri="{9D8B030D-6E8A-4147-A177-3AD203B41FA5}">
                      <a16:colId xmlns:a16="http://schemas.microsoft.com/office/drawing/2014/main" val="3204446075"/>
                    </a:ext>
                  </a:extLst>
                </a:gridCol>
                <a:gridCol w="382170">
                  <a:extLst>
                    <a:ext uri="{9D8B030D-6E8A-4147-A177-3AD203B41FA5}">
                      <a16:colId xmlns:a16="http://schemas.microsoft.com/office/drawing/2014/main" val="1686592876"/>
                    </a:ext>
                  </a:extLst>
                </a:gridCol>
                <a:gridCol w="451022">
                  <a:extLst>
                    <a:ext uri="{9D8B030D-6E8A-4147-A177-3AD203B41FA5}">
                      <a16:colId xmlns:a16="http://schemas.microsoft.com/office/drawing/2014/main" val="651751359"/>
                    </a:ext>
                  </a:extLst>
                </a:gridCol>
                <a:gridCol w="335752">
                  <a:extLst>
                    <a:ext uri="{9D8B030D-6E8A-4147-A177-3AD203B41FA5}">
                      <a16:colId xmlns:a16="http://schemas.microsoft.com/office/drawing/2014/main" val="3969278280"/>
                    </a:ext>
                  </a:extLst>
                </a:gridCol>
                <a:gridCol w="335752">
                  <a:extLst>
                    <a:ext uri="{9D8B030D-6E8A-4147-A177-3AD203B41FA5}">
                      <a16:colId xmlns:a16="http://schemas.microsoft.com/office/drawing/2014/main" val="153958915"/>
                    </a:ext>
                  </a:extLst>
                </a:gridCol>
                <a:gridCol w="379075">
                  <a:extLst>
                    <a:ext uri="{9D8B030D-6E8A-4147-A177-3AD203B41FA5}">
                      <a16:colId xmlns:a16="http://schemas.microsoft.com/office/drawing/2014/main" val="2821004683"/>
                    </a:ext>
                  </a:extLst>
                </a:gridCol>
                <a:gridCol w="379075">
                  <a:extLst>
                    <a:ext uri="{9D8B030D-6E8A-4147-A177-3AD203B41FA5}">
                      <a16:colId xmlns:a16="http://schemas.microsoft.com/office/drawing/2014/main" val="564748324"/>
                    </a:ext>
                  </a:extLst>
                </a:gridCol>
                <a:gridCol w="379075">
                  <a:extLst>
                    <a:ext uri="{9D8B030D-6E8A-4147-A177-3AD203B41FA5}">
                      <a16:colId xmlns:a16="http://schemas.microsoft.com/office/drawing/2014/main" val="152219536"/>
                    </a:ext>
                  </a:extLst>
                </a:gridCol>
                <a:gridCol w="379075">
                  <a:extLst>
                    <a:ext uri="{9D8B030D-6E8A-4147-A177-3AD203B41FA5}">
                      <a16:colId xmlns:a16="http://schemas.microsoft.com/office/drawing/2014/main" val="1563196813"/>
                    </a:ext>
                  </a:extLst>
                </a:gridCol>
                <a:gridCol w="379075">
                  <a:extLst>
                    <a:ext uri="{9D8B030D-6E8A-4147-A177-3AD203B41FA5}">
                      <a16:colId xmlns:a16="http://schemas.microsoft.com/office/drawing/2014/main" val="4128286578"/>
                    </a:ext>
                  </a:extLst>
                </a:gridCol>
                <a:gridCol w="379075">
                  <a:extLst>
                    <a:ext uri="{9D8B030D-6E8A-4147-A177-3AD203B41FA5}">
                      <a16:colId xmlns:a16="http://schemas.microsoft.com/office/drawing/2014/main" val="3092261612"/>
                    </a:ext>
                  </a:extLst>
                </a:gridCol>
                <a:gridCol w="1514368">
                  <a:extLst>
                    <a:ext uri="{9D8B030D-6E8A-4147-A177-3AD203B41FA5}">
                      <a16:colId xmlns:a16="http://schemas.microsoft.com/office/drawing/2014/main" val="1174646246"/>
                    </a:ext>
                  </a:extLst>
                </a:gridCol>
              </a:tblGrid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33885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8461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893607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Masa delov telesa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475717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885377"/>
                  </a:ext>
                </a:extLst>
              </a:tr>
              <a:tr h="363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Spodnji del noge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061040"/>
                  </a:ext>
                </a:extLst>
              </a:tr>
              <a:tr h="363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Spodnji del noge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31243"/>
                  </a:ext>
                </a:extLst>
              </a:tr>
              <a:tr h="363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Zgornji del noge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80352"/>
                  </a:ext>
                </a:extLst>
              </a:tr>
              <a:tr h="363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Zgornji del noge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 kg</a:t>
                      </a: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210772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Roka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773727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Roka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412522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Trup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072179"/>
                  </a:ext>
                </a:extLst>
              </a:tr>
              <a:tr h="363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Glava in ramena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632622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818128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190810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Teža dvignjene telesne mase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52,4 kg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579202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477355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Dodatni kilogrami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5,24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7,86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10,48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15,72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18,34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20,96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23,58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Dodatni kilogrami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737332"/>
                  </a:ext>
                </a:extLst>
              </a:tr>
              <a:tr h="18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l-S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9" marR="424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870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480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48640" y="3876576"/>
            <a:ext cx="8306602" cy="1992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3600" dirty="0" smtClean="0"/>
          </a:p>
          <a:p>
            <a:pPr algn="ctr"/>
            <a:endParaRPr lang="da-DK" sz="3600" dirty="0"/>
          </a:p>
          <a:p>
            <a:pPr algn="ctr"/>
            <a:endParaRPr lang="da-DK" sz="3600" dirty="0" smtClean="0"/>
          </a:p>
          <a:p>
            <a:pPr algn="ctr"/>
            <a:endParaRPr lang="da-DK" sz="3600" dirty="0"/>
          </a:p>
          <a:p>
            <a:pPr algn="ctr"/>
            <a:endParaRPr lang="da-DK" sz="3600" dirty="0" smtClean="0"/>
          </a:p>
          <a:p>
            <a:pPr algn="ctr"/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SPLOH PA NE POTREBUJETE STOPNIC</a:t>
            </a:r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sl-SI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ENO NOGO GOR – DRUGO NOGO GOR</a:t>
            </a:r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l-SI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a-DK" sz="36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ENO NOGO DOL – DRUGO NOGO DOL.</a:t>
            </a:r>
            <a:endParaRPr lang="da-DK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a-DK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a-DK" sz="3600" dirty="0" smtClean="0"/>
          </a:p>
          <a:p>
            <a:pPr algn="ctr"/>
            <a:endParaRPr lang="da-DK" sz="3600" dirty="0" smtClean="0"/>
          </a:p>
          <a:p>
            <a:pPr algn="ctr"/>
            <a:endParaRPr lang="da-DK" sz="3600" dirty="0"/>
          </a:p>
          <a:p>
            <a:pPr algn="ctr"/>
            <a:endParaRPr lang="da-DK" sz="3600" dirty="0"/>
          </a:p>
        </p:txBody>
      </p:sp>
      <p:sp>
        <p:nvSpPr>
          <p:cNvPr id="6" name="Rektangel 5"/>
          <p:cNvSpPr/>
          <p:nvPr/>
        </p:nvSpPr>
        <p:spPr>
          <a:xfrm>
            <a:off x="548640" y="1145408"/>
            <a:ext cx="6362299" cy="1248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dirty="0" smtClean="0"/>
          </a:p>
          <a:p>
            <a:pPr algn="ctr"/>
            <a:r>
              <a:rPr lang="sl-SI" sz="3600" dirty="0">
                <a:solidFill>
                  <a:schemeClr val="accent1">
                    <a:lumMod val="50000"/>
                  </a:schemeClr>
                </a:solidFill>
              </a:rPr>
              <a:t>Isto vajo ponovite na stopnicah</a:t>
            </a:r>
            <a:r>
              <a:rPr lang="en-GB" dirty="0" smtClean="0"/>
              <a:t>.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2" y="3327213"/>
            <a:ext cx="2762451" cy="27624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7" y="283987"/>
            <a:ext cx="2247953" cy="33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1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77924" y="702645"/>
            <a:ext cx="8318977" cy="138398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NE POZABITE – NAJBOLJŠE REZULTATE DOSEŽEMO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</a:p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ČE VADIMO 2 KRAT TEDENSKO, ČE LAHKO 3 KRAT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18389" y="2573456"/>
            <a:ext cx="10838046" cy="904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OB UPOKOJITVI SMO PRIDOBILI DODATNIH 37 DO 40 UR TEDENSKO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77924" y="4228802"/>
            <a:ext cx="8318977" cy="14822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ZADOSTUJE LE 10 MINUT PO 3 KRAT, DA BOMO ZMOŽNI NOSITI 10 KG DO 1. NADSTROPJA ALI KAMORKOLI NADALJNJIH 10 LET.</a:t>
            </a:r>
            <a:endParaRPr lang="da-DK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92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238250" y="1640607"/>
            <a:ext cx="9434394" cy="29409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Pa izmerimo moč naših NOG in rezultate zapišimo v svoj zdravstveni dnevnik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67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20" y="1259022"/>
            <a:ext cx="2969009" cy="42066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78" y="2287422"/>
            <a:ext cx="6858594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5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806470" y="4324371"/>
            <a:ext cx="8407935" cy="2259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5400" b="1" dirty="0" smtClean="0">
                <a:solidFill>
                  <a:schemeClr val="accent1">
                    <a:lumMod val="50000"/>
                  </a:schemeClr>
                </a:solidFill>
              </a:rPr>
              <a:t>DOBRE NOVICE</a:t>
            </a:r>
            <a:endParaRPr lang="da-DK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Billede 4" descr="\\its-afil02\oj-desktop$\ojncv\Desktop\EU PROJEKTER\2017 projekter\Bette preparation for senior life\Seniorbilleder til Kræn\COLOURBOX67688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02" y="1102385"/>
            <a:ext cx="5242069" cy="329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1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67079" y="2761281"/>
            <a:ext cx="11319823" cy="12820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 45% </a:t>
            </a:r>
            <a: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  <a:t>povečanje po 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8 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– 12 </a:t>
            </a:r>
            <a: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  <a:t>tednih</a:t>
            </a:r>
            <a:endParaRPr lang="en-GB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36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sl-SI" sz="3600" b="1" dirty="0" smtClean="0">
                <a:solidFill>
                  <a:schemeClr val="accent1">
                    <a:lumMod val="50000"/>
                  </a:schemeClr>
                </a:solidFill>
              </a:rPr>
              <a:t>ednega treninga za mišično moč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Rektangel 9"/>
          <p:cNvSpPr/>
          <p:nvPr/>
        </p:nvSpPr>
        <p:spPr>
          <a:xfrm>
            <a:off x="367079" y="4732046"/>
            <a:ext cx="11319823" cy="14507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Izboljšana moč se ne doseže le z večanjem mišične mase -</a:t>
            </a:r>
          </a:p>
          <a:p>
            <a:pPr algn="ctr"/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ampak tudi z izboljšanjem števila živcev.</a:t>
            </a:r>
            <a:endParaRPr lang="sl-SI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67079" y="213910"/>
            <a:ext cx="7650707" cy="1970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00B050"/>
                </a:solidFill>
              </a:rPr>
              <a:t>Seniorji</a:t>
            </a:r>
            <a:r>
              <a:rPr lang="en-GB" sz="2400" b="1" dirty="0" smtClean="0">
                <a:solidFill>
                  <a:srgbClr val="00B050"/>
                </a:solidFill>
              </a:rPr>
              <a:t> +60 </a:t>
            </a:r>
            <a:r>
              <a:rPr lang="sl-SI" sz="2400" b="1" dirty="0" smtClean="0">
                <a:solidFill>
                  <a:srgbClr val="00B050"/>
                </a:solidFill>
              </a:rPr>
              <a:t>imajo enak učinek</a:t>
            </a:r>
            <a:endParaRPr lang="en-GB" sz="2400" b="1" dirty="0" smtClean="0">
              <a:solidFill>
                <a:srgbClr val="00B050"/>
              </a:solidFill>
            </a:endParaRPr>
          </a:p>
          <a:p>
            <a:pPr algn="ctr"/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Treninga in povečanja mišične mase</a:t>
            </a:r>
            <a:endParaRPr lang="en-GB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400" b="1" dirty="0">
                <a:solidFill>
                  <a:srgbClr val="00B050"/>
                </a:solidFill>
              </a:rPr>
              <a:t>k</a:t>
            </a:r>
            <a:r>
              <a:rPr lang="sl-SI" sz="2400" b="1" dirty="0" smtClean="0">
                <a:solidFill>
                  <a:srgbClr val="00B050"/>
                </a:solidFill>
              </a:rPr>
              <a:t>ot mladi ljudje</a:t>
            </a:r>
            <a:r>
              <a:rPr lang="en-GB" sz="2400" b="1" dirty="0" smtClean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6" name="Billede 5" descr="\\its-afil02\oj-desktop$\ojncv\Desktop\EU PROJEKTER\2017 projekter\Bette preparation for senior life\Seniorbilleder til Kræn\COLOURBOX67688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44" y="294589"/>
            <a:ext cx="2835563" cy="1890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4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77198" y="366705"/>
            <a:ext cx="8466288" cy="26599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Krhkim starejšim ljudem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–(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v domu za ostarele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so ponudili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400" i="1" dirty="0" smtClean="0">
                <a:solidFill>
                  <a:schemeClr val="accent1">
                    <a:lumMod val="50000"/>
                  </a:schemeClr>
                </a:solidFill>
              </a:rPr>
              <a:t>Trening za moč</a:t>
            </a: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na dveh ravneh; od zmerne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40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od maksimalne sposobnosti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do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isoke obremenitve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80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od maksimalne obremenitve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a-D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7198" y="3353589"/>
            <a:ext cx="8407935" cy="4954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</a:rPr>
              <a:t>x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na teden</a:t>
            </a:r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v 10 tednih</a:t>
            </a:r>
            <a:endParaRPr lang="da-D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77198" y="4265094"/>
            <a:ext cx="8407935" cy="23474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V tej raziskavi lahko dosežemo izboljšanje sposobnosti za 37% do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61%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Dvigovanje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s stola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Hoja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po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stopnicah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minut hoje</a:t>
            </a:r>
            <a:endParaRPr lang="da-D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75" y="2286933"/>
            <a:ext cx="2844416" cy="21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878981" y="613344"/>
            <a:ext cx="7243355" cy="11972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So pokazale, da so nekateri stanovalci doma za upokojence izboljšali svojo mišično moč</a:t>
            </a:r>
          </a:p>
          <a:p>
            <a:pPr algn="ctr"/>
            <a:r>
              <a:rPr lang="sl-SI" sz="2800" b="1" dirty="0">
                <a:solidFill>
                  <a:srgbClr val="00B050"/>
                </a:solidFill>
              </a:rPr>
              <a:t>v</a:t>
            </a:r>
            <a:r>
              <a:rPr lang="sl-SI" sz="2800" b="1" dirty="0" smtClean="0">
                <a:solidFill>
                  <a:srgbClr val="00B050"/>
                </a:solidFill>
              </a:rPr>
              <a:t>se od </a:t>
            </a:r>
            <a:r>
              <a:rPr lang="en-GB" sz="2800" b="1" dirty="0" smtClean="0">
                <a:solidFill>
                  <a:srgbClr val="00B050"/>
                </a:solidFill>
              </a:rPr>
              <a:t>170 </a:t>
            </a:r>
            <a:r>
              <a:rPr lang="sl-SI" sz="2800" b="1" dirty="0" smtClean="0">
                <a:solidFill>
                  <a:srgbClr val="00B050"/>
                </a:solidFill>
              </a:rPr>
              <a:t>do</a:t>
            </a:r>
            <a:r>
              <a:rPr lang="en-GB" sz="2800" b="1" dirty="0" smtClean="0">
                <a:solidFill>
                  <a:srgbClr val="00B050"/>
                </a:solidFill>
              </a:rPr>
              <a:t> 190 %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39528" y="4863205"/>
            <a:ext cx="9943235" cy="1742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Cilj vsekakor mora biti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sl-SI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Da ne končamo v nenehni izgubi in zmanjševanju mišične moči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Da tako ne končamo v potrebi za praktično in osebno podporo agencij za pomoč na domu ali postanemo stanovalec doma za upokojence.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71826" y="613344"/>
            <a:ext cx="2377252" cy="11972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</a:rPr>
              <a:t>Druge raziskave in testi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Højrepil 2"/>
          <p:cNvSpPr/>
          <p:nvPr/>
        </p:nvSpPr>
        <p:spPr>
          <a:xfrm>
            <a:off x="2844266" y="908796"/>
            <a:ext cx="1039528" cy="606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60" y="2163905"/>
            <a:ext cx="3128048" cy="23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08591" y="2703862"/>
            <a:ext cx="7358347" cy="2071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Rezervno zmogljivost mišične moči </a:t>
            </a:r>
            <a:r>
              <a:rPr lang="sl-SI" sz="2800" b="1" dirty="0" smtClean="0">
                <a:solidFill>
                  <a:srgbClr val="FF0000"/>
                </a:solidFill>
              </a:rPr>
              <a:t>dobimo samo z vajami za moč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in ne s fitnesom.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69" y="891373"/>
            <a:ext cx="3044982" cy="362497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3212321">
            <a:off x="9274497" y="3116370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5 kg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33206" y="278297"/>
            <a:ext cx="2957018" cy="107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Izjava</a:t>
            </a:r>
            <a:endParaRPr lang="da-D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64658" y="3542098"/>
            <a:ext cx="9798517" cy="9240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Torej, kaj narediti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kako pričeti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Billede 2" descr="\\its-afil02\oj-desktop$\ojncv\Desktop\EU PROJEKTER\2017 projekter\Bette preparation for senior life\Seniorbilleder til Kræn\COLOURBOX67688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7" y="775856"/>
            <a:ext cx="4331855" cy="2632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99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odr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1687</Words>
  <Application>Microsoft Office PowerPoint</Application>
  <PresentationFormat>Widescreen</PresentationFormat>
  <Paragraphs>476</Paragraphs>
  <Slides>35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Kako izmerimo fizično moč v nogah?</vt:lpstr>
      <vt:lpstr>Trenirajte moč v svojih nogah – skupaj z drugimi ali doma </vt:lpstr>
      <vt:lpstr>Za trening nog: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98</cp:revision>
  <cp:lastPrinted>2018-12-12T08:05:43Z</cp:lastPrinted>
  <dcterms:created xsi:type="dcterms:W3CDTF">2018-11-26T14:38:59Z</dcterms:created>
  <dcterms:modified xsi:type="dcterms:W3CDTF">2019-11-29T19:59:42Z</dcterms:modified>
</cp:coreProperties>
</file>