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321" r:id="rId2"/>
    <p:sldId id="315" r:id="rId3"/>
    <p:sldId id="257" r:id="rId4"/>
    <p:sldId id="271" r:id="rId5"/>
    <p:sldId id="286" r:id="rId6"/>
    <p:sldId id="288" r:id="rId7"/>
    <p:sldId id="279" r:id="rId8"/>
    <p:sldId id="283" r:id="rId9"/>
    <p:sldId id="281" r:id="rId10"/>
    <p:sldId id="282" r:id="rId11"/>
    <p:sldId id="289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322" r:id="rId20"/>
    <p:sldId id="290" r:id="rId21"/>
    <p:sldId id="307" r:id="rId22"/>
    <p:sldId id="317" r:id="rId23"/>
    <p:sldId id="291" r:id="rId24"/>
    <p:sldId id="318" r:id="rId25"/>
    <p:sldId id="285" r:id="rId26"/>
    <p:sldId id="312" r:id="rId27"/>
    <p:sldId id="319" r:id="rId28"/>
    <p:sldId id="284" r:id="rId29"/>
    <p:sldId id="306" r:id="rId30"/>
    <p:sldId id="296" r:id="rId31"/>
    <p:sldId id="297" r:id="rId32"/>
    <p:sldId id="299" r:id="rId33"/>
    <p:sldId id="298" r:id="rId34"/>
    <p:sldId id="300" r:id="rId35"/>
    <p:sldId id="301" r:id="rId36"/>
    <p:sldId id="302" r:id="rId37"/>
    <p:sldId id="303" r:id="rId38"/>
    <p:sldId id="304" r:id="rId39"/>
    <p:sldId id="309" r:id="rId40"/>
    <p:sldId id="310" r:id="rId41"/>
    <p:sldId id="311" r:id="rId42"/>
    <p:sldId id="313" r:id="rId43"/>
    <p:sldId id="314" r:id="rId44"/>
    <p:sldId id="323" r:id="rId45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46"/>
    <a:srgbClr val="DDDDDD"/>
    <a:srgbClr val="009242"/>
    <a:srgbClr val="00823B"/>
    <a:srgbClr val="007635"/>
    <a:srgbClr val="008A3E"/>
    <a:srgbClr val="005C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89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C32F9-45DD-4BE5-A4C5-8C499E48A691}" type="datetimeFigureOut">
              <a:rPr lang="da-DK" smtClean="0"/>
              <a:t>29-11-2019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461FE-588B-4E1D-B786-098C360EF3A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9468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753-3E6F-4C25-B492-D7E91C829BCD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9767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753-3E6F-4C25-B492-D7E91C829BCD}" type="slidenum">
              <a:rPr lang="da-DK" smtClean="0"/>
              <a:t>31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04833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753-3E6F-4C25-B492-D7E91C829BCD}" type="slidenum">
              <a:rPr lang="da-DK" smtClean="0"/>
              <a:t>32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602329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753-3E6F-4C25-B492-D7E91C829BCD}" type="slidenum">
              <a:rPr lang="da-DK" smtClean="0"/>
              <a:t>33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56246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753-3E6F-4C25-B492-D7E91C829BCD}" type="slidenum">
              <a:rPr lang="da-DK" smtClean="0"/>
              <a:t>34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07261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753-3E6F-4C25-B492-D7E91C829BCD}" type="slidenum">
              <a:rPr lang="da-DK" smtClean="0"/>
              <a:t>35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95157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753-3E6F-4C25-B492-D7E91C829BCD}" type="slidenum">
              <a:rPr lang="da-DK" smtClean="0"/>
              <a:t>36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67205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753-3E6F-4C25-B492-D7E91C829BCD}" type="slidenum">
              <a:rPr lang="da-DK" smtClean="0"/>
              <a:t>37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84335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753-3E6F-4C25-B492-D7E91C829BCD}" type="slidenum">
              <a:rPr lang="da-DK" smtClean="0"/>
              <a:t>38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35852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753-3E6F-4C25-B492-D7E91C829BCD}" type="slidenum">
              <a:rPr lang="da-DK" smtClean="0"/>
              <a:t>39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89915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753-3E6F-4C25-B492-D7E91C829BCD}" type="slidenum">
              <a:rPr lang="da-DK" smtClean="0"/>
              <a:t>40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62431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753-3E6F-4C25-B492-D7E91C829BCD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51014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753-3E6F-4C25-B492-D7E91C829BCD}" type="slidenum">
              <a:rPr lang="da-DK" smtClean="0"/>
              <a:t>41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145052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753-3E6F-4C25-B492-D7E91C829BCD}" type="slidenum">
              <a:rPr lang="da-DK" smtClean="0"/>
              <a:t>42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93804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753-3E6F-4C25-B492-D7E91C829BCD}" type="slidenum">
              <a:rPr lang="da-DK" smtClean="0"/>
              <a:t>43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84705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753-3E6F-4C25-B492-D7E91C829BCD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6849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753-3E6F-4C25-B492-D7E91C829BCD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2772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753-3E6F-4C25-B492-D7E91C829BCD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8821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753-3E6F-4C25-B492-D7E91C829BCD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6858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753-3E6F-4C25-B492-D7E91C829BCD}" type="slidenum">
              <a:rPr lang="da-DK" smtClean="0"/>
              <a:t>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5755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753-3E6F-4C25-B492-D7E91C829BCD}" type="slidenum">
              <a:rPr lang="da-DK" smtClean="0"/>
              <a:t>27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1915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753-3E6F-4C25-B492-D7E91C829BCD}" type="slidenum">
              <a:rPr lang="da-DK" smtClean="0"/>
              <a:t>30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67783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E4D5C-FA12-4B3A-A791-A9A2E82D1DF1}" type="datetimeFigureOut">
              <a:rPr lang="da-DK" smtClean="0"/>
              <a:t>29-11-2019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31E9A-F2D6-4AE0-854B-9340CC7DFF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81940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E4D5C-FA12-4B3A-A791-A9A2E82D1DF1}" type="datetimeFigureOut">
              <a:rPr lang="da-DK" smtClean="0"/>
              <a:t>29-11-2019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31E9A-F2D6-4AE0-854B-9340CC7DFF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2690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E4D5C-FA12-4B3A-A791-A9A2E82D1DF1}" type="datetimeFigureOut">
              <a:rPr lang="da-DK" smtClean="0"/>
              <a:t>29-11-2019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31E9A-F2D6-4AE0-854B-9340CC7DFF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6676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E4D5C-FA12-4B3A-A791-A9A2E82D1DF1}" type="datetimeFigureOut">
              <a:rPr lang="da-DK" smtClean="0"/>
              <a:t>29-11-2019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31E9A-F2D6-4AE0-854B-9340CC7DFF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87496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E4D5C-FA12-4B3A-A791-A9A2E82D1DF1}" type="datetimeFigureOut">
              <a:rPr lang="da-DK" smtClean="0"/>
              <a:t>29-11-2019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31E9A-F2D6-4AE0-854B-9340CC7DFF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62813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E4D5C-FA12-4B3A-A791-A9A2E82D1DF1}" type="datetimeFigureOut">
              <a:rPr lang="da-DK" smtClean="0"/>
              <a:t>29-11-2019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31E9A-F2D6-4AE0-854B-9340CC7DFF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26375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E4D5C-FA12-4B3A-A791-A9A2E82D1DF1}" type="datetimeFigureOut">
              <a:rPr lang="da-DK" smtClean="0"/>
              <a:t>29-11-2019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31E9A-F2D6-4AE0-854B-9340CC7DFF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78626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E4D5C-FA12-4B3A-A791-A9A2E82D1DF1}" type="datetimeFigureOut">
              <a:rPr lang="da-DK" smtClean="0"/>
              <a:t>29-11-2019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31E9A-F2D6-4AE0-854B-9340CC7DFF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11086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E4D5C-FA12-4B3A-A791-A9A2E82D1DF1}" type="datetimeFigureOut">
              <a:rPr lang="da-DK" smtClean="0"/>
              <a:t>29-11-2019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31E9A-F2D6-4AE0-854B-9340CC7DFF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23778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E4D5C-FA12-4B3A-A791-A9A2E82D1DF1}" type="datetimeFigureOut">
              <a:rPr lang="da-DK" smtClean="0"/>
              <a:t>29-11-2019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31E9A-F2D6-4AE0-854B-9340CC7DFF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8078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E4D5C-FA12-4B3A-A791-A9A2E82D1DF1}" type="datetimeFigureOut">
              <a:rPr lang="da-DK" smtClean="0"/>
              <a:t>29-11-2019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31E9A-F2D6-4AE0-854B-9340CC7DFF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49964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E4D5C-FA12-4B3A-A791-A9A2E82D1DF1}" type="datetimeFigureOut">
              <a:rPr lang="da-DK" smtClean="0"/>
              <a:t>29-11-2019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31E9A-F2D6-4AE0-854B-9340CC7DFF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74116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22" y="552598"/>
            <a:ext cx="10464326" cy="2243551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5202456" y="2923179"/>
            <a:ext cx="24016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4400" dirty="0" smtClean="0">
                <a:solidFill>
                  <a:schemeClr val="accent1">
                    <a:lumMod val="50000"/>
                  </a:schemeClr>
                </a:solidFill>
              </a:rPr>
              <a:t>MODUL 2</a:t>
            </a:r>
            <a:endParaRPr lang="sl-SI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1021222" y="3692620"/>
            <a:ext cx="110112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600" dirty="0" smtClean="0">
                <a:solidFill>
                  <a:schemeClr val="accent1">
                    <a:lumMod val="50000"/>
                  </a:schemeClr>
                </a:solidFill>
              </a:rPr>
              <a:t>VZDRŽLJIVOST IN KONDICIJA</a:t>
            </a:r>
            <a:endParaRPr lang="sl-SI" sz="6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43" y="5570057"/>
            <a:ext cx="3369428" cy="79121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098" y="5570057"/>
            <a:ext cx="2709373" cy="87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68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9432" y="4677296"/>
            <a:ext cx="2530678" cy="73532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sl-SI" sz="4000" b="1" dirty="0" smtClean="0">
                <a:solidFill>
                  <a:schemeClr val="accent1">
                    <a:lumMod val="50000"/>
                  </a:schemeClr>
                </a:solidFill>
              </a:rPr>
              <a:t>ŽENSKE</a:t>
            </a:r>
            <a:endParaRPr lang="da-DK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3628072" y="698025"/>
            <a:ext cx="2066557" cy="5140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dirty="0" smtClean="0"/>
              <a:t>Starost </a:t>
            </a:r>
            <a:r>
              <a:rPr lang="da-DK" sz="2400" dirty="0" smtClean="0"/>
              <a:t>60 – 64 </a:t>
            </a:r>
            <a:endParaRPr lang="da-DK" sz="2400" dirty="0"/>
          </a:p>
        </p:txBody>
      </p:sp>
      <p:sp>
        <p:nvSpPr>
          <p:cNvPr id="7" name="Rektangel 6"/>
          <p:cNvSpPr/>
          <p:nvPr/>
        </p:nvSpPr>
        <p:spPr>
          <a:xfrm>
            <a:off x="6081096" y="698025"/>
            <a:ext cx="2060934" cy="5140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dirty="0"/>
              <a:t>Starost </a:t>
            </a:r>
            <a:r>
              <a:rPr lang="da-DK" sz="2400" dirty="0" smtClean="0"/>
              <a:t>65 – 79</a:t>
            </a:r>
            <a:endParaRPr lang="da-DK" sz="2400" dirty="0"/>
          </a:p>
        </p:txBody>
      </p:sp>
      <p:sp>
        <p:nvSpPr>
          <p:cNvPr id="9" name="Rektangel 8"/>
          <p:cNvSpPr/>
          <p:nvPr/>
        </p:nvSpPr>
        <p:spPr>
          <a:xfrm>
            <a:off x="8945274" y="698025"/>
            <a:ext cx="1583416" cy="5140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dirty="0"/>
              <a:t>Starost </a:t>
            </a:r>
            <a:r>
              <a:rPr lang="da-DK" sz="2400" dirty="0" smtClean="0"/>
              <a:t>80</a:t>
            </a:r>
            <a:r>
              <a:rPr lang="sl-SI" sz="2400" dirty="0" smtClean="0"/>
              <a:t>+</a:t>
            </a:r>
            <a:r>
              <a:rPr lang="da-DK" sz="2400" dirty="0" smtClean="0"/>
              <a:t> </a:t>
            </a:r>
            <a:endParaRPr lang="da-DK" sz="2400" dirty="0"/>
          </a:p>
        </p:txBody>
      </p:sp>
      <p:sp>
        <p:nvSpPr>
          <p:cNvPr id="34" name="Rektangel 33"/>
          <p:cNvSpPr/>
          <p:nvPr/>
        </p:nvSpPr>
        <p:spPr>
          <a:xfrm>
            <a:off x="1623701" y="55474"/>
            <a:ext cx="9975268" cy="6425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chemeClr val="accent1">
                    <a:lumMod val="50000"/>
                  </a:schemeClr>
                </a:solidFill>
              </a:rPr>
              <a:t>Koliko jih </a:t>
            </a:r>
            <a:r>
              <a:rPr lang="sl-SI" sz="2800" b="1" dirty="0">
                <a:solidFill>
                  <a:srgbClr val="FF0000"/>
                </a:solidFill>
              </a:rPr>
              <a:t>ne more prehoditi 400 metrov </a:t>
            </a:r>
            <a:r>
              <a:rPr lang="sl-SI" sz="2800" b="1" dirty="0">
                <a:solidFill>
                  <a:schemeClr val="accent1">
                    <a:lumMod val="50000"/>
                  </a:schemeClr>
                </a:solidFill>
              </a:rPr>
              <a:t>kot pred 60-im letom? </a:t>
            </a:r>
            <a:endParaRPr lang="da-DK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3" name="Rektangel 42"/>
          <p:cNvSpPr/>
          <p:nvPr/>
        </p:nvSpPr>
        <p:spPr>
          <a:xfrm>
            <a:off x="3440114" y="1956235"/>
            <a:ext cx="2060934" cy="720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10,6 %</a:t>
            </a:r>
          </a:p>
          <a:p>
            <a:pPr algn="ctr"/>
            <a:r>
              <a:rPr lang="sl-SI" sz="1200" dirty="0"/>
              <a:t>jih ne zmore</a:t>
            </a:r>
            <a:endParaRPr lang="en-US" sz="1200" dirty="0"/>
          </a:p>
        </p:txBody>
      </p:sp>
      <p:sp>
        <p:nvSpPr>
          <p:cNvPr id="45" name="Rektangel 44"/>
          <p:cNvSpPr/>
          <p:nvPr/>
        </p:nvSpPr>
        <p:spPr>
          <a:xfrm>
            <a:off x="6081096" y="1868270"/>
            <a:ext cx="2060934" cy="72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22,1 %</a:t>
            </a:r>
          </a:p>
          <a:p>
            <a:pPr algn="ctr"/>
            <a:r>
              <a:rPr lang="sl-SI" sz="1200" dirty="0"/>
              <a:t>jih ne zmore</a:t>
            </a:r>
            <a:endParaRPr lang="en-US" sz="1200" dirty="0"/>
          </a:p>
        </p:txBody>
      </p:sp>
      <p:sp>
        <p:nvSpPr>
          <p:cNvPr id="47" name="Rektangel 46"/>
          <p:cNvSpPr/>
          <p:nvPr/>
        </p:nvSpPr>
        <p:spPr>
          <a:xfrm>
            <a:off x="8558234" y="1426582"/>
            <a:ext cx="2060934" cy="72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50,3 %</a:t>
            </a:r>
          </a:p>
          <a:p>
            <a:pPr algn="ctr"/>
            <a:r>
              <a:rPr lang="sl-SI" sz="1200" dirty="0"/>
              <a:t>jih ne zmore</a:t>
            </a:r>
            <a:endParaRPr lang="en-US" sz="1200" dirty="0"/>
          </a:p>
        </p:txBody>
      </p:sp>
      <p:sp>
        <p:nvSpPr>
          <p:cNvPr id="14" name="Oval billedforklaring 13"/>
          <p:cNvSpPr/>
          <p:nvPr/>
        </p:nvSpPr>
        <p:spPr>
          <a:xfrm>
            <a:off x="71609" y="598773"/>
            <a:ext cx="2554277" cy="1326117"/>
          </a:xfrm>
          <a:prstGeom prst="wedgeEllipseCallout">
            <a:avLst>
              <a:gd name="adj1" fmla="val 6730"/>
              <a:gd name="adj2" fmla="val 8811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Katero pomembno vprašanje si bomo zastavili?</a:t>
            </a:r>
            <a:endParaRPr lang="da-DK" dirty="0"/>
          </a:p>
        </p:txBody>
      </p:sp>
      <p:sp>
        <p:nvSpPr>
          <p:cNvPr id="17" name="Rektangel 16"/>
          <p:cNvSpPr/>
          <p:nvPr/>
        </p:nvSpPr>
        <p:spPr>
          <a:xfrm>
            <a:off x="2798842" y="2824339"/>
            <a:ext cx="8800127" cy="735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chemeClr val="accent1">
                    <a:lumMod val="50000"/>
                  </a:schemeClr>
                </a:solidFill>
              </a:rPr>
              <a:t>Koliko jih </a:t>
            </a:r>
            <a:r>
              <a:rPr lang="sl-SI" sz="2800" b="1" dirty="0">
                <a:solidFill>
                  <a:srgbClr val="009A46"/>
                </a:solidFill>
              </a:rPr>
              <a:t>zmore prehoditi 400 metrov </a:t>
            </a:r>
            <a:r>
              <a:rPr lang="sl-SI" sz="2800" b="1" dirty="0">
                <a:solidFill>
                  <a:schemeClr val="accent1">
                    <a:lumMod val="50000"/>
                  </a:schemeClr>
                </a:solidFill>
              </a:rPr>
              <a:t>kot pred 60-im letom? </a:t>
            </a:r>
            <a:endParaRPr lang="da-DK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Rektangel 18"/>
          <p:cNvSpPr/>
          <p:nvPr/>
        </p:nvSpPr>
        <p:spPr>
          <a:xfrm>
            <a:off x="3440114" y="3723035"/>
            <a:ext cx="2060934" cy="720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89,4 %</a:t>
            </a:r>
          </a:p>
          <a:p>
            <a:pPr algn="ctr"/>
            <a:r>
              <a:rPr lang="sl-SI" sz="1200" dirty="0"/>
              <a:t>jih še vedno zmore</a:t>
            </a:r>
            <a:endParaRPr lang="en-US" sz="1200" dirty="0"/>
          </a:p>
        </p:txBody>
      </p:sp>
      <p:sp>
        <p:nvSpPr>
          <p:cNvPr id="20" name="Rektangel 19"/>
          <p:cNvSpPr/>
          <p:nvPr/>
        </p:nvSpPr>
        <p:spPr>
          <a:xfrm>
            <a:off x="5996997" y="3932815"/>
            <a:ext cx="2060934" cy="720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78,9 %</a:t>
            </a:r>
          </a:p>
          <a:p>
            <a:pPr algn="ctr"/>
            <a:r>
              <a:rPr lang="sl-SI" sz="1200" dirty="0"/>
              <a:t>jih še vedno zmore</a:t>
            </a:r>
            <a:endParaRPr lang="en-US" sz="1200" dirty="0"/>
          </a:p>
        </p:txBody>
      </p:sp>
      <p:sp>
        <p:nvSpPr>
          <p:cNvPr id="23" name="Rektangel 22"/>
          <p:cNvSpPr/>
          <p:nvPr/>
        </p:nvSpPr>
        <p:spPr>
          <a:xfrm>
            <a:off x="8595305" y="5178262"/>
            <a:ext cx="2060934" cy="720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49,7 %</a:t>
            </a:r>
          </a:p>
          <a:p>
            <a:pPr algn="ctr"/>
            <a:r>
              <a:rPr lang="sl-SI" sz="1200" dirty="0"/>
              <a:t>jih še vedno zmore</a:t>
            </a:r>
            <a:endParaRPr lang="en-US" sz="1200" dirty="0"/>
          </a:p>
        </p:txBody>
      </p:sp>
      <p:sp>
        <p:nvSpPr>
          <p:cNvPr id="26" name="Rektangel 25"/>
          <p:cNvSpPr/>
          <p:nvPr/>
        </p:nvSpPr>
        <p:spPr>
          <a:xfrm>
            <a:off x="1623701" y="6020916"/>
            <a:ext cx="9588137" cy="8370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b="1" dirty="0" smtClean="0">
                <a:solidFill>
                  <a:schemeClr val="accent1">
                    <a:lumMod val="50000"/>
                  </a:schemeClr>
                </a:solidFill>
              </a:rPr>
              <a:t>Kateri skupini želim pripadati, ko presežem starost 80 let?</a:t>
            </a:r>
            <a:endParaRPr lang="en-GB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8" name="Billed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38" y="2358399"/>
            <a:ext cx="1469263" cy="23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69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3" grpId="0" animBg="1"/>
      <p:bldP spid="45" grpId="0" animBg="1"/>
      <p:bldP spid="47" grpId="0" animBg="1"/>
      <p:bldP spid="17" grpId="0" animBg="1"/>
      <p:bldP spid="19" grpId="0" animBg="1"/>
      <p:bldP spid="20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dsholder til indhold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917" y="1579819"/>
            <a:ext cx="3132963" cy="4351338"/>
          </a:xfrm>
        </p:spPr>
      </p:pic>
      <p:sp>
        <p:nvSpPr>
          <p:cNvPr id="5" name="Desna puščica 4"/>
          <p:cNvSpPr/>
          <p:nvPr/>
        </p:nvSpPr>
        <p:spPr>
          <a:xfrm rot="1023117">
            <a:off x="7769798" y="2814513"/>
            <a:ext cx="4059756" cy="2340573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/>
              <a:t>DOBRE NOVICE</a:t>
            </a:r>
            <a:endParaRPr lang="sl-SI" sz="2800" dirty="0"/>
          </a:p>
        </p:txBody>
      </p:sp>
      <p:sp>
        <p:nvSpPr>
          <p:cNvPr id="6" name="Leva puščica 5"/>
          <p:cNvSpPr/>
          <p:nvPr/>
        </p:nvSpPr>
        <p:spPr>
          <a:xfrm rot="759439">
            <a:off x="35425" y="2387828"/>
            <a:ext cx="3865787" cy="2211954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/>
              <a:t>SLABE NOVICE</a:t>
            </a:r>
            <a:endParaRPr lang="sl-SI" sz="2800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92" y="1936956"/>
            <a:ext cx="4939484" cy="2785320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2992582" y="2918691"/>
            <a:ext cx="1103998" cy="1117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</a:rPr>
              <a:t>Cattive notizie</a:t>
            </a:r>
            <a:endParaRPr lang="da-DK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135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/>
        </p:nvSpPr>
        <p:spPr>
          <a:xfrm>
            <a:off x="3735786" y="65712"/>
            <a:ext cx="2601915" cy="17919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</a:rPr>
              <a:t>POVPREČNA KONDICIJA ZA ŽENSKE PRI 60-IH JE</a:t>
            </a:r>
            <a:r>
              <a:rPr lang="da-DK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da-DK" sz="3600" b="1" dirty="0" smtClean="0">
                <a:solidFill>
                  <a:schemeClr val="accent1">
                    <a:lumMod val="75000"/>
                  </a:schemeClr>
                </a:solidFill>
              </a:rPr>
              <a:t>22</a:t>
            </a:r>
            <a:endParaRPr lang="da-DK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Rektangel 16"/>
          <p:cNvSpPr/>
          <p:nvPr/>
        </p:nvSpPr>
        <p:spPr>
          <a:xfrm>
            <a:off x="9452007" y="65712"/>
            <a:ext cx="2656573" cy="179135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b="1" dirty="0">
                <a:solidFill>
                  <a:schemeClr val="accent1">
                    <a:lumMod val="50000"/>
                  </a:schemeClr>
                </a:solidFill>
              </a:rPr>
              <a:t>KONDICIJSKO ŠTEVILO</a:t>
            </a:r>
            <a:endParaRPr lang="da-DK" sz="1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da-DK" sz="3600" b="1" dirty="0" smtClean="0">
                <a:solidFill>
                  <a:srgbClr val="FF0000"/>
                </a:solidFill>
              </a:rPr>
              <a:t>11</a:t>
            </a:r>
            <a:r>
              <a:rPr lang="da-DK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</a:rPr>
              <a:t>ODVISNOST OD DRUGIH</a:t>
            </a:r>
            <a:endParaRPr lang="da-DK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6420050" y="59257"/>
            <a:ext cx="2951519" cy="179135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b="1" dirty="0" smtClean="0">
                <a:solidFill>
                  <a:schemeClr val="accent1">
                    <a:lumMod val="50000"/>
                  </a:schemeClr>
                </a:solidFill>
              </a:rPr>
              <a:t>KONDICIJSKO ŠTEVILO</a:t>
            </a:r>
            <a:endParaRPr lang="da-DK" sz="1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da-DK" sz="3600" b="1" dirty="0" smtClean="0">
                <a:solidFill>
                  <a:srgbClr val="FFC000"/>
                </a:solidFill>
              </a:rPr>
              <a:t>15</a:t>
            </a:r>
            <a:r>
              <a:rPr lang="da-DK" b="1" dirty="0" smtClean="0">
                <a:solidFill>
                  <a:srgbClr val="FFC000"/>
                </a:solidFill>
              </a:rPr>
              <a:t> </a:t>
            </a:r>
          </a:p>
          <a:p>
            <a:pPr algn="ctr"/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</a:rPr>
              <a:t>UPORABA STOPNIC DO 1. NADSTROPJA PREDSTAVLJA MAKSIMUM</a:t>
            </a:r>
            <a:r>
              <a:rPr lang="da-DK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da-DK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6" name="Lige pilforbindelse 5"/>
          <p:cNvCxnSpPr/>
          <p:nvPr/>
        </p:nvCxnSpPr>
        <p:spPr>
          <a:xfrm>
            <a:off x="4676503" y="5554481"/>
            <a:ext cx="6871063" cy="0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Lige pilforbindelse 17"/>
          <p:cNvCxnSpPr/>
          <p:nvPr/>
        </p:nvCxnSpPr>
        <p:spPr>
          <a:xfrm flipV="1">
            <a:off x="4676503" y="1953928"/>
            <a:ext cx="0" cy="3600555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ge forbindelse 18"/>
          <p:cNvCxnSpPr/>
          <p:nvPr/>
        </p:nvCxnSpPr>
        <p:spPr>
          <a:xfrm>
            <a:off x="4676502" y="4866094"/>
            <a:ext cx="6871063" cy="0"/>
          </a:xfrm>
          <a:prstGeom prst="line">
            <a:avLst/>
          </a:prstGeom>
          <a:ln w="793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ktangel 19"/>
          <p:cNvSpPr/>
          <p:nvPr/>
        </p:nvSpPr>
        <p:spPr>
          <a:xfrm>
            <a:off x="453574" y="3261891"/>
            <a:ext cx="3339398" cy="16042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</a:rPr>
              <a:t>EN TEDEN V POSTELJI ZMANJŠA NAŠO KONDICIJO ZA </a:t>
            </a:r>
            <a:r>
              <a:rPr lang="da-DK" b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</a:p>
          <a:p>
            <a:pPr algn="ctr"/>
            <a:r>
              <a:rPr lang="da-DK" sz="3600" b="1" dirty="0" smtClean="0">
                <a:solidFill>
                  <a:srgbClr val="FF0000"/>
                </a:solidFill>
              </a:rPr>
              <a:t>10%</a:t>
            </a:r>
            <a:endParaRPr lang="da-DK" sz="3600" b="1" dirty="0">
              <a:solidFill>
                <a:srgbClr val="FF0000"/>
              </a:solidFill>
            </a:endParaRPr>
          </a:p>
        </p:txBody>
      </p:sp>
      <p:cxnSp>
        <p:nvCxnSpPr>
          <p:cNvPr id="21" name="Lige forbindelse 20"/>
          <p:cNvCxnSpPr/>
          <p:nvPr/>
        </p:nvCxnSpPr>
        <p:spPr>
          <a:xfrm>
            <a:off x="4676502" y="3275368"/>
            <a:ext cx="6871063" cy="0"/>
          </a:xfrm>
          <a:prstGeom prst="line">
            <a:avLst/>
          </a:prstGeom>
          <a:ln w="793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Lige forbindelse 21"/>
          <p:cNvCxnSpPr/>
          <p:nvPr/>
        </p:nvCxnSpPr>
        <p:spPr>
          <a:xfrm>
            <a:off x="4676502" y="2725622"/>
            <a:ext cx="6871063" cy="0"/>
          </a:xfrm>
          <a:prstGeom prst="line">
            <a:avLst/>
          </a:prstGeom>
          <a:ln w="793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Lige forbindelse 22"/>
          <p:cNvCxnSpPr/>
          <p:nvPr/>
        </p:nvCxnSpPr>
        <p:spPr>
          <a:xfrm>
            <a:off x="4676502" y="2323126"/>
            <a:ext cx="6871063" cy="0"/>
          </a:xfrm>
          <a:prstGeom prst="line">
            <a:avLst/>
          </a:prstGeom>
          <a:ln w="793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rbindelse 23"/>
          <p:cNvSpPr/>
          <p:nvPr/>
        </p:nvSpPr>
        <p:spPr>
          <a:xfrm>
            <a:off x="4137257" y="2487231"/>
            <a:ext cx="856344" cy="496698"/>
          </a:xfrm>
          <a:prstGeom prst="flowChartConnector">
            <a:avLst/>
          </a:prstGeom>
          <a:solidFill>
            <a:srgbClr val="00B05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dirty="0" smtClean="0"/>
              <a:t>25</a:t>
            </a:r>
            <a:endParaRPr lang="da-DK" sz="2800" dirty="0"/>
          </a:p>
        </p:txBody>
      </p:sp>
      <p:sp>
        <p:nvSpPr>
          <p:cNvPr id="25" name="Forbindelse 24"/>
          <p:cNvSpPr/>
          <p:nvPr/>
        </p:nvSpPr>
        <p:spPr>
          <a:xfrm>
            <a:off x="4144794" y="1916715"/>
            <a:ext cx="841270" cy="537252"/>
          </a:xfrm>
          <a:prstGeom prst="flowChartConnector">
            <a:avLst/>
          </a:prstGeom>
          <a:solidFill>
            <a:srgbClr val="00B05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dirty="0" smtClean="0"/>
              <a:t>27</a:t>
            </a:r>
            <a:endParaRPr lang="da-DK" sz="2800" dirty="0"/>
          </a:p>
        </p:txBody>
      </p:sp>
      <p:cxnSp>
        <p:nvCxnSpPr>
          <p:cNvPr id="27" name="Lige forbindelse 26"/>
          <p:cNvCxnSpPr/>
          <p:nvPr/>
        </p:nvCxnSpPr>
        <p:spPr>
          <a:xfrm>
            <a:off x="4676502" y="3275368"/>
            <a:ext cx="6777561" cy="1813051"/>
          </a:xfrm>
          <a:prstGeom prst="line">
            <a:avLst/>
          </a:prstGeom>
          <a:ln w="793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rbindelse 8"/>
          <p:cNvSpPr/>
          <p:nvPr/>
        </p:nvSpPr>
        <p:spPr>
          <a:xfrm>
            <a:off x="10085900" y="4466799"/>
            <a:ext cx="896525" cy="79858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dirty="0" smtClean="0"/>
              <a:t>11</a:t>
            </a:r>
            <a:endParaRPr lang="da-DK" sz="3200" dirty="0"/>
          </a:p>
        </p:txBody>
      </p:sp>
      <p:sp>
        <p:nvSpPr>
          <p:cNvPr id="8" name="Forbindelse 7"/>
          <p:cNvSpPr/>
          <p:nvPr/>
        </p:nvSpPr>
        <p:spPr>
          <a:xfrm>
            <a:off x="7426525" y="3650285"/>
            <a:ext cx="1045028" cy="918924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dirty="0" smtClean="0"/>
              <a:t>15</a:t>
            </a:r>
            <a:endParaRPr lang="da-DK" sz="3200" dirty="0"/>
          </a:p>
        </p:txBody>
      </p:sp>
      <p:sp>
        <p:nvSpPr>
          <p:cNvPr id="2" name="Forbindelse 1"/>
          <p:cNvSpPr/>
          <p:nvPr/>
        </p:nvSpPr>
        <p:spPr>
          <a:xfrm>
            <a:off x="4137257" y="2989988"/>
            <a:ext cx="856344" cy="582266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dirty="0" smtClean="0"/>
              <a:t>22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88587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2" grpId="0" animBg="1"/>
      <p:bldP spid="20" grpId="0" animBg="1"/>
      <p:bldP spid="24" grpId="0" animBg="1"/>
      <p:bldP spid="25" grpId="0" animBg="1"/>
      <p:bldP spid="9" grpId="0" animBg="1"/>
      <p:bldP spid="8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1431068" y="4185130"/>
            <a:ext cx="9458960" cy="667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</a:rPr>
              <a:t>BILI STARI </a:t>
            </a:r>
            <a:r>
              <a:rPr lang="da-DK" sz="3600" b="1" dirty="0" smtClean="0">
                <a:solidFill>
                  <a:srgbClr val="FF0000"/>
                </a:solidFill>
              </a:rPr>
              <a:t>85 </a:t>
            </a:r>
            <a:r>
              <a:rPr lang="sl-SI" sz="3600" b="1" dirty="0" smtClean="0">
                <a:solidFill>
                  <a:srgbClr val="FF0000"/>
                </a:solidFill>
              </a:rPr>
              <a:t>LET </a:t>
            </a:r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</a:rPr>
              <a:t>V PRVEM OBDOBJU TESTIRANJA</a:t>
            </a:r>
            <a:endParaRPr lang="da-DK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174739" y="5057263"/>
            <a:ext cx="11842522" cy="742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</a:rPr>
              <a:t>IN OBE STA IMELI V ZAČETKU KONDICIJSKO ŠTEVILO</a:t>
            </a:r>
            <a:r>
              <a:rPr lang="da-DK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a-DK" sz="3600" b="1" dirty="0" smtClean="0">
                <a:solidFill>
                  <a:srgbClr val="FF0000"/>
                </a:solidFill>
              </a:rPr>
              <a:t>15</a:t>
            </a:r>
            <a:endParaRPr lang="da-DK" b="1" dirty="0">
              <a:solidFill>
                <a:schemeClr val="tx1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1869505" y="555596"/>
            <a:ext cx="8582086" cy="9726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200" dirty="0" smtClean="0">
                <a:solidFill>
                  <a:schemeClr val="accent1">
                    <a:lumMod val="50000"/>
                  </a:schemeClr>
                </a:solidFill>
              </a:rPr>
              <a:t>SPOZNAJMO DVE GOSPE – ENO V ZELENEM OKVIRJU IN DRUGO V RUMENEM OKVIRJU.</a:t>
            </a:r>
            <a:endParaRPr lang="da-DK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da-DK" dirty="0" smtClean="0"/>
          </a:p>
        </p:txBody>
      </p:sp>
      <p:sp>
        <p:nvSpPr>
          <p:cNvPr id="13" name="Rektangel 12"/>
          <p:cNvSpPr/>
          <p:nvPr/>
        </p:nvSpPr>
        <p:spPr>
          <a:xfrm>
            <a:off x="2931189" y="1892538"/>
            <a:ext cx="5974021" cy="2211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solidFill>
                  <a:schemeClr val="accent1">
                    <a:lumMod val="50000"/>
                  </a:schemeClr>
                </a:solidFill>
              </a:rPr>
              <a:t>OBE STA PREDSTAVNICI STAREJŠIH GOSPA, KI IMATA DVE SKUPNI STVARI; OBE STA: </a:t>
            </a:r>
            <a:r>
              <a:rPr lang="da-DK" sz="2800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endParaRPr lang="da-DK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464" y="1933214"/>
            <a:ext cx="1609725" cy="2362200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8960" y="2175852"/>
            <a:ext cx="142875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55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6624320" y="3033727"/>
            <a:ext cx="5171440" cy="28764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 smtClean="0">
                <a:solidFill>
                  <a:schemeClr val="accent1">
                    <a:lumMod val="50000"/>
                  </a:schemeClr>
                </a:solidFill>
              </a:rPr>
              <a:t>Drugo polovico so povabili v program treninga: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r>
              <a:rPr lang="sl-SI" sz="2400" b="1" dirty="0" smtClean="0">
                <a:solidFill>
                  <a:schemeClr val="accent1">
                    <a:lumMod val="50000"/>
                  </a:schemeClr>
                </a:solidFill>
              </a:rPr>
              <a:t>1 uro tedensko</a:t>
            </a:r>
          </a:p>
          <a:p>
            <a:pPr algn="ctr"/>
            <a:r>
              <a:rPr lang="sl-SI" sz="2400" b="1" dirty="0" smtClean="0">
                <a:solidFill>
                  <a:schemeClr val="accent1">
                    <a:lumMod val="50000"/>
                  </a:schemeClr>
                </a:solidFill>
              </a:rPr>
              <a:t>od tega je bilo 15 min namenjenih 2/3 njihovi maksimalni kapaciteti.</a:t>
            </a:r>
          </a:p>
          <a:p>
            <a:pPr algn="ctr"/>
            <a:r>
              <a:rPr lang="sl-SI" sz="2400" b="1" dirty="0" smtClean="0">
                <a:solidFill>
                  <a:schemeClr val="accent1">
                    <a:lumMod val="50000"/>
                  </a:schemeClr>
                </a:solidFill>
              </a:rPr>
              <a:t>Trening je potekal </a:t>
            </a:r>
            <a:r>
              <a:rPr lang="en-GB" sz="2400" b="1" dirty="0" smtClean="0">
                <a:solidFill>
                  <a:schemeClr val="accent1">
                    <a:lumMod val="50000"/>
                  </a:schemeClr>
                </a:solidFill>
              </a:rPr>
              <a:t>8 </a:t>
            </a:r>
            <a:r>
              <a:rPr lang="sl-SI" sz="2400" b="1" dirty="0" smtClean="0">
                <a:solidFill>
                  <a:schemeClr val="accent1">
                    <a:lumMod val="50000"/>
                  </a:schemeClr>
                </a:solidFill>
              </a:rPr>
              <a:t>mesecev</a:t>
            </a:r>
            <a:r>
              <a:rPr lang="en-GB" sz="24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0" name="Rektangel 9"/>
          <p:cNvSpPr/>
          <p:nvPr/>
        </p:nvSpPr>
        <p:spPr>
          <a:xfrm>
            <a:off x="335280" y="3158960"/>
            <a:ext cx="3688080" cy="2261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 smtClean="0">
                <a:solidFill>
                  <a:schemeClr val="accent1">
                    <a:lumMod val="50000"/>
                  </a:schemeClr>
                </a:solidFill>
              </a:rPr>
              <a:t>Polovici teh rumenih žensk je bilo rečeno, da naj se še naprej držijo vsakodnevne rutine, kot do sedaj. </a:t>
            </a:r>
            <a:endParaRPr lang="en-GB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1901228" y="2634558"/>
            <a:ext cx="461726" cy="25096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3" name="Pravokotnik 2"/>
          <p:cNvSpPr/>
          <p:nvPr/>
        </p:nvSpPr>
        <p:spPr>
          <a:xfrm>
            <a:off x="9107786" y="2634558"/>
            <a:ext cx="470780" cy="25096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625" y="679091"/>
            <a:ext cx="1428750" cy="2343150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2923" y="745117"/>
            <a:ext cx="1609725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10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Lige forbindelse 42"/>
          <p:cNvCxnSpPr>
            <a:endCxn id="38" idx="6"/>
          </p:cNvCxnSpPr>
          <p:nvPr/>
        </p:nvCxnSpPr>
        <p:spPr>
          <a:xfrm>
            <a:off x="1127519" y="3402653"/>
            <a:ext cx="7977740" cy="964399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Lige forbindelse 45"/>
          <p:cNvCxnSpPr>
            <a:endCxn id="40" idx="6"/>
          </p:cNvCxnSpPr>
          <p:nvPr/>
        </p:nvCxnSpPr>
        <p:spPr>
          <a:xfrm flipV="1">
            <a:off x="1229519" y="1655809"/>
            <a:ext cx="7875740" cy="1719849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rbindelse 14"/>
          <p:cNvSpPr/>
          <p:nvPr/>
        </p:nvSpPr>
        <p:spPr>
          <a:xfrm>
            <a:off x="472248" y="2418160"/>
            <a:ext cx="670465" cy="606287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15</a:t>
            </a:r>
            <a:endParaRPr lang="da-DK" dirty="0"/>
          </a:p>
        </p:txBody>
      </p:sp>
      <p:sp>
        <p:nvSpPr>
          <p:cNvPr id="16" name="Forbindelse 15"/>
          <p:cNvSpPr/>
          <p:nvPr/>
        </p:nvSpPr>
        <p:spPr>
          <a:xfrm>
            <a:off x="3002446" y="2573118"/>
            <a:ext cx="670465" cy="606287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16</a:t>
            </a:r>
            <a:endParaRPr lang="da-DK" dirty="0"/>
          </a:p>
        </p:txBody>
      </p:sp>
      <p:sp>
        <p:nvSpPr>
          <p:cNvPr id="20" name="Forbindelse 19"/>
          <p:cNvSpPr/>
          <p:nvPr/>
        </p:nvSpPr>
        <p:spPr>
          <a:xfrm>
            <a:off x="5660432" y="2056723"/>
            <a:ext cx="670465" cy="606287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17</a:t>
            </a:r>
            <a:endParaRPr lang="da-DK" dirty="0"/>
          </a:p>
        </p:txBody>
      </p:sp>
      <p:sp>
        <p:nvSpPr>
          <p:cNvPr id="21" name="Forbindelse 20"/>
          <p:cNvSpPr/>
          <p:nvPr/>
        </p:nvSpPr>
        <p:spPr>
          <a:xfrm>
            <a:off x="4506284" y="3506374"/>
            <a:ext cx="670465" cy="606287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>
                <a:solidFill>
                  <a:schemeClr val="tx1"/>
                </a:solidFill>
              </a:rPr>
              <a:t>14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23" name="Forbindelse 22"/>
          <p:cNvSpPr/>
          <p:nvPr/>
        </p:nvSpPr>
        <p:spPr>
          <a:xfrm>
            <a:off x="476347" y="3035270"/>
            <a:ext cx="594755" cy="606287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>
                <a:solidFill>
                  <a:schemeClr val="tx1"/>
                </a:solidFill>
              </a:rPr>
              <a:t>15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28" name="Opadgående pil 27"/>
          <p:cNvSpPr/>
          <p:nvPr/>
        </p:nvSpPr>
        <p:spPr>
          <a:xfrm>
            <a:off x="536415" y="5341966"/>
            <a:ext cx="1242985" cy="117598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accent2">
                    <a:lumMod val="50000"/>
                  </a:schemeClr>
                </a:solidFill>
              </a:rPr>
              <a:t>1. test</a:t>
            </a:r>
            <a:r>
              <a:rPr lang="da-DK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da-DK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35" name="Lige forbindelse 34"/>
          <p:cNvCxnSpPr/>
          <p:nvPr/>
        </p:nvCxnSpPr>
        <p:spPr>
          <a:xfrm>
            <a:off x="1127519" y="4705324"/>
            <a:ext cx="9616110" cy="1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orbindelse 35"/>
          <p:cNvSpPr/>
          <p:nvPr/>
        </p:nvSpPr>
        <p:spPr>
          <a:xfrm>
            <a:off x="840918" y="4335377"/>
            <a:ext cx="594755" cy="60628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>
                <a:solidFill>
                  <a:schemeClr val="tx1"/>
                </a:solidFill>
              </a:rPr>
              <a:t>11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7" name="Forbindelse 36"/>
          <p:cNvSpPr/>
          <p:nvPr/>
        </p:nvSpPr>
        <p:spPr>
          <a:xfrm>
            <a:off x="10676515" y="4379329"/>
            <a:ext cx="594755" cy="60628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>
                <a:solidFill>
                  <a:schemeClr val="tx1"/>
                </a:solidFill>
              </a:rPr>
              <a:t>11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8" name="Forbindelse 37"/>
          <p:cNvSpPr/>
          <p:nvPr/>
        </p:nvSpPr>
        <p:spPr>
          <a:xfrm>
            <a:off x="8434794" y="4063908"/>
            <a:ext cx="670465" cy="606287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>
                <a:solidFill>
                  <a:schemeClr val="tx1"/>
                </a:solidFill>
              </a:rPr>
              <a:t>13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0" name="Forbindelse 39"/>
          <p:cNvSpPr/>
          <p:nvPr/>
        </p:nvSpPr>
        <p:spPr>
          <a:xfrm>
            <a:off x="8434794" y="1352665"/>
            <a:ext cx="670465" cy="606287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18</a:t>
            </a:r>
            <a:endParaRPr lang="da-DK" dirty="0"/>
          </a:p>
        </p:txBody>
      </p:sp>
      <p:sp>
        <p:nvSpPr>
          <p:cNvPr id="58" name="Rektangel 57"/>
          <p:cNvSpPr/>
          <p:nvPr/>
        </p:nvSpPr>
        <p:spPr>
          <a:xfrm>
            <a:off x="1806240" y="5681750"/>
            <a:ext cx="7115777" cy="843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smtClean="0">
                <a:solidFill>
                  <a:schemeClr val="accent2">
                    <a:lumMod val="50000"/>
                  </a:schemeClr>
                </a:solidFill>
              </a:rPr>
              <a:t>8 </a:t>
            </a:r>
            <a:r>
              <a:rPr lang="sl-SI" sz="2400" dirty="0" smtClean="0">
                <a:solidFill>
                  <a:schemeClr val="accent2">
                    <a:lumMod val="50000"/>
                  </a:schemeClr>
                </a:solidFill>
              </a:rPr>
              <a:t>mesečno obdobje</a:t>
            </a:r>
            <a:r>
              <a:rPr lang="da-DK" sz="24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sl-SI" sz="2400" dirty="0" smtClean="0">
                <a:solidFill>
                  <a:schemeClr val="accent2">
                    <a:lumMod val="50000"/>
                  </a:schemeClr>
                </a:solidFill>
              </a:rPr>
              <a:t>Gospe so zdaj v poznem 85., zgodnjem 86. letu starosti</a:t>
            </a:r>
            <a:endParaRPr lang="da-DK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5" name="Forbindelse 44"/>
          <p:cNvSpPr/>
          <p:nvPr/>
        </p:nvSpPr>
        <p:spPr>
          <a:xfrm>
            <a:off x="5751542" y="740874"/>
            <a:ext cx="1455015" cy="1015635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20%</a:t>
            </a:r>
          </a:p>
          <a:p>
            <a:pPr algn="ctr"/>
            <a:r>
              <a:rPr lang="sl-SI" sz="1600" dirty="0" smtClean="0"/>
              <a:t>povečanje</a:t>
            </a:r>
            <a:endParaRPr lang="da-DK" sz="1600" dirty="0"/>
          </a:p>
        </p:txBody>
      </p:sp>
      <p:sp>
        <p:nvSpPr>
          <p:cNvPr id="47" name="Forbindelse 46"/>
          <p:cNvSpPr/>
          <p:nvPr/>
        </p:nvSpPr>
        <p:spPr>
          <a:xfrm>
            <a:off x="8733039" y="3077476"/>
            <a:ext cx="1620942" cy="10731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>
                <a:solidFill>
                  <a:schemeClr val="tx1"/>
                </a:solidFill>
              </a:rPr>
              <a:t>13% </a:t>
            </a:r>
            <a:r>
              <a:rPr lang="sl-SI" sz="1600" dirty="0" smtClean="0">
                <a:solidFill>
                  <a:schemeClr val="tx1"/>
                </a:solidFill>
              </a:rPr>
              <a:t>zmanjšanje</a:t>
            </a:r>
            <a:endParaRPr lang="da-DK" sz="1600" dirty="0">
              <a:solidFill>
                <a:schemeClr val="tx1"/>
              </a:solidFill>
            </a:endParaRPr>
          </a:p>
        </p:txBody>
      </p:sp>
      <p:sp>
        <p:nvSpPr>
          <p:cNvPr id="34" name="Opadgående pil 33"/>
          <p:cNvSpPr/>
          <p:nvPr/>
        </p:nvSpPr>
        <p:spPr>
          <a:xfrm>
            <a:off x="8922017" y="5341966"/>
            <a:ext cx="1242985" cy="117598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accent2">
                    <a:lumMod val="50000"/>
                  </a:schemeClr>
                </a:solidFill>
              </a:rPr>
              <a:t>1. test</a:t>
            </a:r>
            <a:r>
              <a:rPr lang="da-DK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da-DK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4" name="Lige pilforbindelse 13"/>
          <p:cNvCxnSpPr>
            <a:stCxn id="28" idx="0"/>
          </p:cNvCxnSpPr>
          <p:nvPr/>
        </p:nvCxnSpPr>
        <p:spPr>
          <a:xfrm flipV="1">
            <a:off x="1157908" y="1756509"/>
            <a:ext cx="0" cy="3585457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Lige pilforbindelse 41"/>
          <p:cNvCxnSpPr>
            <a:stCxn id="28" idx="0"/>
          </p:cNvCxnSpPr>
          <p:nvPr/>
        </p:nvCxnSpPr>
        <p:spPr>
          <a:xfrm>
            <a:off x="1157908" y="5341966"/>
            <a:ext cx="9806799" cy="0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ravokotnik 6"/>
          <p:cNvSpPr/>
          <p:nvPr/>
        </p:nvSpPr>
        <p:spPr>
          <a:xfrm>
            <a:off x="2897109" y="2056723"/>
            <a:ext cx="440569" cy="9800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8" name="Pravokotnik 7"/>
          <p:cNvSpPr/>
          <p:nvPr/>
        </p:nvSpPr>
        <p:spPr>
          <a:xfrm>
            <a:off x="10676515" y="2105724"/>
            <a:ext cx="386820" cy="11798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7435" y="325652"/>
            <a:ext cx="1428750" cy="2343150"/>
          </a:xfrm>
          <a:prstGeom prst="rect">
            <a:avLst/>
          </a:prstGeom>
        </p:spPr>
      </p:pic>
      <p:pic>
        <p:nvPicPr>
          <p:cNvPr id="26" name="Billed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9062" y="134926"/>
            <a:ext cx="1609725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60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 animBg="1"/>
      <p:bldP spid="21" grpId="0" animBg="1"/>
      <p:bldP spid="23" grpId="0" animBg="1"/>
      <p:bldP spid="28" grpId="0" animBg="1"/>
      <p:bldP spid="36" grpId="0" animBg="1"/>
      <p:bldP spid="37" grpId="0" animBg="1"/>
      <p:bldP spid="38" grpId="0" animBg="1"/>
      <p:bldP spid="40" grpId="0" animBg="1"/>
      <p:bldP spid="58" grpId="0" animBg="1"/>
      <p:bldP spid="45" grpId="0" animBg="1"/>
      <p:bldP spid="47" grpId="0" animBg="1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Lige forbindelse 42"/>
          <p:cNvCxnSpPr/>
          <p:nvPr/>
        </p:nvCxnSpPr>
        <p:spPr>
          <a:xfrm>
            <a:off x="1201694" y="2523537"/>
            <a:ext cx="9197056" cy="1966843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ge forbindelse 9"/>
          <p:cNvCxnSpPr/>
          <p:nvPr/>
        </p:nvCxnSpPr>
        <p:spPr>
          <a:xfrm>
            <a:off x="1157908" y="1792634"/>
            <a:ext cx="0" cy="3874491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/>
          <p:cNvCxnSpPr/>
          <p:nvPr/>
        </p:nvCxnSpPr>
        <p:spPr>
          <a:xfrm>
            <a:off x="1177786" y="5690465"/>
            <a:ext cx="9616110" cy="1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rbindelse 20"/>
          <p:cNvSpPr/>
          <p:nvPr/>
        </p:nvSpPr>
        <p:spPr>
          <a:xfrm>
            <a:off x="3382125" y="2707094"/>
            <a:ext cx="670465" cy="606287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>
                <a:solidFill>
                  <a:schemeClr val="tx1"/>
                </a:solidFill>
              </a:rPr>
              <a:t>14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23" name="Forbindelse 22"/>
          <p:cNvSpPr/>
          <p:nvPr/>
        </p:nvSpPr>
        <p:spPr>
          <a:xfrm>
            <a:off x="563153" y="2154575"/>
            <a:ext cx="594755" cy="606287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>
                <a:solidFill>
                  <a:schemeClr val="tx1"/>
                </a:solidFill>
              </a:rPr>
              <a:t>15</a:t>
            </a:r>
            <a:endParaRPr lang="da-DK" dirty="0">
              <a:solidFill>
                <a:schemeClr val="tx1"/>
              </a:solidFill>
            </a:endParaRPr>
          </a:p>
        </p:txBody>
      </p:sp>
      <p:cxnSp>
        <p:nvCxnSpPr>
          <p:cNvPr id="35" name="Lige forbindelse 34"/>
          <p:cNvCxnSpPr/>
          <p:nvPr/>
        </p:nvCxnSpPr>
        <p:spPr>
          <a:xfrm>
            <a:off x="1127519" y="4705324"/>
            <a:ext cx="9616110" cy="1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orbindelse 35"/>
          <p:cNvSpPr/>
          <p:nvPr/>
        </p:nvSpPr>
        <p:spPr>
          <a:xfrm>
            <a:off x="840918" y="4335377"/>
            <a:ext cx="594755" cy="60628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>
                <a:solidFill>
                  <a:schemeClr val="tx1"/>
                </a:solidFill>
              </a:rPr>
              <a:t>11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7" name="Forbindelse 36"/>
          <p:cNvSpPr/>
          <p:nvPr/>
        </p:nvSpPr>
        <p:spPr>
          <a:xfrm>
            <a:off x="10676515" y="4379329"/>
            <a:ext cx="594755" cy="60628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>
                <a:solidFill>
                  <a:schemeClr val="tx1"/>
                </a:solidFill>
              </a:rPr>
              <a:t>11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8" name="Forbindelse 37"/>
          <p:cNvSpPr/>
          <p:nvPr/>
        </p:nvSpPr>
        <p:spPr>
          <a:xfrm>
            <a:off x="6366614" y="3269667"/>
            <a:ext cx="670465" cy="606287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>
                <a:solidFill>
                  <a:schemeClr val="tx1"/>
                </a:solidFill>
              </a:rPr>
              <a:t>13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7" name="Forbindelse 46"/>
          <p:cNvSpPr/>
          <p:nvPr/>
        </p:nvSpPr>
        <p:spPr>
          <a:xfrm>
            <a:off x="7983040" y="2401368"/>
            <a:ext cx="2693475" cy="1378817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Nadaljnjih </a:t>
            </a:r>
            <a:r>
              <a:rPr lang="da-DK" dirty="0" smtClean="0"/>
              <a:t>13% </a:t>
            </a:r>
            <a:r>
              <a:rPr lang="sl-SI" dirty="0" smtClean="0"/>
              <a:t>zmanjšanja v naslednjih 8-ih mesecih</a:t>
            </a:r>
            <a:endParaRPr lang="da-DK" dirty="0"/>
          </a:p>
        </p:txBody>
      </p:sp>
      <p:sp>
        <p:nvSpPr>
          <p:cNvPr id="53" name="Forbindelse 52"/>
          <p:cNvSpPr/>
          <p:nvPr/>
        </p:nvSpPr>
        <p:spPr>
          <a:xfrm>
            <a:off x="7182947" y="5150888"/>
            <a:ext cx="904994" cy="855661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>
                <a:solidFill>
                  <a:schemeClr val="tx1"/>
                </a:solidFill>
              </a:rPr>
              <a:t>11,7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24" name="Forbindelse 23"/>
          <p:cNvSpPr/>
          <p:nvPr/>
        </p:nvSpPr>
        <p:spPr>
          <a:xfrm>
            <a:off x="4725552" y="5153915"/>
            <a:ext cx="2311527" cy="107310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10 % </a:t>
            </a:r>
            <a:r>
              <a:rPr lang="sl-SI" dirty="0" smtClean="0"/>
              <a:t>izgube zaradi 1 tedna postelje</a:t>
            </a:r>
            <a:r>
              <a:rPr lang="da-DK" dirty="0" smtClean="0"/>
              <a:t>.</a:t>
            </a:r>
            <a:endParaRPr lang="da-DK" dirty="0"/>
          </a:p>
        </p:txBody>
      </p:sp>
      <p:sp>
        <p:nvSpPr>
          <p:cNvPr id="22" name="Forbindelse 21"/>
          <p:cNvSpPr/>
          <p:nvPr/>
        </p:nvSpPr>
        <p:spPr>
          <a:xfrm>
            <a:off x="9227007" y="3875954"/>
            <a:ext cx="904994" cy="855661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>
                <a:solidFill>
                  <a:schemeClr val="tx1"/>
                </a:solidFill>
              </a:rPr>
              <a:t>11,3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2190939" y="2082297"/>
            <a:ext cx="398352" cy="22958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302" y="256472"/>
            <a:ext cx="142875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53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36" grpId="0" animBg="1"/>
      <p:bldP spid="37" grpId="0" animBg="1"/>
      <p:bldP spid="38" grpId="0" animBg="1"/>
      <p:bldP spid="47" grpId="0" animBg="1"/>
      <p:bldP spid="53" grpId="0" animBg="1"/>
      <p:bldP spid="24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Lige forbindelse 45"/>
          <p:cNvCxnSpPr/>
          <p:nvPr/>
        </p:nvCxnSpPr>
        <p:spPr>
          <a:xfrm flipV="1">
            <a:off x="1181767" y="1597930"/>
            <a:ext cx="7634389" cy="1567592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ge forbindelse 9"/>
          <p:cNvCxnSpPr/>
          <p:nvPr/>
        </p:nvCxnSpPr>
        <p:spPr>
          <a:xfrm>
            <a:off x="1157908" y="1792634"/>
            <a:ext cx="0" cy="3874491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/>
          <p:cNvCxnSpPr/>
          <p:nvPr/>
        </p:nvCxnSpPr>
        <p:spPr>
          <a:xfrm>
            <a:off x="1177786" y="5690465"/>
            <a:ext cx="9616110" cy="1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rbindelse 14"/>
          <p:cNvSpPr/>
          <p:nvPr/>
        </p:nvSpPr>
        <p:spPr>
          <a:xfrm>
            <a:off x="727605" y="2837543"/>
            <a:ext cx="670465" cy="606287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15</a:t>
            </a:r>
            <a:endParaRPr lang="da-DK" dirty="0"/>
          </a:p>
        </p:txBody>
      </p:sp>
      <p:sp>
        <p:nvSpPr>
          <p:cNvPr id="16" name="Forbindelse 15"/>
          <p:cNvSpPr/>
          <p:nvPr/>
        </p:nvSpPr>
        <p:spPr>
          <a:xfrm>
            <a:off x="2582344" y="2511710"/>
            <a:ext cx="670465" cy="606287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16</a:t>
            </a:r>
            <a:endParaRPr lang="da-DK" dirty="0"/>
          </a:p>
        </p:txBody>
      </p:sp>
      <p:sp>
        <p:nvSpPr>
          <p:cNvPr id="20" name="Forbindelse 19"/>
          <p:cNvSpPr/>
          <p:nvPr/>
        </p:nvSpPr>
        <p:spPr>
          <a:xfrm>
            <a:off x="4391284" y="2148716"/>
            <a:ext cx="670465" cy="606287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17</a:t>
            </a:r>
            <a:endParaRPr lang="da-DK" dirty="0"/>
          </a:p>
        </p:txBody>
      </p:sp>
      <p:cxnSp>
        <p:nvCxnSpPr>
          <p:cNvPr id="35" name="Lige forbindelse 34"/>
          <p:cNvCxnSpPr/>
          <p:nvPr/>
        </p:nvCxnSpPr>
        <p:spPr>
          <a:xfrm>
            <a:off x="1127519" y="4705324"/>
            <a:ext cx="9616110" cy="1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orbindelse 35"/>
          <p:cNvSpPr/>
          <p:nvPr/>
        </p:nvSpPr>
        <p:spPr>
          <a:xfrm>
            <a:off x="840918" y="4335377"/>
            <a:ext cx="594755" cy="60628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>
                <a:solidFill>
                  <a:schemeClr val="tx1"/>
                </a:solidFill>
              </a:rPr>
              <a:t>11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7" name="Forbindelse 36"/>
          <p:cNvSpPr/>
          <p:nvPr/>
        </p:nvSpPr>
        <p:spPr>
          <a:xfrm>
            <a:off x="10676515" y="4379329"/>
            <a:ext cx="594755" cy="60628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>
                <a:solidFill>
                  <a:schemeClr val="tx1"/>
                </a:solidFill>
              </a:rPr>
              <a:t>11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0" name="Forbindelse 39"/>
          <p:cNvSpPr/>
          <p:nvPr/>
        </p:nvSpPr>
        <p:spPr>
          <a:xfrm>
            <a:off x="5580493" y="1811873"/>
            <a:ext cx="670465" cy="606287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18</a:t>
            </a:r>
            <a:endParaRPr lang="da-DK" dirty="0"/>
          </a:p>
        </p:txBody>
      </p:sp>
      <p:sp>
        <p:nvSpPr>
          <p:cNvPr id="45" name="Forbindelse 44"/>
          <p:cNvSpPr/>
          <p:nvPr/>
        </p:nvSpPr>
        <p:spPr>
          <a:xfrm>
            <a:off x="9542315" y="829991"/>
            <a:ext cx="1656822" cy="1015635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Nadaljnja </a:t>
            </a:r>
            <a:r>
              <a:rPr lang="da-DK" dirty="0" smtClean="0"/>
              <a:t> 20%</a:t>
            </a:r>
          </a:p>
          <a:p>
            <a:pPr algn="ctr"/>
            <a:r>
              <a:rPr lang="sl-SI" dirty="0" smtClean="0"/>
              <a:t>rast</a:t>
            </a:r>
            <a:endParaRPr lang="da-DK" dirty="0"/>
          </a:p>
        </p:txBody>
      </p:sp>
      <p:sp>
        <p:nvSpPr>
          <p:cNvPr id="48" name="Forbindelse 47"/>
          <p:cNvSpPr/>
          <p:nvPr/>
        </p:nvSpPr>
        <p:spPr>
          <a:xfrm>
            <a:off x="7918482" y="1210007"/>
            <a:ext cx="1016603" cy="870956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21,6</a:t>
            </a:r>
            <a:endParaRPr lang="da-DK" dirty="0"/>
          </a:p>
        </p:txBody>
      </p:sp>
      <p:sp>
        <p:nvSpPr>
          <p:cNvPr id="24" name="Forbindelse 23"/>
          <p:cNvSpPr/>
          <p:nvPr/>
        </p:nvSpPr>
        <p:spPr>
          <a:xfrm>
            <a:off x="2661720" y="3165522"/>
            <a:ext cx="2201246" cy="1539802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10 % </a:t>
            </a:r>
            <a:r>
              <a:rPr lang="sl-SI" dirty="0" smtClean="0"/>
              <a:t>izguba na teden zaradi ležanja v postelji</a:t>
            </a:r>
            <a:endParaRPr lang="da-DK" dirty="0"/>
          </a:p>
        </p:txBody>
      </p:sp>
      <p:sp>
        <p:nvSpPr>
          <p:cNvPr id="25" name="Forbindelse 24"/>
          <p:cNvSpPr/>
          <p:nvPr/>
        </p:nvSpPr>
        <p:spPr>
          <a:xfrm>
            <a:off x="5485591" y="2585570"/>
            <a:ext cx="861985" cy="805491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16,2</a:t>
            </a:r>
            <a:endParaRPr lang="da-DK" dirty="0"/>
          </a:p>
        </p:txBody>
      </p:sp>
      <p:sp>
        <p:nvSpPr>
          <p:cNvPr id="3" name="Pravokotnik 2"/>
          <p:cNvSpPr/>
          <p:nvPr/>
        </p:nvSpPr>
        <p:spPr>
          <a:xfrm>
            <a:off x="2263366" y="2036924"/>
            <a:ext cx="398353" cy="22358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pic>
        <p:nvPicPr>
          <p:cNvPr id="18" name="Billed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547" y="58128"/>
            <a:ext cx="1609725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58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 animBg="1"/>
      <p:bldP spid="36" grpId="0" animBg="1"/>
      <p:bldP spid="37" grpId="0" animBg="1"/>
      <p:bldP spid="40" grpId="0" animBg="1"/>
      <p:bldP spid="45" grpId="0" animBg="1"/>
      <p:bldP spid="48" grpId="0" animBg="1"/>
      <p:bldP spid="24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3817572" y="685314"/>
            <a:ext cx="7683157" cy="4441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chemeClr val="tx1"/>
              </a:solidFill>
            </a:endParaRPr>
          </a:p>
          <a:p>
            <a:pPr algn="ctr"/>
            <a:endParaRPr lang="da-DK" dirty="0" smtClean="0">
              <a:solidFill>
                <a:schemeClr val="tx1"/>
              </a:solidFill>
            </a:endParaRPr>
          </a:p>
          <a:p>
            <a:pPr algn="ctr"/>
            <a:r>
              <a:rPr lang="sl-SI" sz="2800" dirty="0" smtClean="0">
                <a:solidFill>
                  <a:schemeClr val="accent2">
                    <a:lumMod val="50000"/>
                  </a:schemeClr>
                </a:solidFill>
              </a:rPr>
              <a:t>ČE LAHKO SKUPINA ŽENSK PRI</a:t>
            </a:r>
          </a:p>
          <a:p>
            <a:pPr algn="ctr"/>
            <a:r>
              <a:rPr lang="sl-SI" sz="2800" dirty="0" smtClean="0">
                <a:solidFill>
                  <a:schemeClr val="accent2">
                    <a:lumMod val="50000"/>
                  </a:schemeClr>
                </a:solidFill>
              </a:rPr>
              <a:t>85-IH LETIH TOLIKO DOSEŽE </a:t>
            </a:r>
            <a:r>
              <a:rPr lang="da-DK" sz="2800" dirty="0" smtClean="0">
                <a:solidFill>
                  <a:schemeClr val="accent2">
                    <a:lumMod val="50000"/>
                  </a:schemeClr>
                </a:solidFill>
              </a:rPr>
              <a:t>– </a:t>
            </a:r>
          </a:p>
          <a:p>
            <a:pPr algn="ctr"/>
            <a:r>
              <a:rPr lang="sl-SI" dirty="0" smtClean="0">
                <a:solidFill>
                  <a:schemeClr val="accent2">
                    <a:lumMod val="50000"/>
                  </a:schemeClr>
                </a:solidFill>
              </a:rPr>
              <a:t>Z LE </a:t>
            </a:r>
            <a:r>
              <a:rPr lang="sl-SI" b="1" dirty="0" smtClean="0">
                <a:solidFill>
                  <a:srgbClr val="00B050"/>
                </a:solidFill>
              </a:rPr>
              <a:t>1 URE VADBE NA TEDEN V 8-IH MESECIH,</a:t>
            </a:r>
            <a:endParaRPr lang="da-DK" sz="2800" dirty="0" smtClean="0">
              <a:solidFill>
                <a:schemeClr val="tx1"/>
              </a:solidFill>
            </a:endParaRPr>
          </a:p>
          <a:p>
            <a:pPr algn="ctr"/>
            <a:endParaRPr lang="sl-SI" sz="2800" dirty="0" smtClean="0">
              <a:solidFill>
                <a:schemeClr val="tx1"/>
              </a:solidFill>
            </a:endParaRPr>
          </a:p>
          <a:p>
            <a:pPr algn="ctr"/>
            <a:r>
              <a:rPr lang="sl-SI" sz="2800" dirty="0" smtClean="0">
                <a:solidFill>
                  <a:schemeClr val="accent2">
                    <a:lumMod val="50000"/>
                  </a:schemeClr>
                </a:solidFill>
              </a:rPr>
              <a:t>POTEM LAHKO VSI</a:t>
            </a:r>
            <a:r>
              <a:rPr lang="da-DK" sz="2800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</a:p>
          <a:p>
            <a:pPr algn="ctr"/>
            <a:r>
              <a:rPr lang="sl-SI" dirty="0" smtClean="0">
                <a:solidFill>
                  <a:schemeClr val="accent2">
                    <a:lumMod val="50000"/>
                  </a:schemeClr>
                </a:solidFill>
              </a:rPr>
              <a:t>KREPIMO ALI SAMO OHRANJAMO NAŠO TELESNO MOČ IN SPRETNOSTI, NE GLEDE NA TO KOLIKO SMO STARI.</a:t>
            </a:r>
            <a:endParaRPr lang="da-DK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da-DK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sl-SI" sz="2800" dirty="0" smtClean="0">
                <a:solidFill>
                  <a:schemeClr val="accent2">
                    <a:lumMod val="50000"/>
                  </a:schemeClr>
                </a:solidFill>
              </a:rPr>
              <a:t>ČE SE ZA TO ODLOČIMO</a:t>
            </a:r>
            <a:endParaRPr lang="da-DK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1919335" y="2181885"/>
            <a:ext cx="552261" cy="32710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4" name="Pravokotnik 3"/>
          <p:cNvSpPr/>
          <p:nvPr/>
        </p:nvSpPr>
        <p:spPr>
          <a:xfrm>
            <a:off x="2035762" y="4900824"/>
            <a:ext cx="719086" cy="2755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090" y="388687"/>
            <a:ext cx="1428750" cy="2343150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090" y="2905999"/>
            <a:ext cx="1609725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890" y="1195421"/>
            <a:ext cx="2964457" cy="4203448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5460763" y="2734653"/>
            <a:ext cx="62726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8800" dirty="0" smtClean="0">
                <a:solidFill>
                  <a:schemeClr val="accent2">
                    <a:lumMod val="50000"/>
                  </a:schemeClr>
                </a:solidFill>
              </a:rPr>
              <a:t>PREMOR</a:t>
            </a:r>
            <a:endParaRPr lang="sl-SI" sz="8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968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4207864" y="2502432"/>
            <a:ext cx="4276436" cy="14131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800" dirty="0">
              <a:solidFill>
                <a:sysClr val="windowText" lastClr="000000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264920" y="221534"/>
            <a:ext cx="11682101" cy="14030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4000" dirty="0" smtClean="0">
                <a:solidFill>
                  <a:schemeClr val="accent1">
                    <a:lumMod val="50000"/>
                  </a:schemeClr>
                </a:solidFill>
              </a:rPr>
              <a:t>OHRANJANJE</a:t>
            </a:r>
            <a:r>
              <a:rPr lang="da-DK" sz="4000" dirty="0" smtClean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sl-SI" sz="4000" dirty="0" smtClean="0">
                <a:solidFill>
                  <a:schemeClr val="accent1">
                    <a:lumMod val="50000"/>
                  </a:schemeClr>
                </a:solidFill>
              </a:rPr>
              <a:t>KREPITEV KONDICIJE</a:t>
            </a:r>
            <a:r>
              <a:rPr lang="da-DK" sz="4000" dirty="0" smtClean="0">
                <a:solidFill>
                  <a:schemeClr val="accent1">
                    <a:lumMod val="50000"/>
                  </a:schemeClr>
                </a:solidFill>
              </a:rPr>
              <a:t> -</a:t>
            </a:r>
            <a:r>
              <a:rPr lang="sl-SI" sz="4000" dirty="0" smtClean="0">
                <a:solidFill>
                  <a:schemeClr val="accent1">
                    <a:lumMod val="50000"/>
                  </a:schemeClr>
                </a:solidFill>
              </a:rPr>
              <a:t> VZDRŽLJIVOSTI</a:t>
            </a:r>
            <a:endParaRPr lang="da-DK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Polje z besedilom 2"/>
          <p:cNvSpPr txBox="1"/>
          <p:nvPr/>
        </p:nvSpPr>
        <p:spPr>
          <a:xfrm>
            <a:off x="1840756" y="5531373"/>
            <a:ext cx="8057899" cy="674805"/>
          </a:xfrm>
          <a:prstGeom prst="rect">
            <a:avLst/>
          </a:prstGeom>
          <a:solidFill>
            <a:srgbClr val="A5002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l-SI" sz="2800" b="1" dirty="0">
                <a:solidFill>
                  <a:srgbClr val="FFFFFF"/>
                </a:solidFill>
                <a:effectLst>
                  <a:outerShdw blurRad="63500" dist="50800" sx="0" sy="0">
                    <a:srgbClr val="000000">
                      <a:alpha val="50000"/>
                    </a:srgbClr>
                  </a:outerShdw>
                </a:effectLst>
                <a:ea typeface="Calibri"/>
                <a:cs typeface="Aharoni"/>
              </a:rPr>
              <a:t>Presenetljivi načini za krepitev vaše kondicije</a:t>
            </a:r>
            <a:endParaRPr lang="sl-SI" sz="2800" dirty="0">
              <a:effectLst/>
              <a:ea typeface="Calibri"/>
              <a:cs typeface="Times New Roman"/>
            </a:endParaRPr>
          </a:p>
        </p:txBody>
      </p:sp>
      <p:pic>
        <p:nvPicPr>
          <p:cNvPr id="8" name="Billede 7" descr="\\its-afil02\oj-desktop$\ojncv\Desktop\EU PROJEKTER\2017 projekter\Bette preparation for senior life\Seniorbilleder til Kræn\COLOURBOX683290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836" y="1288629"/>
            <a:ext cx="5785109" cy="3908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655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65760" y="798898"/>
            <a:ext cx="3811604" cy="96252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200" b="1" dirty="0" smtClean="0"/>
              <a:t>Kako začeti?</a:t>
            </a:r>
            <a:endParaRPr lang="da-DK" sz="3200" b="1" dirty="0"/>
          </a:p>
        </p:txBody>
      </p:sp>
      <p:sp>
        <p:nvSpPr>
          <p:cNvPr id="8" name="Rektangel 7"/>
          <p:cNvSpPr/>
          <p:nvPr/>
        </p:nvSpPr>
        <p:spPr>
          <a:xfrm>
            <a:off x="6095999" y="789272"/>
            <a:ext cx="3811604" cy="96252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3200" b="1" dirty="0" smtClean="0"/>
              <a:t>2 </a:t>
            </a:r>
            <a:r>
              <a:rPr lang="sl-SI" sz="3200" b="1" dirty="0" smtClean="0"/>
              <a:t>možnosti</a:t>
            </a:r>
            <a:endParaRPr lang="da-DK" sz="3200" b="1" dirty="0"/>
          </a:p>
        </p:txBody>
      </p:sp>
      <p:sp>
        <p:nvSpPr>
          <p:cNvPr id="9" name="Rektangel 8"/>
          <p:cNvSpPr/>
          <p:nvPr/>
        </p:nvSpPr>
        <p:spPr>
          <a:xfrm>
            <a:off x="6018997" y="2733732"/>
            <a:ext cx="3811604" cy="9625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accent2">
                    <a:lumMod val="50000"/>
                  </a:schemeClr>
                </a:solidFill>
              </a:rPr>
              <a:t>6 </a:t>
            </a:r>
            <a:r>
              <a:rPr lang="sl-SI" sz="3200" b="1" dirty="0" smtClean="0">
                <a:solidFill>
                  <a:schemeClr val="accent2">
                    <a:lumMod val="50000"/>
                  </a:schemeClr>
                </a:solidFill>
              </a:rPr>
              <a:t>minutni test</a:t>
            </a:r>
            <a:endParaRPr lang="en-GB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6070331" y="4721194"/>
            <a:ext cx="3811604" cy="9625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200" b="1" dirty="0" smtClean="0">
                <a:solidFill>
                  <a:schemeClr val="accent2">
                    <a:lumMod val="50000"/>
                  </a:schemeClr>
                </a:solidFill>
              </a:rPr>
              <a:t>Sobno kolo</a:t>
            </a:r>
            <a:endParaRPr lang="en-GB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Højrepil 2"/>
          <p:cNvSpPr/>
          <p:nvPr/>
        </p:nvSpPr>
        <p:spPr>
          <a:xfrm>
            <a:off x="4385911" y="972152"/>
            <a:ext cx="1501541" cy="616017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Nedadgående pil 3"/>
          <p:cNvSpPr/>
          <p:nvPr/>
        </p:nvSpPr>
        <p:spPr>
          <a:xfrm>
            <a:off x="9137970" y="3773418"/>
            <a:ext cx="731520" cy="904774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Nedadgående pil 9"/>
          <p:cNvSpPr/>
          <p:nvPr/>
        </p:nvSpPr>
        <p:spPr>
          <a:xfrm>
            <a:off x="9099081" y="1820459"/>
            <a:ext cx="731520" cy="904774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291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5399776" y="302149"/>
            <a:ext cx="5982210" cy="26770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accent2">
                    <a:lumMod val="50000"/>
                  </a:schemeClr>
                </a:solidFill>
              </a:rPr>
              <a:t>Svoje </a:t>
            </a:r>
            <a:r>
              <a:rPr lang="sl-SI" dirty="0">
                <a:solidFill>
                  <a:schemeClr val="accent2">
                    <a:lumMod val="50000"/>
                  </a:schemeClr>
                </a:solidFill>
              </a:rPr>
              <a:t>sposobnosti </a:t>
            </a:r>
            <a:r>
              <a:rPr lang="sl-SI" sz="2800" dirty="0" smtClean="0">
                <a:solidFill>
                  <a:srgbClr val="009A46"/>
                </a:solidFill>
              </a:rPr>
              <a:t>ohranjamo,</a:t>
            </a:r>
            <a:endParaRPr lang="en-GB" sz="2800" dirty="0" smtClean="0">
              <a:solidFill>
                <a:srgbClr val="009A46"/>
              </a:solidFill>
            </a:endParaRPr>
          </a:p>
          <a:p>
            <a:pPr algn="ctr"/>
            <a:r>
              <a:rPr lang="sl-SI" dirty="0" smtClean="0">
                <a:solidFill>
                  <a:schemeClr val="accent2">
                    <a:lumMod val="50000"/>
                  </a:schemeClr>
                </a:solidFill>
              </a:rPr>
              <a:t>če dosegamo</a:t>
            </a:r>
            <a:endParaRPr lang="en-GB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80% </a:t>
            </a:r>
            <a:r>
              <a:rPr lang="sl-SI" dirty="0" smtClean="0">
                <a:solidFill>
                  <a:schemeClr val="accent2">
                    <a:lumMod val="50000"/>
                  </a:schemeClr>
                </a:solidFill>
              </a:rPr>
              <a:t>vsaj 2 krat tedensko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sl-SI" dirty="0" smtClean="0">
                <a:solidFill>
                  <a:schemeClr val="accent2">
                    <a:lumMod val="50000"/>
                  </a:schemeClr>
                </a:solidFill>
              </a:rPr>
              <a:t>Lahko vadimo 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2 x ½ </a:t>
            </a:r>
            <a:r>
              <a:rPr lang="sl-SI" dirty="0" smtClean="0">
                <a:solidFill>
                  <a:schemeClr val="accent2">
                    <a:lumMod val="50000"/>
                  </a:schemeClr>
                </a:solidFill>
              </a:rPr>
              <a:t>ure tedensko in počasi prehajamo na </a:t>
            </a:r>
            <a:endParaRPr lang="en-GB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3 x ½ </a:t>
            </a:r>
            <a:r>
              <a:rPr lang="sl-SI" dirty="0" smtClean="0">
                <a:solidFill>
                  <a:schemeClr val="accent2">
                    <a:lumMod val="50000"/>
                  </a:schemeClr>
                </a:solidFill>
              </a:rPr>
              <a:t>ure tedensko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5399777" y="3210169"/>
            <a:ext cx="5982209" cy="31054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 dirty="0" smtClean="0"/>
          </a:p>
          <a:p>
            <a:pPr algn="ctr"/>
            <a:r>
              <a:rPr lang="sl-SI" dirty="0" smtClean="0">
                <a:solidFill>
                  <a:schemeClr val="accent2">
                    <a:lumMod val="50000"/>
                  </a:schemeClr>
                </a:solidFill>
              </a:rPr>
              <a:t>Svoje sposobnosti </a:t>
            </a:r>
            <a:r>
              <a:rPr lang="sl-SI" sz="2800" dirty="0" smtClean="0">
                <a:solidFill>
                  <a:srgbClr val="009A46"/>
                </a:solidFill>
              </a:rPr>
              <a:t>razvijamo,</a:t>
            </a:r>
            <a:r>
              <a:rPr lang="en-GB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sl-SI" dirty="0">
                <a:solidFill>
                  <a:schemeClr val="accent2">
                    <a:lumMod val="50000"/>
                  </a:schemeClr>
                </a:solidFill>
              </a:rPr>
              <a:t>če dosegamo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80% </a:t>
            </a:r>
            <a:r>
              <a:rPr lang="sl-SI" dirty="0">
                <a:solidFill>
                  <a:schemeClr val="accent2">
                    <a:lumMod val="50000"/>
                  </a:schemeClr>
                </a:solidFill>
              </a:rPr>
              <a:t>vsaj </a:t>
            </a:r>
            <a:r>
              <a:rPr lang="sl-SI" dirty="0" smtClean="0">
                <a:solidFill>
                  <a:schemeClr val="accent2">
                    <a:lumMod val="50000"/>
                  </a:schemeClr>
                </a:solidFill>
              </a:rPr>
              <a:t>3 </a:t>
            </a:r>
            <a:r>
              <a:rPr lang="sl-SI" dirty="0">
                <a:solidFill>
                  <a:schemeClr val="accent2">
                    <a:lumMod val="50000"/>
                  </a:schemeClr>
                </a:solidFill>
              </a:rPr>
              <a:t>krat tedensko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sl-SI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sl-SI" dirty="0" smtClean="0">
                <a:solidFill>
                  <a:schemeClr val="accent2">
                    <a:lumMod val="50000"/>
                  </a:schemeClr>
                </a:solidFill>
              </a:rPr>
              <a:t>Lahko </a:t>
            </a:r>
            <a:r>
              <a:rPr lang="sl-SI" dirty="0">
                <a:solidFill>
                  <a:schemeClr val="accent2">
                    <a:lumMod val="50000"/>
                  </a:schemeClr>
                </a:solidFill>
              </a:rPr>
              <a:t>vadimo 3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x ½ </a:t>
            </a:r>
            <a:r>
              <a:rPr lang="sl-SI" dirty="0">
                <a:solidFill>
                  <a:schemeClr val="accent2">
                    <a:lumMod val="50000"/>
                  </a:schemeClr>
                </a:solidFill>
              </a:rPr>
              <a:t>ure tedensko </a:t>
            </a:r>
            <a:r>
              <a:rPr lang="sl-SI" dirty="0" smtClean="0">
                <a:solidFill>
                  <a:schemeClr val="accent2">
                    <a:lumMod val="50000"/>
                  </a:schemeClr>
                </a:solidFill>
              </a:rPr>
              <a:t>in počasi prehajamo na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sl-SI" dirty="0">
                <a:solidFill>
                  <a:schemeClr val="accent2">
                    <a:lumMod val="50000"/>
                  </a:schemeClr>
                </a:solidFill>
              </a:rPr>
              <a:t>4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x ½ </a:t>
            </a:r>
            <a:r>
              <a:rPr lang="sl-SI" dirty="0">
                <a:solidFill>
                  <a:schemeClr val="accent2">
                    <a:lumMod val="50000"/>
                  </a:schemeClr>
                </a:solidFill>
              </a:rPr>
              <a:t>ure tedensko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algn="ctr"/>
            <a:endParaRPr lang="en-GB" dirty="0"/>
          </a:p>
        </p:txBody>
      </p:sp>
      <p:sp>
        <p:nvSpPr>
          <p:cNvPr id="6" name="Rektangel 5"/>
          <p:cNvSpPr/>
          <p:nvPr/>
        </p:nvSpPr>
        <p:spPr>
          <a:xfrm>
            <a:off x="732384" y="2366495"/>
            <a:ext cx="3776309" cy="147386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4400" dirty="0" smtClean="0">
                <a:solidFill>
                  <a:schemeClr val="accent2">
                    <a:lumMod val="50000"/>
                  </a:schemeClr>
                </a:solidFill>
              </a:rPr>
              <a:t>Ne pozabimo</a:t>
            </a:r>
            <a:endParaRPr lang="en-GB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02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8768615" y="83218"/>
            <a:ext cx="2669410" cy="10876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40 EUR</a:t>
            </a:r>
            <a:endParaRPr lang="en-GB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884" y="159547"/>
            <a:ext cx="2275456" cy="2692623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2102" y="815443"/>
            <a:ext cx="5791200" cy="1562100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1726499" y="1098671"/>
            <a:ext cx="2204185" cy="808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accent1">
                    <a:lumMod val="50000"/>
                  </a:schemeClr>
                </a:solidFill>
              </a:rPr>
              <a:t>5</a:t>
            </a:r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0 EUR</a:t>
            </a:r>
            <a:endParaRPr lang="en-GB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561315" y="5538137"/>
            <a:ext cx="11108602" cy="12705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4000" dirty="0" smtClean="0">
                <a:solidFill>
                  <a:schemeClr val="accent1">
                    <a:lumMod val="50000"/>
                  </a:schemeClr>
                </a:solidFill>
              </a:rPr>
              <a:t>INVEST</a:t>
            </a:r>
            <a:r>
              <a:rPr lang="sl-SI" sz="4000" dirty="0" smtClean="0">
                <a:solidFill>
                  <a:schemeClr val="accent1">
                    <a:lumMod val="50000"/>
                  </a:schemeClr>
                </a:solidFill>
              </a:rPr>
              <a:t>IRAJTE V LASTNO DOLOGOROČNO SAMOSTOJNOST</a:t>
            </a:r>
            <a:endParaRPr lang="da-DK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988" y="2564633"/>
            <a:ext cx="2503170" cy="2503170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10068025" y="3465096"/>
            <a:ext cx="1865700" cy="808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accent1">
                    <a:lumMod val="50000"/>
                  </a:schemeClr>
                </a:solidFill>
              </a:rPr>
              <a:t>5</a:t>
            </a:r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0 EUR</a:t>
            </a:r>
            <a:endParaRPr lang="en-GB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7271886" y="4264897"/>
            <a:ext cx="3647373" cy="1435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200" b="1" dirty="0" smtClean="0">
                <a:solidFill>
                  <a:schemeClr val="accent1">
                    <a:lumMod val="50000"/>
                  </a:schemeClr>
                </a:solidFill>
              </a:rPr>
              <a:t>MERILEC KALORIJ</a:t>
            </a:r>
            <a:endParaRPr lang="en-GB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5540945" y="2198532"/>
            <a:ext cx="4037621" cy="911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200" b="1" dirty="0" smtClean="0">
                <a:solidFill>
                  <a:schemeClr val="accent1">
                    <a:lumMod val="50000"/>
                  </a:schemeClr>
                </a:solidFill>
              </a:rPr>
              <a:t>ZAPESTNI MERILEC UTRIPA</a:t>
            </a:r>
            <a:r>
              <a:rPr lang="en-GB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GB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5" name="Billed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66" y="3052153"/>
            <a:ext cx="3429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52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1129363" y="1116531"/>
            <a:ext cx="3811604" cy="9625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accent1">
                    <a:lumMod val="50000"/>
                  </a:schemeClr>
                </a:solidFill>
              </a:rPr>
              <a:t>6 </a:t>
            </a:r>
            <a:r>
              <a:rPr lang="sl-SI" sz="3200" b="1" dirty="0" smtClean="0">
                <a:solidFill>
                  <a:schemeClr val="accent1">
                    <a:lumMod val="50000"/>
                  </a:schemeClr>
                </a:solidFill>
              </a:rPr>
              <a:t>minutni test</a:t>
            </a:r>
            <a:endParaRPr lang="en-GB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5941995" y="760395"/>
            <a:ext cx="3811604" cy="9625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200" b="1" dirty="0" smtClean="0">
                <a:solidFill>
                  <a:schemeClr val="accent1">
                    <a:lumMod val="50000"/>
                  </a:schemeClr>
                </a:solidFill>
              </a:rPr>
              <a:t>Opravljen z lahkoto</a:t>
            </a:r>
            <a:endParaRPr lang="en-GB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5941995" y="1994836"/>
            <a:ext cx="3811604" cy="9625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200" b="1" dirty="0" smtClean="0">
                <a:solidFill>
                  <a:schemeClr val="accent1">
                    <a:lumMod val="50000"/>
                  </a:schemeClr>
                </a:solidFill>
              </a:rPr>
              <a:t>Brez velikih naporov</a:t>
            </a:r>
            <a:endParaRPr lang="en-GB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539014" y="3657599"/>
            <a:ext cx="11367435" cy="25603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200" b="1" dirty="0" smtClean="0">
                <a:solidFill>
                  <a:schemeClr val="accent1">
                    <a:lumMod val="50000"/>
                  </a:schemeClr>
                </a:solidFill>
              </a:rPr>
              <a:t>Ne posreduje vam kondicijskega izvida, </a:t>
            </a:r>
          </a:p>
          <a:p>
            <a:pPr algn="ctr"/>
            <a:r>
              <a:rPr lang="sl-SI" sz="3200" b="1" dirty="0" smtClean="0">
                <a:solidFill>
                  <a:schemeClr val="accent1">
                    <a:lumMod val="50000"/>
                  </a:schemeClr>
                </a:solidFill>
              </a:rPr>
              <a:t>pač pa vas razvrsti glede na normo </a:t>
            </a:r>
          </a:p>
          <a:p>
            <a:pPr algn="ctr"/>
            <a:r>
              <a:rPr lang="sl-SI" sz="3200" b="1" dirty="0" smtClean="0">
                <a:solidFill>
                  <a:schemeClr val="accent1">
                    <a:lumMod val="50000"/>
                  </a:schemeClr>
                </a:solidFill>
              </a:rPr>
              <a:t>izdelano na povprečju 1000 oseb, </a:t>
            </a:r>
            <a:r>
              <a:rPr lang="en-GB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sl-SI" sz="3200" b="1" dirty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sl-SI" sz="3200" b="1" dirty="0" smtClean="0">
                <a:solidFill>
                  <a:schemeClr val="accent1">
                    <a:lumMod val="50000"/>
                  </a:schemeClr>
                </a:solidFill>
              </a:rPr>
              <a:t>i imajo enako telesno kondicijo kot vi.</a:t>
            </a:r>
            <a:endParaRPr lang="en-GB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231446"/>
            <a:ext cx="12192000" cy="62991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b="1" dirty="0">
              <a:solidFill>
                <a:schemeClr val="tx1"/>
              </a:solidFill>
            </a:endParaRPr>
          </a:p>
        </p:txBody>
      </p:sp>
      <p:cxnSp>
        <p:nvCxnSpPr>
          <p:cNvPr id="8" name="Lige pilforbindelse 7"/>
          <p:cNvCxnSpPr/>
          <p:nvPr/>
        </p:nvCxnSpPr>
        <p:spPr>
          <a:xfrm>
            <a:off x="1304222" y="2694682"/>
            <a:ext cx="3763477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ktangel 8"/>
          <p:cNvSpPr/>
          <p:nvPr/>
        </p:nvSpPr>
        <p:spPr>
          <a:xfrm>
            <a:off x="3185962" y="413305"/>
            <a:ext cx="5101390" cy="413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 smtClean="0">
                <a:solidFill>
                  <a:schemeClr val="accent1">
                    <a:lumMod val="50000"/>
                  </a:schemeClr>
                </a:solidFill>
              </a:rPr>
              <a:t>6 </a:t>
            </a:r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minutni test hoje</a:t>
            </a:r>
            <a:endParaRPr lang="da-DK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635266" y="1608765"/>
            <a:ext cx="5101390" cy="5170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Merjenje na razdalji cca 30 metrov</a:t>
            </a:r>
            <a:endParaRPr lang="da-DK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2483636" y="2622700"/>
            <a:ext cx="1535127" cy="346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>
                <a:solidFill>
                  <a:schemeClr val="accent1">
                    <a:lumMod val="50000"/>
                  </a:schemeClr>
                </a:solidFill>
              </a:rPr>
              <a:t>30 metr</a:t>
            </a:r>
            <a:r>
              <a:rPr lang="sl-SI" dirty="0" err="1" smtClean="0">
                <a:solidFill>
                  <a:schemeClr val="accent1">
                    <a:lumMod val="50000"/>
                  </a:schemeClr>
                </a:solidFill>
              </a:rPr>
              <a:t>ov</a:t>
            </a:r>
            <a:endParaRPr lang="da-DK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Rektangel 21"/>
          <p:cNvSpPr/>
          <p:nvPr/>
        </p:nvSpPr>
        <p:spPr>
          <a:xfrm>
            <a:off x="376454" y="3645454"/>
            <a:ext cx="6074222" cy="22482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Preverite, koliko metrov lahko prehodite v 6 minutah.</a:t>
            </a:r>
          </a:p>
          <a:p>
            <a:pPr algn="ctr"/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Če imamo poligon z označenimi 30 metri razdalje, štejemo kolikokrat prehodimo to razdaljo in dodamo zadnje/preostale prehojene metre.</a:t>
            </a:r>
            <a:endParaRPr lang="en-GB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461" y="1240378"/>
            <a:ext cx="3388720" cy="1906155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199" y="3381046"/>
            <a:ext cx="4815223" cy="2708563"/>
          </a:xfrm>
          <a:prstGeom prst="rect">
            <a:avLst/>
          </a:prstGeom>
        </p:spPr>
      </p:pic>
      <p:sp>
        <p:nvSpPr>
          <p:cNvPr id="7" name="Afrundet rektangel 6"/>
          <p:cNvSpPr/>
          <p:nvPr/>
        </p:nvSpPr>
        <p:spPr>
          <a:xfrm>
            <a:off x="1200727" y="2530764"/>
            <a:ext cx="4100946" cy="376662"/>
          </a:xfrm>
          <a:prstGeom prst="roundRect">
            <a:avLst/>
          </a:prstGeom>
          <a:noFill/>
          <a:ln w="444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1700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618851" y="2814865"/>
            <a:ext cx="5611529" cy="18787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accent2">
                    <a:lumMod val="50000"/>
                  </a:schemeClr>
                </a:solidFill>
              </a:rPr>
              <a:t>Kot lahko vidimo je moški prehodil 400 metrov v 6-ih minutah, kar ga uvrsti na nivo 71,6% norme za osebe stare 59 let, 70kg težke in visoke 1,70m. REZULTAT LAHKO ŠE IZBOLJŠA! 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6089" y="1568341"/>
            <a:ext cx="5160645" cy="3120269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3185962" y="413305"/>
            <a:ext cx="5101390" cy="413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3600" dirty="0" smtClean="0">
                <a:solidFill>
                  <a:schemeClr val="accent2">
                    <a:lumMod val="50000"/>
                  </a:schemeClr>
                </a:solidFill>
              </a:rPr>
              <a:t>6 </a:t>
            </a:r>
            <a:r>
              <a:rPr lang="sl-SI" sz="3600" dirty="0" smtClean="0">
                <a:solidFill>
                  <a:schemeClr val="accent2">
                    <a:lumMod val="50000"/>
                  </a:schemeClr>
                </a:solidFill>
              </a:rPr>
              <a:t>minutni test hoje</a:t>
            </a:r>
            <a:endParaRPr lang="da-DK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640966" y="1547188"/>
            <a:ext cx="5605830" cy="9284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rgbClr val="FF0000"/>
                </a:solidFill>
              </a:rPr>
              <a:t>Obiščite spletno stran </a:t>
            </a:r>
            <a:r>
              <a:rPr lang="en-GB" dirty="0" smtClean="0">
                <a:solidFill>
                  <a:srgbClr val="FF0000"/>
                </a:solidFill>
              </a:rPr>
              <a:t>– </a:t>
            </a:r>
          </a:p>
          <a:p>
            <a:pPr algn="ctr"/>
            <a:r>
              <a:rPr lang="en-GB" b="1" dirty="0" smtClean="0">
                <a:solidFill>
                  <a:srgbClr val="FF0000"/>
                </a:solidFill>
              </a:rPr>
              <a:t>http://www.motion-online.dk/6-min-ga-test/</a:t>
            </a:r>
            <a:endParaRPr lang="en-GB" dirty="0" smtClean="0">
              <a:solidFill>
                <a:srgbClr val="FF0000"/>
              </a:solidFill>
            </a:endParaRPr>
          </a:p>
          <a:p>
            <a:pPr algn="ctr"/>
            <a:r>
              <a:rPr lang="sl-SI" dirty="0" smtClean="0">
                <a:solidFill>
                  <a:srgbClr val="FF0000"/>
                </a:solidFill>
              </a:rPr>
              <a:t>Vpišite svoje podatke in pritisnite izračunaj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13" name="Rektangel 12"/>
          <p:cNvSpPr/>
          <p:nvPr/>
        </p:nvSpPr>
        <p:spPr>
          <a:xfrm>
            <a:off x="6429673" y="1950415"/>
            <a:ext cx="2522572" cy="3562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 smtClean="0"/>
              <a:t>Razdalja prehojena v metrih</a:t>
            </a:r>
            <a:endParaRPr lang="da-DK" sz="1600" dirty="0" smtClean="0"/>
          </a:p>
        </p:txBody>
      </p:sp>
      <p:sp>
        <p:nvSpPr>
          <p:cNvPr id="14" name="Rektangel 13"/>
          <p:cNvSpPr/>
          <p:nvPr/>
        </p:nvSpPr>
        <p:spPr>
          <a:xfrm>
            <a:off x="6396089" y="2306624"/>
            <a:ext cx="2492944" cy="205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1600" dirty="0" smtClean="0"/>
              <a:t>Spol</a:t>
            </a:r>
            <a:endParaRPr lang="da-DK" sz="1600" dirty="0" smtClean="0"/>
          </a:p>
        </p:txBody>
      </p:sp>
      <p:sp>
        <p:nvSpPr>
          <p:cNvPr id="16" name="Rektangel 15"/>
          <p:cNvSpPr/>
          <p:nvPr/>
        </p:nvSpPr>
        <p:spPr>
          <a:xfrm>
            <a:off x="6429673" y="2607531"/>
            <a:ext cx="2492944" cy="205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1600" dirty="0" smtClean="0"/>
              <a:t>Starost</a:t>
            </a:r>
            <a:endParaRPr lang="da-DK" dirty="0" smtClean="0"/>
          </a:p>
        </p:txBody>
      </p:sp>
      <p:sp>
        <p:nvSpPr>
          <p:cNvPr id="17" name="Rektangel 16"/>
          <p:cNvSpPr/>
          <p:nvPr/>
        </p:nvSpPr>
        <p:spPr>
          <a:xfrm>
            <a:off x="6396089" y="2922832"/>
            <a:ext cx="2492944" cy="205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1600" dirty="0" smtClean="0"/>
              <a:t>Višina</a:t>
            </a:r>
            <a:endParaRPr lang="da-DK" dirty="0" smtClean="0"/>
          </a:p>
        </p:txBody>
      </p:sp>
      <p:sp>
        <p:nvSpPr>
          <p:cNvPr id="18" name="Rektangel 17"/>
          <p:cNvSpPr/>
          <p:nvPr/>
        </p:nvSpPr>
        <p:spPr>
          <a:xfrm>
            <a:off x="6396089" y="3195587"/>
            <a:ext cx="2492944" cy="205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1600" dirty="0" smtClean="0"/>
              <a:t>Teža</a:t>
            </a:r>
            <a:endParaRPr lang="da-DK" dirty="0" smtClean="0"/>
          </a:p>
        </p:txBody>
      </p:sp>
      <p:sp>
        <p:nvSpPr>
          <p:cNvPr id="19" name="Rektangel 18"/>
          <p:cNvSpPr/>
          <p:nvPr/>
        </p:nvSpPr>
        <p:spPr>
          <a:xfrm>
            <a:off x="8460605" y="3505466"/>
            <a:ext cx="1530415" cy="205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Izračun </a:t>
            </a:r>
            <a:endParaRPr lang="da-DK" dirty="0" smtClean="0"/>
          </a:p>
        </p:txBody>
      </p:sp>
      <p:sp>
        <p:nvSpPr>
          <p:cNvPr id="20" name="Rektangel 19"/>
          <p:cNvSpPr/>
          <p:nvPr/>
        </p:nvSpPr>
        <p:spPr>
          <a:xfrm>
            <a:off x="6636721" y="4071832"/>
            <a:ext cx="2252312" cy="2669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Referenčna vrednost</a:t>
            </a:r>
            <a:endParaRPr lang="da-DK" dirty="0" smtClean="0"/>
          </a:p>
        </p:txBody>
      </p:sp>
      <p:sp>
        <p:nvSpPr>
          <p:cNvPr id="21" name="Rektangel 20"/>
          <p:cNvSpPr/>
          <p:nvPr/>
        </p:nvSpPr>
        <p:spPr>
          <a:xfrm>
            <a:off x="6636721" y="4385676"/>
            <a:ext cx="2252312" cy="250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% </a:t>
            </a:r>
            <a:r>
              <a:rPr lang="sl-SI" dirty="0" smtClean="0"/>
              <a:t>od norme</a:t>
            </a:r>
            <a:endParaRPr lang="da-DK" dirty="0" smtClean="0"/>
          </a:p>
        </p:txBody>
      </p:sp>
      <p:sp>
        <p:nvSpPr>
          <p:cNvPr id="23" name="Rektangel 22"/>
          <p:cNvSpPr/>
          <p:nvPr/>
        </p:nvSpPr>
        <p:spPr>
          <a:xfrm>
            <a:off x="635267" y="5745710"/>
            <a:ext cx="10897301" cy="6930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accent2">
                    <a:lumMod val="50000"/>
                  </a:schemeClr>
                </a:solidFill>
              </a:rPr>
              <a:t>Ko dosežete 100% v svoji starostni skupini – ste postali 1 leto mlajši – potem v mlajši skupini dosežete 100%,…in tako naprej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6429673" y="1548514"/>
            <a:ext cx="5068455" cy="40190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PoljeZBesedilom 2"/>
          <p:cNvSpPr txBox="1"/>
          <p:nvPr/>
        </p:nvSpPr>
        <p:spPr>
          <a:xfrm>
            <a:off x="6396089" y="1548514"/>
            <a:ext cx="506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</a:rPr>
              <a:t>Vnesite razdaljo in osebo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9035358" y="2306624"/>
            <a:ext cx="434567" cy="2056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oljeZBesedilom 6"/>
          <p:cNvSpPr txBox="1"/>
          <p:nvPr/>
        </p:nvSpPr>
        <p:spPr>
          <a:xfrm>
            <a:off x="8930316" y="2304613"/>
            <a:ext cx="14485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smtClean="0"/>
              <a:t>moški</a:t>
            </a:r>
            <a:endParaRPr lang="sl-SI" sz="1200" dirty="0"/>
          </a:p>
        </p:txBody>
      </p:sp>
      <p:sp>
        <p:nvSpPr>
          <p:cNvPr id="8" name="Pravokotnik 7"/>
          <p:cNvSpPr/>
          <p:nvPr/>
        </p:nvSpPr>
        <p:spPr>
          <a:xfrm>
            <a:off x="10674036" y="2607531"/>
            <a:ext cx="669956" cy="205644"/>
          </a:xfrm>
          <a:prstGeom prst="rect">
            <a:avLst/>
          </a:prstGeom>
          <a:solidFill>
            <a:srgbClr val="DDDDDD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oljeZBesedilom 9"/>
          <p:cNvSpPr txBox="1"/>
          <p:nvPr/>
        </p:nvSpPr>
        <p:spPr>
          <a:xfrm>
            <a:off x="10592555" y="2579548"/>
            <a:ext cx="6699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" dirty="0" smtClean="0"/>
              <a:t>starost</a:t>
            </a:r>
            <a:endParaRPr lang="sl-SI" sz="1100" dirty="0"/>
          </a:p>
        </p:txBody>
      </p:sp>
    </p:spTree>
    <p:extLst>
      <p:ext uri="{BB962C8B-B14F-4D97-AF65-F5344CB8AC3E}">
        <p14:creationId xmlns:p14="http://schemas.microsoft.com/office/powerpoint/2010/main" val="45991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1447" y="0"/>
            <a:ext cx="8911687" cy="1280890"/>
          </a:xfrm>
        </p:spPr>
        <p:txBody>
          <a:bodyPr/>
          <a:lstStyle/>
          <a:p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8" name="Rektangel 7"/>
          <p:cNvSpPr/>
          <p:nvPr/>
        </p:nvSpPr>
        <p:spPr>
          <a:xfrm>
            <a:off x="524131" y="2187649"/>
            <a:ext cx="10915049" cy="11073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/>
              <a:t> </a:t>
            </a:r>
            <a:r>
              <a:rPr lang="sl-SI" sz="2800" dirty="0" smtClean="0">
                <a:solidFill>
                  <a:schemeClr val="accent2">
                    <a:lumMod val="50000"/>
                  </a:schemeClr>
                </a:solidFill>
              </a:rPr>
              <a:t>MERITVE DOLOČENE RAZDALJE </a:t>
            </a:r>
            <a:r>
              <a:rPr lang="en-GB" sz="2800" dirty="0" smtClean="0">
                <a:solidFill>
                  <a:schemeClr val="accent2">
                    <a:lumMod val="50000"/>
                  </a:schemeClr>
                </a:solidFill>
              </a:rPr>
              <a:t>-  </a:t>
            </a:r>
          </a:p>
          <a:p>
            <a:pPr algn="ctr"/>
            <a:r>
              <a:rPr lang="sl-SI" sz="2400" dirty="0" smtClean="0">
                <a:solidFill>
                  <a:schemeClr val="accent2">
                    <a:lumMod val="50000"/>
                  </a:schemeClr>
                </a:solidFill>
              </a:rPr>
              <a:t>KAKRŠNAKOLI NAD 30 METROV DO TE, KI JO LAHKO PREHODITE V 6-IH MINUTAH</a:t>
            </a:r>
            <a:r>
              <a:rPr lang="en-GB" sz="2400" dirty="0" smtClean="0"/>
              <a:t>.</a:t>
            </a:r>
            <a:endParaRPr lang="da-DK" sz="2400" dirty="0"/>
          </a:p>
        </p:txBody>
      </p:sp>
      <p:sp>
        <p:nvSpPr>
          <p:cNvPr id="25" name="Rektangel 24"/>
          <p:cNvSpPr/>
          <p:nvPr/>
        </p:nvSpPr>
        <p:spPr>
          <a:xfrm>
            <a:off x="1564791" y="154734"/>
            <a:ext cx="8702034" cy="112615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4000" dirty="0" smtClean="0">
                <a:solidFill>
                  <a:schemeClr val="accent2">
                    <a:lumMod val="50000"/>
                  </a:schemeClr>
                </a:solidFill>
              </a:rPr>
              <a:t>PRIPRAVE NA 6 MINUTNI PRESKUS </a:t>
            </a:r>
            <a:endParaRPr lang="da-DK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6" name="Rektangel 25"/>
          <p:cNvSpPr/>
          <p:nvPr/>
        </p:nvSpPr>
        <p:spPr>
          <a:xfrm>
            <a:off x="524132" y="3464931"/>
            <a:ext cx="10915048" cy="12678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en-GB" sz="2800" dirty="0" smtClean="0">
                <a:solidFill>
                  <a:schemeClr val="accent2">
                    <a:lumMod val="50000"/>
                  </a:schemeClr>
                </a:solidFill>
              </a:rPr>
              <a:t>1: 	</a:t>
            </a:r>
          </a:p>
          <a:p>
            <a:pPr algn="ctr"/>
            <a:r>
              <a:rPr lang="sl-SI" sz="2800" dirty="0" smtClean="0">
                <a:solidFill>
                  <a:schemeClr val="accent2">
                    <a:lumMod val="50000"/>
                  </a:schemeClr>
                </a:solidFill>
              </a:rPr>
              <a:t>TO 6 MINUTNO RAZDALJO PREHODITE 2 DO 3 KRAT TEDENSKO VEDNO HITREJE. </a:t>
            </a:r>
            <a:endParaRPr lang="da-DK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7" name="Rektangel 26"/>
          <p:cNvSpPr/>
          <p:nvPr/>
        </p:nvSpPr>
        <p:spPr>
          <a:xfrm>
            <a:off x="487388" y="4902644"/>
            <a:ext cx="10951792" cy="12678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/>
              <a:t> </a:t>
            </a:r>
            <a:r>
              <a:rPr lang="en-GB" sz="2800" dirty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en-GB" sz="2800" dirty="0" smtClean="0">
                <a:solidFill>
                  <a:schemeClr val="accent2">
                    <a:lumMod val="50000"/>
                  </a:schemeClr>
                </a:solidFill>
              </a:rPr>
              <a:t>: 	</a:t>
            </a:r>
          </a:p>
          <a:p>
            <a:pPr algn="ctr"/>
            <a:r>
              <a:rPr lang="sl-SI" sz="2800" dirty="0" smtClean="0">
                <a:solidFill>
                  <a:schemeClr val="accent2">
                    <a:lumMod val="50000"/>
                  </a:schemeClr>
                </a:solidFill>
              </a:rPr>
              <a:t>PREHODITE PRIBLIŽNO 600 korakov </a:t>
            </a:r>
          </a:p>
          <a:p>
            <a:pPr algn="ctr"/>
            <a:r>
              <a:rPr lang="sl-SI" sz="2800" dirty="0" smtClean="0">
                <a:solidFill>
                  <a:schemeClr val="accent2">
                    <a:lumMod val="50000"/>
                  </a:schemeClr>
                </a:solidFill>
              </a:rPr>
              <a:t>Prehodite teh 600 korakov vedno hitreje. </a:t>
            </a:r>
            <a:endParaRPr lang="da-DK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287" y="417847"/>
            <a:ext cx="2243282" cy="149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3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-3210" y="57316"/>
            <a:ext cx="12191999" cy="67220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1447" y="0"/>
            <a:ext cx="8911687" cy="1280890"/>
          </a:xfrm>
        </p:spPr>
        <p:txBody>
          <a:bodyPr/>
          <a:lstStyle/>
          <a:p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5" name="Rektangel 14"/>
          <p:cNvSpPr/>
          <p:nvPr/>
        </p:nvSpPr>
        <p:spPr>
          <a:xfrm>
            <a:off x="859724" y="2386897"/>
            <a:ext cx="6484352" cy="19829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4000" dirty="0" smtClean="0">
                <a:solidFill>
                  <a:schemeClr val="accent2">
                    <a:lumMod val="50000"/>
                  </a:schemeClr>
                </a:solidFill>
              </a:rPr>
              <a:t>Ugotavljanje stopnje kondicije s 5 minutnim kolesarjenjem</a:t>
            </a:r>
            <a:endParaRPr lang="en-GB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9694" y="1590600"/>
            <a:ext cx="3389148" cy="434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70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905681"/>
              </p:ext>
            </p:extLst>
          </p:nvPr>
        </p:nvGraphicFramePr>
        <p:xfrm>
          <a:off x="589278" y="1787844"/>
          <a:ext cx="11013441" cy="31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1223">
                  <a:extLst>
                    <a:ext uri="{9D8B030D-6E8A-4147-A177-3AD203B41FA5}">
                      <a16:colId xmlns:a16="http://schemas.microsoft.com/office/drawing/2014/main" val="2988829977"/>
                    </a:ext>
                  </a:extLst>
                </a:gridCol>
                <a:gridCol w="1305099">
                  <a:extLst>
                    <a:ext uri="{9D8B030D-6E8A-4147-A177-3AD203B41FA5}">
                      <a16:colId xmlns:a16="http://schemas.microsoft.com/office/drawing/2014/main" val="13701258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673554409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4105146187"/>
                    </a:ext>
                  </a:extLst>
                </a:gridCol>
                <a:gridCol w="1248259">
                  <a:extLst>
                    <a:ext uri="{9D8B030D-6E8A-4147-A177-3AD203B41FA5}">
                      <a16:colId xmlns:a16="http://schemas.microsoft.com/office/drawing/2014/main" val="3986376406"/>
                    </a:ext>
                  </a:extLst>
                </a:gridCol>
                <a:gridCol w="1654966">
                  <a:extLst>
                    <a:ext uri="{9D8B030D-6E8A-4147-A177-3AD203B41FA5}">
                      <a16:colId xmlns:a16="http://schemas.microsoft.com/office/drawing/2014/main" val="1139814713"/>
                    </a:ext>
                  </a:extLst>
                </a:gridCol>
                <a:gridCol w="312952">
                  <a:extLst>
                    <a:ext uri="{9D8B030D-6E8A-4147-A177-3AD203B41FA5}">
                      <a16:colId xmlns:a16="http://schemas.microsoft.com/office/drawing/2014/main" val="2206847192"/>
                    </a:ext>
                  </a:extLst>
                </a:gridCol>
                <a:gridCol w="1265911">
                  <a:extLst>
                    <a:ext uri="{9D8B030D-6E8A-4147-A177-3AD203B41FA5}">
                      <a16:colId xmlns:a16="http://schemas.microsoft.com/office/drawing/2014/main" val="2985587074"/>
                    </a:ext>
                  </a:extLst>
                </a:gridCol>
                <a:gridCol w="1085592">
                  <a:extLst>
                    <a:ext uri="{9D8B030D-6E8A-4147-A177-3AD203B41FA5}">
                      <a16:colId xmlns:a16="http://schemas.microsoft.com/office/drawing/2014/main" val="351079687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599941799"/>
                    </a:ext>
                  </a:extLst>
                </a:gridCol>
                <a:gridCol w="1269999">
                  <a:extLst>
                    <a:ext uri="{9D8B030D-6E8A-4147-A177-3AD203B41FA5}">
                      <a16:colId xmlns:a16="http://schemas.microsoft.com/office/drawing/2014/main" val="12843000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Starejši 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/>
                        <a:t>60%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80%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3048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208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minus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0,7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 x 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60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=</a:t>
                      </a:r>
                      <a:r>
                        <a:rPr lang="da-DK" baseline="0" dirty="0" smtClean="0"/>
                        <a:t> -42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166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99,6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132,8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723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208</a:t>
                      </a:r>
                      <a:endParaRPr kumimoji="0" lang="da-DK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minus</a:t>
                      </a:r>
                      <a:endParaRPr kumimoji="0" lang="da-DK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0,7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 x 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65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= -45,5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162,5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97,5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130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0348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208</a:t>
                      </a:r>
                      <a:endParaRPr kumimoji="0" lang="da-DK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minus</a:t>
                      </a:r>
                      <a:endParaRPr kumimoji="0" lang="da-DK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0,7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 x 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70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= - 49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159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95,4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127,2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175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208</a:t>
                      </a:r>
                      <a:endParaRPr kumimoji="0" lang="da-DK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minus</a:t>
                      </a:r>
                      <a:endParaRPr kumimoji="0" lang="da-DK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3200" dirty="0" smtClean="0"/>
                        <a:t>0,7</a:t>
                      </a:r>
                      <a:endParaRPr lang="da-DK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3200" dirty="0" smtClean="0"/>
                        <a:t> x </a:t>
                      </a:r>
                      <a:endParaRPr lang="da-DK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3200" dirty="0" smtClean="0"/>
                        <a:t>75</a:t>
                      </a:r>
                      <a:endParaRPr lang="da-DK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200" dirty="0" smtClean="0"/>
                        <a:t>= - 52,5</a:t>
                      </a:r>
                      <a:endParaRPr lang="da-DK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3200" dirty="0" smtClean="0"/>
                        <a:t>155,5</a:t>
                      </a:r>
                      <a:endParaRPr lang="da-DK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3200" dirty="0" smtClean="0"/>
                        <a:t>93,3</a:t>
                      </a:r>
                      <a:endParaRPr lang="da-DK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3200" dirty="0" smtClean="0"/>
                        <a:t>124,4</a:t>
                      </a:r>
                      <a:endParaRPr lang="da-DK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86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208</a:t>
                      </a:r>
                      <a:endParaRPr kumimoji="0" lang="da-DK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minus</a:t>
                      </a:r>
                      <a:endParaRPr kumimoji="0" lang="da-DK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0,7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 x 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80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= -56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152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91,2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121,6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611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208</a:t>
                      </a:r>
                      <a:endParaRPr kumimoji="0" lang="da-DK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minus</a:t>
                      </a:r>
                      <a:endParaRPr kumimoji="0" lang="da-DK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0,7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 x 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85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= - 59,5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148,5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89,1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118,8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418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208</a:t>
                      </a:r>
                      <a:endParaRPr kumimoji="0" lang="da-DK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minus</a:t>
                      </a:r>
                      <a:endParaRPr kumimoji="0" lang="da-DK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0,7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 x 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90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= - 63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145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87,0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116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1443000"/>
                  </a:ext>
                </a:extLst>
              </a:tr>
            </a:tbl>
          </a:graphicData>
        </a:graphic>
      </p:graphicFrame>
      <p:sp>
        <p:nvSpPr>
          <p:cNvPr id="7" name="Rektangel 6"/>
          <p:cNvSpPr/>
          <p:nvPr/>
        </p:nvSpPr>
        <p:spPr>
          <a:xfrm>
            <a:off x="0" y="5687961"/>
            <a:ext cx="12191999" cy="11700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sz="4800" b="1" dirty="0" smtClean="0"/>
          </a:p>
          <a:p>
            <a:pPr algn="ctr"/>
            <a:r>
              <a:rPr lang="sl-SI" sz="4800" b="1" dirty="0" smtClean="0">
                <a:solidFill>
                  <a:schemeClr val="accent2">
                    <a:lumMod val="50000"/>
                  </a:schemeClr>
                </a:solidFill>
              </a:rPr>
              <a:t>Upad približno za </a:t>
            </a:r>
            <a:r>
              <a:rPr lang="da-DK" sz="4800" b="1" dirty="0" smtClean="0">
                <a:solidFill>
                  <a:schemeClr val="accent2">
                    <a:lumMod val="50000"/>
                  </a:schemeClr>
                </a:solidFill>
              </a:rPr>
              <a:t>0,7 </a:t>
            </a:r>
            <a:r>
              <a:rPr lang="sl-SI" sz="4800" b="1" dirty="0" smtClean="0">
                <a:solidFill>
                  <a:schemeClr val="accent2">
                    <a:lumMod val="50000"/>
                  </a:schemeClr>
                </a:solidFill>
              </a:rPr>
              <a:t>na leto</a:t>
            </a:r>
            <a:endParaRPr lang="da-DK" sz="4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da-DK" sz="1000" b="1" dirty="0">
                <a:solidFill>
                  <a:schemeClr val="accent2">
                    <a:lumMod val="50000"/>
                  </a:schemeClr>
                </a:solidFill>
              </a:rPr>
              <a:t>http://www.motion-online.dk/ny-formel-beregning-aldersbestemt-maximalpuls/</a:t>
            </a:r>
            <a:endParaRPr lang="da-DK" sz="1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da-DK" sz="4800" b="1" dirty="0" smtClean="0"/>
              <a:t> </a:t>
            </a:r>
            <a:endParaRPr lang="da-DK" sz="4800" b="1" dirty="0"/>
          </a:p>
        </p:txBody>
      </p:sp>
      <p:sp>
        <p:nvSpPr>
          <p:cNvPr id="8" name="Højrepil 7"/>
          <p:cNvSpPr/>
          <p:nvPr/>
        </p:nvSpPr>
        <p:spPr>
          <a:xfrm>
            <a:off x="9775313" y="2414690"/>
            <a:ext cx="560439" cy="127819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Højrepil 8"/>
          <p:cNvSpPr/>
          <p:nvPr/>
        </p:nvSpPr>
        <p:spPr>
          <a:xfrm>
            <a:off x="9775314" y="2789406"/>
            <a:ext cx="560439" cy="127819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Højrepil 9"/>
          <p:cNvSpPr/>
          <p:nvPr/>
        </p:nvSpPr>
        <p:spPr>
          <a:xfrm>
            <a:off x="9791751" y="3168768"/>
            <a:ext cx="560439" cy="127819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Højrepil 10"/>
          <p:cNvSpPr/>
          <p:nvPr/>
        </p:nvSpPr>
        <p:spPr>
          <a:xfrm>
            <a:off x="9779499" y="3694678"/>
            <a:ext cx="560439" cy="127819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Højrepil 11"/>
          <p:cNvSpPr/>
          <p:nvPr/>
        </p:nvSpPr>
        <p:spPr>
          <a:xfrm>
            <a:off x="9779500" y="4109907"/>
            <a:ext cx="560439" cy="127819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Højrepil 12"/>
          <p:cNvSpPr/>
          <p:nvPr/>
        </p:nvSpPr>
        <p:spPr>
          <a:xfrm>
            <a:off x="9791751" y="4459443"/>
            <a:ext cx="560439" cy="127819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Højrepil 13"/>
          <p:cNvSpPr/>
          <p:nvPr/>
        </p:nvSpPr>
        <p:spPr>
          <a:xfrm>
            <a:off x="9791752" y="4813829"/>
            <a:ext cx="560439" cy="127819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Rektangel 14"/>
          <p:cNvSpPr/>
          <p:nvPr/>
        </p:nvSpPr>
        <p:spPr>
          <a:xfrm>
            <a:off x="0" y="321620"/>
            <a:ext cx="12192000" cy="134169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200" dirty="0" smtClean="0">
                <a:solidFill>
                  <a:schemeClr val="accent2">
                    <a:lumMod val="50000"/>
                  </a:schemeClr>
                </a:solidFill>
              </a:rPr>
              <a:t>Maksimalni utrip/pulz povezan s starostjo</a:t>
            </a:r>
            <a:endParaRPr lang="da-DK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42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54004" y="250257"/>
            <a:ext cx="3811604" cy="6160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200" b="1" dirty="0" smtClean="0">
                <a:solidFill>
                  <a:schemeClr val="accent2">
                    <a:lumMod val="50000"/>
                  </a:schemeClr>
                </a:solidFill>
              </a:rPr>
              <a:t>Primer </a:t>
            </a:r>
            <a:r>
              <a:rPr lang="da-DK" sz="3200" b="1" dirty="0" smtClean="0">
                <a:solidFill>
                  <a:schemeClr val="accent2">
                    <a:lumMod val="50000"/>
                  </a:schemeClr>
                </a:solidFill>
              </a:rPr>
              <a:t>75 </a:t>
            </a:r>
            <a:r>
              <a:rPr lang="sl-SI" sz="3200" b="1" dirty="0" smtClean="0">
                <a:solidFill>
                  <a:schemeClr val="accent2">
                    <a:lumMod val="50000"/>
                  </a:schemeClr>
                </a:solidFill>
              </a:rPr>
              <a:t>let</a:t>
            </a:r>
            <a:endParaRPr lang="da-DK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154005" y="1655547"/>
            <a:ext cx="6165314" cy="6737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200" b="1" dirty="0" smtClean="0">
                <a:solidFill>
                  <a:schemeClr val="accent2">
                    <a:lumMod val="50000"/>
                  </a:schemeClr>
                </a:solidFill>
              </a:rPr>
              <a:t>Maksimalen srčni utrip je </a:t>
            </a:r>
            <a:r>
              <a:rPr lang="da-DK" sz="3200" b="1" dirty="0" smtClean="0">
                <a:solidFill>
                  <a:schemeClr val="accent2">
                    <a:lumMod val="50000"/>
                  </a:schemeClr>
                </a:solidFill>
              </a:rPr>
              <a:t>155,5</a:t>
            </a:r>
            <a:endParaRPr lang="da-DK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4377886" y="1039530"/>
            <a:ext cx="2338940" cy="6160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3200" b="1" dirty="0" smtClean="0">
                <a:solidFill>
                  <a:schemeClr val="accent2">
                    <a:lumMod val="50000"/>
                  </a:schemeClr>
                </a:solidFill>
              </a:rPr>
              <a:t>60% </a:t>
            </a:r>
            <a:endParaRPr lang="da-DK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4461310" y="2367815"/>
            <a:ext cx="2338940" cy="6160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3200" b="1" dirty="0">
                <a:solidFill>
                  <a:schemeClr val="accent2">
                    <a:lumMod val="50000"/>
                  </a:schemeClr>
                </a:solidFill>
              </a:rPr>
              <a:t>8</a:t>
            </a:r>
            <a:r>
              <a:rPr lang="da-DK" sz="3200" b="1" dirty="0" smtClean="0">
                <a:solidFill>
                  <a:schemeClr val="accent2">
                    <a:lumMod val="50000"/>
                  </a:schemeClr>
                </a:solidFill>
              </a:rPr>
              <a:t>0% </a:t>
            </a:r>
            <a:endParaRPr lang="da-DK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6800250" y="1039530"/>
            <a:ext cx="2338940" cy="6160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200" b="1" dirty="0" smtClean="0">
                <a:solidFill>
                  <a:schemeClr val="accent2">
                    <a:lumMod val="50000"/>
                  </a:schemeClr>
                </a:solidFill>
              </a:rPr>
              <a:t>Utrip </a:t>
            </a:r>
            <a:r>
              <a:rPr lang="da-DK" sz="3200" b="1" dirty="0" smtClean="0">
                <a:solidFill>
                  <a:schemeClr val="accent2">
                    <a:lumMod val="50000"/>
                  </a:schemeClr>
                </a:solidFill>
              </a:rPr>
              <a:t>93,3</a:t>
            </a:r>
            <a:endParaRPr lang="da-DK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6991149" y="2367812"/>
            <a:ext cx="2338940" cy="6160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200" b="1" dirty="0" smtClean="0">
                <a:solidFill>
                  <a:schemeClr val="accent2">
                    <a:lumMod val="50000"/>
                  </a:schemeClr>
                </a:solidFill>
              </a:rPr>
              <a:t>Utrip </a:t>
            </a:r>
            <a:r>
              <a:rPr lang="da-DK" sz="3200" b="1" dirty="0" smtClean="0">
                <a:solidFill>
                  <a:schemeClr val="accent2">
                    <a:lumMod val="50000"/>
                  </a:schemeClr>
                </a:solidFill>
              </a:rPr>
              <a:t>124,4</a:t>
            </a:r>
            <a:endParaRPr lang="da-DK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3208416" y="3984857"/>
            <a:ext cx="1344333" cy="8951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600" b="1" dirty="0" smtClean="0">
                <a:solidFill>
                  <a:schemeClr val="accent2">
                    <a:lumMod val="50000"/>
                  </a:schemeClr>
                </a:solidFill>
              </a:rPr>
              <a:t>Počasna hoja</a:t>
            </a:r>
            <a:endParaRPr lang="en-GB" sz="1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sl-SI" sz="1600" b="1" dirty="0" smtClean="0">
                <a:solidFill>
                  <a:schemeClr val="accent2">
                    <a:lumMod val="50000"/>
                  </a:schemeClr>
                </a:solidFill>
              </a:rPr>
              <a:t>Utrip 60-75</a:t>
            </a:r>
            <a:endParaRPr lang="en-GB" sz="1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GB" sz="1600" b="1" dirty="0" smtClean="0">
                <a:solidFill>
                  <a:schemeClr val="accent2">
                    <a:lumMod val="50000"/>
                  </a:schemeClr>
                </a:solidFill>
              </a:rPr>
              <a:t>5 minut</a:t>
            </a:r>
            <a:endParaRPr lang="en-GB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646495" y="3542099"/>
            <a:ext cx="2338940" cy="4331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200" b="1" dirty="0" smtClean="0">
                <a:solidFill>
                  <a:schemeClr val="accent2">
                    <a:lumMod val="50000"/>
                  </a:schemeClr>
                </a:solidFill>
              </a:rPr>
              <a:t>Na začetku</a:t>
            </a:r>
            <a:endParaRPr lang="da-DK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3208416" y="3551722"/>
            <a:ext cx="8082024" cy="4331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3200" b="1" dirty="0" smtClean="0">
                <a:solidFill>
                  <a:schemeClr val="accent2">
                    <a:lumMod val="50000"/>
                  </a:schemeClr>
                </a:solidFill>
              </a:rPr>
              <a:t>½ </a:t>
            </a:r>
            <a:r>
              <a:rPr lang="sl-SI" sz="3200" b="1" dirty="0" smtClean="0">
                <a:solidFill>
                  <a:schemeClr val="accent2">
                    <a:lumMod val="50000"/>
                  </a:schemeClr>
                </a:solidFill>
              </a:rPr>
              <a:t>urna hoja</a:t>
            </a:r>
            <a:endParaRPr lang="da-DK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4552749" y="3984857"/>
            <a:ext cx="1344333" cy="895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600" b="1" dirty="0" smtClean="0">
                <a:solidFill>
                  <a:schemeClr val="accent2">
                    <a:lumMod val="50000"/>
                  </a:schemeClr>
                </a:solidFill>
              </a:rPr>
              <a:t>Hitra hoja</a:t>
            </a:r>
            <a:endParaRPr lang="da-DK" sz="1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sl-SI" sz="1600" b="1" dirty="0" smtClean="0">
                <a:solidFill>
                  <a:schemeClr val="accent2">
                    <a:lumMod val="50000"/>
                  </a:schemeClr>
                </a:solidFill>
              </a:rPr>
              <a:t>Utrip 93,3</a:t>
            </a:r>
            <a:endParaRPr lang="da-DK" sz="1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da-DK" sz="1600" b="1" dirty="0" smtClean="0">
                <a:solidFill>
                  <a:schemeClr val="accent2">
                    <a:lumMod val="50000"/>
                  </a:schemeClr>
                </a:solidFill>
              </a:rPr>
              <a:t>5</a:t>
            </a:r>
            <a:r>
              <a:rPr lang="sl-SI" sz="1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a-DK" sz="1600" b="1" dirty="0" smtClean="0">
                <a:solidFill>
                  <a:schemeClr val="accent2">
                    <a:lumMod val="50000"/>
                  </a:schemeClr>
                </a:solidFill>
              </a:rPr>
              <a:t>minut</a:t>
            </a:r>
            <a:endParaRPr lang="da-DK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Rektangel 16"/>
          <p:cNvSpPr/>
          <p:nvPr/>
        </p:nvSpPr>
        <p:spPr>
          <a:xfrm>
            <a:off x="5897082" y="3994481"/>
            <a:ext cx="1344333" cy="8951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600" b="1" dirty="0" smtClean="0">
                <a:solidFill>
                  <a:schemeClr val="accent2">
                    <a:lumMod val="50000"/>
                  </a:schemeClr>
                </a:solidFill>
              </a:rPr>
              <a:t>Počasna hoja</a:t>
            </a:r>
            <a:endParaRPr lang="en-GB" sz="1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sl-SI" sz="1600" b="1" dirty="0" smtClean="0">
                <a:solidFill>
                  <a:schemeClr val="accent2">
                    <a:lumMod val="50000"/>
                  </a:schemeClr>
                </a:solidFill>
              </a:rPr>
              <a:t>Utrip 60-75</a:t>
            </a:r>
            <a:endParaRPr lang="en-GB" sz="1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GB" sz="1600" b="1" dirty="0" smtClean="0">
                <a:solidFill>
                  <a:schemeClr val="accent2">
                    <a:lumMod val="50000"/>
                  </a:schemeClr>
                </a:solidFill>
              </a:rPr>
              <a:t>5 minut</a:t>
            </a:r>
            <a:endParaRPr lang="en-GB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Rektangel 17"/>
          <p:cNvSpPr/>
          <p:nvPr/>
        </p:nvSpPr>
        <p:spPr>
          <a:xfrm>
            <a:off x="7241415" y="3984857"/>
            <a:ext cx="1344333" cy="895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600" b="1" dirty="0">
                <a:solidFill>
                  <a:schemeClr val="accent2">
                    <a:lumMod val="50000"/>
                  </a:schemeClr>
                </a:solidFill>
              </a:rPr>
              <a:t>Hitra hoja</a:t>
            </a:r>
            <a:endParaRPr lang="da-DK" sz="16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sl-SI" sz="1600" b="1" dirty="0" smtClean="0">
                <a:solidFill>
                  <a:schemeClr val="accent2">
                    <a:lumMod val="50000"/>
                  </a:schemeClr>
                </a:solidFill>
              </a:rPr>
              <a:t>Utrip 93,3</a:t>
            </a:r>
            <a:endParaRPr lang="da-DK" sz="1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da-DK" sz="1600" b="1" dirty="0" smtClean="0">
                <a:solidFill>
                  <a:schemeClr val="accent2">
                    <a:lumMod val="50000"/>
                  </a:schemeClr>
                </a:solidFill>
              </a:rPr>
              <a:t>5</a:t>
            </a:r>
            <a:r>
              <a:rPr lang="sl-SI" sz="1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a-DK" sz="1600" b="1" dirty="0" smtClean="0">
                <a:solidFill>
                  <a:schemeClr val="accent2">
                    <a:lumMod val="50000"/>
                  </a:schemeClr>
                </a:solidFill>
              </a:rPr>
              <a:t>minut</a:t>
            </a:r>
            <a:endParaRPr lang="da-DK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Rektangel 18"/>
          <p:cNvSpPr/>
          <p:nvPr/>
        </p:nvSpPr>
        <p:spPr>
          <a:xfrm>
            <a:off x="8585748" y="3984857"/>
            <a:ext cx="1344333" cy="8951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600" b="1" dirty="0">
                <a:solidFill>
                  <a:schemeClr val="accent2">
                    <a:lumMod val="50000"/>
                  </a:schemeClr>
                </a:solidFill>
              </a:rPr>
              <a:t>Počasna hoja</a:t>
            </a:r>
            <a:endParaRPr lang="en-GB" sz="16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sl-SI" sz="1600" b="1" dirty="0">
                <a:solidFill>
                  <a:schemeClr val="accent2">
                    <a:lumMod val="50000"/>
                  </a:schemeClr>
                </a:solidFill>
              </a:rPr>
              <a:t>Utrip </a:t>
            </a:r>
            <a:r>
              <a:rPr lang="sl-SI" sz="1600" b="1" dirty="0" smtClean="0">
                <a:solidFill>
                  <a:schemeClr val="accent2">
                    <a:lumMod val="50000"/>
                  </a:schemeClr>
                </a:solidFill>
              </a:rPr>
              <a:t>60-75</a:t>
            </a:r>
            <a:endParaRPr lang="en-GB" sz="1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GB" sz="1600" b="1" dirty="0" smtClean="0">
                <a:solidFill>
                  <a:schemeClr val="accent2">
                    <a:lumMod val="50000"/>
                  </a:schemeClr>
                </a:solidFill>
              </a:rPr>
              <a:t>5 minut</a:t>
            </a:r>
            <a:endParaRPr lang="en-GB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Rektangel 19"/>
          <p:cNvSpPr/>
          <p:nvPr/>
        </p:nvSpPr>
        <p:spPr>
          <a:xfrm>
            <a:off x="9946107" y="3994481"/>
            <a:ext cx="1344333" cy="895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600" b="1" dirty="0">
                <a:solidFill>
                  <a:schemeClr val="accent2">
                    <a:lumMod val="50000"/>
                  </a:schemeClr>
                </a:solidFill>
              </a:rPr>
              <a:t>Hitra hoja</a:t>
            </a:r>
            <a:endParaRPr lang="da-DK" sz="16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sl-SI" sz="1600" b="1" dirty="0">
                <a:solidFill>
                  <a:schemeClr val="accent2">
                    <a:lumMod val="50000"/>
                  </a:schemeClr>
                </a:solidFill>
              </a:rPr>
              <a:t>Utrip </a:t>
            </a:r>
            <a:r>
              <a:rPr lang="sl-SI" sz="1600" b="1" dirty="0" smtClean="0">
                <a:solidFill>
                  <a:schemeClr val="accent2">
                    <a:lumMod val="50000"/>
                  </a:schemeClr>
                </a:solidFill>
              </a:rPr>
              <a:t>93,3</a:t>
            </a:r>
            <a:endParaRPr lang="da-DK" sz="1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da-DK" sz="1600" b="1" dirty="0" smtClean="0">
                <a:solidFill>
                  <a:schemeClr val="accent2">
                    <a:lumMod val="50000"/>
                  </a:schemeClr>
                </a:solidFill>
              </a:rPr>
              <a:t>5</a:t>
            </a:r>
            <a:r>
              <a:rPr lang="sl-SI" sz="1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a-DK" sz="1600" b="1" dirty="0" smtClean="0">
                <a:solidFill>
                  <a:schemeClr val="accent2">
                    <a:lumMod val="50000"/>
                  </a:schemeClr>
                </a:solidFill>
              </a:rPr>
              <a:t>minut</a:t>
            </a:r>
            <a:endParaRPr lang="da-DK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13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730304" y="4112926"/>
            <a:ext cx="5679640" cy="150154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600" dirty="0" smtClean="0">
                <a:solidFill>
                  <a:schemeClr val="accent1">
                    <a:lumMod val="50000"/>
                  </a:schemeClr>
                </a:solidFill>
              </a:rPr>
              <a:t>Naša vzdržljivost - kondicija</a:t>
            </a:r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730304" y="1915608"/>
            <a:ext cx="5679640" cy="150154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solidFill>
                  <a:schemeClr val="accent1">
                    <a:lumMod val="50000"/>
                  </a:schemeClr>
                </a:solidFill>
              </a:rPr>
              <a:t>Prvi ključni dejavnik izmed osmih za ohranitev ali izgubo samostojnosti je </a:t>
            </a:r>
            <a:endParaRPr lang="en-GB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934" y="2094271"/>
            <a:ext cx="5025513" cy="335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21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1447" y="0"/>
            <a:ext cx="8911687" cy="1280890"/>
          </a:xfrm>
        </p:spPr>
        <p:txBody>
          <a:bodyPr/>
          <a:lstStyle/>
          <a:p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459" y="2303050"/>
            <a:ext cx="8568661" cy="4320000"/>
          </a:xfrm>
          <a:prstGeom prst="rect">
            <a:avLst/>
          </a:prstGeom>
        </p:spPr>
      </p:pic>
      <p:sp>
        <p:nvSpPr>
          <p:cNvPr id="15" name="Rektangel 14"/>
          <p:cNvSpPr/>
          <p:nvPr/>
        </p:nvSpPr>
        <p:spPr>
          <a:xfrm>
            <a:off x="587140" y="308230"/>
            <a:ext cx="11011301" cy="10314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accent2">
                    <a:lumMod val="50000"/>
                  </a:schemeClr>
                </a:solidFill>
              </a:rPr>
              <a:t>Na listu papirja imamo</a:t>
            </a:r>
            <a:r>
              <a:rPr lang="da-DK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schemeClr val="accent2">
                    <a:lumMod val="50000"/>
                  </a:schemeClr>
                </a:solidFill>
              </a:rPr>
              <a:t>X </a:t>
            </a:r>
            <a:r>
              <a:rPr lang="sl-SI" dirty="0" smtClean="0">
                <a:solidFill>
                  <a:schemeClr val="accent2">
                    <a:lumMod val="50000"/>
                  </a:schemeClr>
                </a:solidFill>
              </a:rPr>
              <a:t>os prikazuje opravljeno delo v WATT </a:t>
            </a:r>
            <a:r>
              <a:rPr lang="sl-SI" sz="1200" b="1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sl-SI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količina napora/upora)</a:t>
            </a:r>
            <a:r>
              <a:rPr lang="sl-SI" sz="12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da-DK" sz="1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a-DK" dirty="0" smtClean="0">
                <a:solidFill>
                  <a:schemeClr val="accent2">
                    <a:lumMod val="50000"/>
                  </a:schemeClr>
                </a:solidFill>
              </a:rPr>
              <a:t>( </a:t>
            </a:r>
            <a:r>
              <a:rPr lang="sl-SI" dirty="0" smtClean="0">
                <a:solidFill>
                  <a:schemeClr val="accent2">
                    <a:lumMod val="50000"/>
                  </a:schemeClr>
                </a:solidFill>
              </a:rPr>
              <a:t>vse delo lahko merimo v WATT, kar smo že omenili). </a:t>
            </a:r>
            <a:endParaRPr lang="da-DK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schemeClr val="accent2">
                    <a:lumMod val="50000"/>
                  </a:schemeClr>
                </a:solidFill>
              </a:rPr>
              <a:t>Y </a:t>
            </a:r>
            <a:r>
              <a:rPr lang="sl-SI" dirty="0" smtClean="0">
                <a:solidFill>
                  <a:schemeClr val="accent2">
                    <a:lumMod val="50000"/>
                  </a:schemeClr>
                </a:solidFill>
              </a:rPr>
              <a:t>os prikazuje naš utrip/pulz do maksimuma 208</a:t>
            </a:r>
            <a:endParaRPr lang="da-DK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Rektangel 15"/>
          <p:cNvSpPr/>
          <p:nvPr/>
        </p:nvSpPr>
        <p:spPr>
          <a:xfrm>
            <a:off x="587140" y="1486392"/>
            <a:ext cx="11011301" cy="6431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sl-SI" dirty="0" smtClean="0">
                <a:solidFill>
                  <a:schemeClr val="accent2">
                    <a:lumMod val="50000"/>
                  </a:schemeClr>
                </a:solidFill>
              </a:rPr>
              <a:t>Narišite vodoravno črto, ki povezuje vašo starost s pulzom. Oboje najdete na tabeli.</a:t>
            </a:r>
            <a:endParaRPr lang="da-DK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2743198" y="2797521"/>
            <a:ext cx="4707804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</a:rPr>
              <a:t>Potegnite vodoravno črto in povežite svojo starost z izmerjenim najvišjim pulzom </a:t>
            </a:r>
            <a:endParaRPr lang="sl-S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4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1447" y="0"/>
            <a:ext cx="8911687" cy="1280890"/>
          </a:xfrm>
        </p:spPr>
        <p:txBody>
          <a:bodyPr/>
          <a:lstStyle/>
          <a:p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4350" y="2092559"/>
            <a:ext cx="8584514" cy="4320000"/>
          </a:xfrm>
          <a:prstGeom prst="rect">
            <a:avLst/>
          </a:prstGeom>
        </p:spPr>
      </p:pic>
      <p:sp>
        <p:nvSpPr>
          <p:cNvPr id="14" name="Rektangel 13"/>
          <p:cNvSpPr/>
          <p:nvPr/>
        </p:nvSpPr>
        <p:spPr>
          <a:xfrm>
            <a:off x="368300" y="337958"/>
            <a:ext cx="11182016" cy="6893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dirty="0" smtClean="0">
                <a:solidFill>
                  <a:schemeClr val="accent2">
                    <a:lumMod val="50000"/>
                  </a:schemeClr>
                </a:solidFill>
              </a:rPr>
              <a:t>Umirimo se za 10 minut in ponovno preverimo utrip/pulz.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r>
              <a:rPr lang="sl-SI" dirty="0" smtClean="0">
                <a:solidFill>
                  <a:schemeClr val="accent2">
                    <a:lumMod val="50000"/>
                  </a:schemeClr>
                </a:solidFill>
              </a:rPr>
              <a:t>Lahko ga štejemo sami in gledamo na uro ali pa za to uporabimo napravo.</a:t>
            </a:r>
            <a:endParaRPr lang="da-DK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Venstrepil 5"/>
          <p:cNvSpPr/>
          <p:nvPr/>
        </p:nvSpPr>
        <p:spPr>
          <a:xfrm rot="10313952">
            <a:off x="583593" y="4894990"/>
            <a:ext cx="1258516" cy="12689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Rektangel 16"/>
          <p:cNvSpPr/>
          <p:nvPr/>
        </p:nvSpPr>
        <p:spPr>
          <a:xfrm>
            <a:off x="1643931" y="1140123"/>
            <a:ext cx="8630753" cy="6893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dirty="0" smtClean="0">
                <a:solidFill>
                  <a:schemeClr val="accent2">
                    <a:lumMod val="50000"/>
                  </a:schemeClr>
                </a:solidFill>
              </a:rPr>
              <a:t>Nato višino utripa izmerjenega v mirovanju zabeležimo na Y os, kot kaže rdeče puščica</a:t>
            </a:r>
            <a:endParaRPr lang="da-DK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2869945" y="2742331"/>
            <a:ext cx="4065005" cy="44448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oljeZBesedilom 4"/>
          <p:cNvSpPr txBox="1"/>
          <p:nvPr/>
        </p:nvSpPr>
        <p:spPr>
          <a:xfrm>
            <a:off x="2869946" y="2742331"/>
            <a:ext cx="40650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smtClean="0">
                <a:solidFill>
                  <a:schemeClr val="bg1"/>
                </a:solidFill>
              </a:rPr>
              <a:t>Z vodoravno črto povežite svojo starost in višino utripa </a:t>
            </a:r>
            <a:endParaRPr lang="sl-SI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70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1447" y="0"/>
            <a:ext cx="8911687" cy="1280890"/>
          </a:xfrm>
        </p:spPr>
        <p:txBody>
          <a:bodyPr/>
          <a:lstStyle/>
          <a:p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4" name="Rektangel 3"/>
          <p:cNvSpPr/>
          <p:nvPr/>
        </p:nvSpPr>
        <p:spPr>
          <a:xfrm>
            <a:off x="952898" y="2705763"/>
            <a:ext cx="10279781" cy="32974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sl-SI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 za drugim vsi sedemo na sobno kolo, da ugotovimo kakšno </a:t>
            </a:r>
            <a:r>
              <a:rPr lang="sl-SI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količino </a:t>
            </a:r>
            <a:r>
              <a:rPr lang="sl-SI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napora/upora </a:t>
            </a:r>
            <a:r>
              <a:rPr lang="sl-SI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l-SI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WATT) smo sposobni prenesti v 5-ih minutah </a:t>
            </a:r>
            <a:r>
              <a:rPr lang="sl-SI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dela (potiskanje pedalov</a:t>
            </a:r>
            <a:r>
              <a:rPr lang="sl-SI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Pričnemo s stopnjo upora 100 WATT.   </a:t>
            </a:r>
            <a:endParaRPr lang="en-GB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sl-SI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 čutite da je to preveč, poveste in stopnjo WATT bomo znižali na stopnjo za katero menite, da jo boste zmogli oddelati v 5-ih minutah.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a-DK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POZABITE, DA PRIČENJAMO S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</a:t>
            </a:r>
            <a:r>
              <a:rPr lang="sl-SI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80% </a:t>
            </a:r>
            <a:r>
              <a:rPr lang="sl-SI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VAŠEGA NAJVIŠJE IZMERJENEGA UTRIPA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a-DK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Dobro bi bilo, če bi vsi nosili zapestne ali manšetne merilce utripa, da se pulz lahko takoj izmeri, saj tako lažje in hitro najdemo stopnjo 60 ali 80% utripa.</a:t>
            </a:r>
            <a:endParaRPr lang="da-DK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519760" y="918932"/>
            <a:ext cx="8585735" cy="10106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dirty="0" smtClean="0">
                <a:solidFill>
                  <a:schemeClr val="accent2">
                    <a:lumMod val="50000"/>
                  </a:schemeClr>
                </a:solidFill>
              </a:rPr>
              <a:t>Ugotavljanje stopnje posameznikove kondicije</a:t>
            </a:r>
            <a:endParaRPr lang="en-GB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265" y="463399"/>
            <a:ext cx="2105768" cy="210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36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1447" y="0"/>
            <a:ext cx="8911687" cy="1280890"/>
          </a:xfrm>
        </p:spPr>
        <p:txBody>
          <a:bodyPr/>
          <a:lstStyle/>
          <a:p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015" y="1963089"/>
            <a:ext cx="8584514" cy="4320000"/>
          </a:xfrm>
          <a:prstGeom prst="rect">
            <a:avLst/>
          </a:prstGeom>
        </p:spPr>
      </p:pic>
      <p:sp>
        <p:nvSpPr>
          <p:cNvPr id="11" name="Rektangel 10"/>
          <p:cNvSpPr/>
          <p:nvPr/>
        </p:nvSpPr>
        <p:spPr>
          <a:xfrm>
            <a:off x="585976" y="588681"/>
            <a:ext cx="11011301" cy="10314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dirty="0" smtClean="0">
                <a:solidFill>
                  <a:schemeClr val="accent2">
                    <a:lumMod val="50000"/>
                  </a:schemeClr>
                </a:solidFill>
              </a:rPr>
              <a:t>Ko boste ugotovili svojo stopnjo</a:t>
            </a:r>
            <a:r>
              <a:rPr lang="en-GB" sz="2400" dirty="0" smtClean="0">
                <a:solidFill>
                  <a:schemeClr val="accent2">
                    <a:lumMod val="50000"/>
                  </a:schemeClr>
                </a:solidFill>
              </a:rPr>
              <a:t> WATT </a:t>
            </a:r>
            <a:r>
              <a:rPr lang="sl-SI" sz="2400" dirty="0" smtClean="0">
                <a:solidFill>
                  <a:schemeClr val="accent2">
                    <a:lumMod val="50000"/>
                  </a:schemeClr>
                </a:solidFill>
              </a:rPr>
              <a:t>in po prekolesarjenih </a:t>
            </a:r>
            <a:r>
              <a:rPr lang="en-GB" sz="2400" dirty="0" smtClean="0">
                <a:solidFill>
                  <a:schemeClr val="accent2">
                    <a:lumMod val="50000"/>
                  </a:schemeClr>
                </a:solidFill>
              </a:rPr>
              <a:t>5 </a:t>
            </a:r>
            <a:r>
              <a:rPr lang="sl-SI" sz="2400" dirty="0" smtClean="0">
                <a:solidFill>
                  <a:schemeClr val="accent2">
                    <a:lumMod val="50000"/>
                  </a:schemeClr>
                </a:solidFill>
              </a:rPr>
              <a:t>minutah,</a:t>
            </a:r>
            <a:r>
              <a:rPr lang="en-GB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l-SI" sz="2400" dirty="0" smtClean="0">
                <a:solidFill>
                  <a:schemeClr val="accent2">
                    <a:lumMod val="50000"/>
                  </a:schemeClr>
                </a:solidFill>
              </a:rPr>
              <a:t>boste narisali navpično črto, ki kaže vašo stopnjo WATT kot prikazuje modra črta</a:t>
            </a:r>
            <a:r>
              <a:rPr lang="en-GB" sz="2400" dirty="0" smtClean="0">
                <a:solidFill>
                  <a:schemeClr val="accent2">
                    <a:lumMod val="50000"/>
                  </a:schemeClr>
                </a:solidFill>
              </a:rPr>
              <a:t>.  </a:t>
            </a:r>
          </a:p>
          <a:p>
            <a:pPr algn="ctr"/>
            <a:r>
              <a:rPr lang="sl-SI" sz="2400" dirty="0" smtClean="0">
                <a:solidFill>
                  <a:schemeClr val="accent2">
                    <a:lumMod val="50000"/>
                  </a:schemeClr>
                </a:solidFill>
              </a:rPr>
              <a:t>V našem primeru je to vrednost 100.</a:t>
            </a:r>
            <a:endParaRPr lang="en-GB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2761306" y="2705291"/>
            <a:ext cx="2960483" cy="43088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sl-SI" sz="1100" dirty="0" smtClean="0">
                <a:solidFill>
                  <a:schemeClr val="bg1"/>
                </a:solidFill>
              </a:rPr>
              <a:t>2. Z </a:t>
            </a:r>
            <a:r>
              <a:rPr lang="sl-SI" sz="1100" dirty="0">
                <a:solidFill>
                  <a:schemeClr val="bg1"/>
                </a:solidFill>
              </a:rPr>
              <a:t>vodoravno črto povežite svojo starost in višino utripa</a:t>
            </a:r>
            <a:endParaRPr lang="sl-SI" sz="1100" dirty="0"/>
          </a:p>
        </p:txBody>
      </p:sp>
      <p:sp>
        <p:nvSpPr>
          <p:cNvPr id="7" name="Pravokotnik 6"/>
          <p:cNvSpPr/>
          <p:nvPr/>
        </p:nvSpPr>
        <p:spPr>
          <a:xfrm>
            <a:off x="6373639" y="3874547"/>
            <a:ext cx="2453489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oljeZBesedilom 7"/>
          <p:cNvSpPr txBox="1"/>
          <p:nvPr/>
        </p:nvSpPr>
        <p:spPr>
          <a:xfrm>
            <a:off x="6373638" y="3865156"/>
            <a:ext cx="2453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smtClean="0">
                <a:solidFill>
                  <a:schemeClr val="bg1"/>
                </a:solidFill>
              </a:rPr>
              <a:t>3. Če imate kolo nastavljeno na 100 WATT, od tam narišite črto</a:t>
            </a:r>
            <a:endParaRPr lang="sl-SI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69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1447" y="0"/>
            <a:ext cx="8911687" cy="1280890"/>
          </a:xfrm>
        </p:spPr>
        <p:txBody>
          <a:bodyPr/>
          <a:lstStyle/>
          <a:p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081" y="2498320"/>
            <a:ext cx="8777786" cy="4320000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400324" y="115984"/>
            <a:ext cx="11011301" cy="22410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sl-SI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Preden mine 5 minut vam mora nekdo izmeriti pulz.</a:t>
            </a:r>
            <a:endParaRPr lang="da-DK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a-DK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sl-SI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Nekdo naj 30 sekund šteje število utripov na vašem zapestju in nato množi z 2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a-DK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sl-SI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Nadenite si zapestni merilec.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sl-SI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Uporabite merilno napravo, ki si jo nadenete preden začnete kolesariti.</a:t>
            </a:r>
            <a:endParaRPr lang="en-GB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sl-SI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Narišete vodoravno črto (rumeno), ki prikazuje vaš delovni pulz.</a:t>
            </a:r>
            <a:endParaRPr lang="da-DK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4490519" y="3711921"/>
            <a:ext cx="2263366" cy="58847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oljeZBesedilom 4"/>
          <p:cNvSpPr txBox="1"/>
          <p:nvPr/>
        </p:nvSpPr>
        <p:spPr>
          <a:xfrm>
            <a:off x="4490519" y="3711921"/>
            <a:ext cx="2263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smtClean="0"/>
              <a:t>4. Ko </a:t>
            </a:r>
            <a:r>
              <a:rPr lang="sl-SI" sz="1200" dirty="0"/>
              <a:t>ste 5 minut kolesarili pri 100 </a:t>
            </a:r>
            <a:r>
              <a:rPr lang="sl-SI" sz="1200" dirty="0" smtClean="0"/>
              <a:t>WATT, ga </a:t>
            </a:r>
            <a:r>
              <a:rPr lang="sl-SI" sz="1200" dirty="0"/>
              <a:t>povežite s svojim utripom</a:t>
            </a:r>
          </a:p>
        </p:txBody>
      </p:sp>
      <p:sp>
        <p:nvSpPr>
          <p:cNvPr id="7" name="Pravokotnik 6"/>
          <p:cNvSpPr/>
          <p:nvPr/>
        </p:nvSpPr>
        <p:spPr>
          <a:xfrm>
            <a:off x="2589291" y="3087232"/>
            <a:ext cx="2091351" cy="4979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oljeZBesedilom 7"/>
          <p:cNvSpPr txBox="1"/>
          <p:nvPr/>
        </p:nvSpPr>
        <p:spPr>
          <a:xfrm>
            <a:off x="2589291" y="3087232"/>
            <a:ext cx="20913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l-SI" sz="1200" dirty="0" smtClean="0"/>
              <a:t>1. Z </a:t>
            </a:r>
            <a:r>
              <a:rPr lang="sl-SI" sz="1200" dirty="0"/>
              <a:t>vodoravno črto povežite svojo starost in višino utripa</a:t>
            </a:r>
          </a:p>
          <a:p>
            <a:endParaRPr lang="sl-SI" dirty="0"/>
          </a:p>
        </p:txBody>
      </p:sp>
      <p:sp>
        <p:nvSpPr>
          <p:cNvPr id="9" name="Pravokotnik 8"/>
          <p:cNvSpPr/>
          <p:nvPr/>
        </p:nvSpPr>
        <p:spPr>
          <a:xfrm>
            <a:off x="6237838" y="4358252"/>
            <a:ext cx="2426328" cy="711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oljeZBesedilom 9"/>
          <p:cNvSpPr txBox="1"/>
          <p:nvPr/>
        </p:nvSpPr>
        <p:spPr>
          <a:xfrm>
            <a:off x="6237838" y="4358252"/>
            <a:ext cx="27069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/>
              <a:t>3. Če imate kolo nastavljeno na 100 WATT, od tam narišite črto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5594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1447" y="0"/>
            <a:ext cx="8911687" cy="1280890"/>
          </a:xfrm>
        </p:spPr>
        <p:txBody>
          <a:bodyPr/>
          <a:lstStyle/>
          <a:p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935" y="2175967"/>
            <a:ext cx="8576412" cy="4320000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1327579" y="363036"/>
            <a:ext cx="9216751" cy="16644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sl-SI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Narišite rdečo črto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</a:p>
          <a:p>
            <a:pPr marL="342900" lvl="0" indent="-342900">
              <a:buFont typeface="+mj-lt"/>
              <a:buAutoNum type="arabicPeriod"/>
            </a:pPr>
            <a:r>
              <a:rPr lang="sl-SI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začnite na X osi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 utripu v mirovanju</a:t>
            </a:r>
            <a:endParaRPr lang="en-GB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sl-SI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vlecite skozi sečišče z modro črto - WATT in rumeno – delovni utrip</a:t>
            </a:r>
            <a:endParaRPr lang="en-GB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sl-SI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 čez zeleno, ki prikazuje maksimalni pulz v vaši starosti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2688879" y="2788467"/>
            <a:ext cx="2064190" cy="55226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oljeZBesedilom 6"/>
          <p:cNvSpPr txBox="1"/>
          <p:nvPr/>
        </p:nvSpPr>
        <p:spPr>
          <a:xfrm>
            <a:off x="2688879" y="2788467"/>
            <a:ext cx="20641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l-SI" sz="1200" dirty="0"/>
              <a:t>1. Z vodoravno črto povežite svojo starost in višino utripa</a:t>
            </a:r>
          </a:p>
          <a:p>
            <a:endParaRPr lang="sl-SI" dirty="0"/>
          </a:p>
        </p:txBody>
      </p:sp>
      <p:sp>
        <p:nvSpPr>
          <p:cNvPr id="8" name="Pravokotnik 7"/>
          <p:cNvSpPr/>
          <p:nvPr/>
        </p:nvSpPr>
        <p:spPr>
          <a:xfrm>
            <a:off x="4608214" y="3413156"/>
            <a:ext cx="2562131" cy="61563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oljeZBesedilom 9"/>
          <p:cNvSpPr txBox="1"/>
          <p:nvPr/>
        </p:nvSpPr>
        <p:spPr>
          <a:xfrm>
            <a:off x="4608214" y="3431263"/>
            <a:ext cx="2263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smtClean="0"/>
              <a:t>4. Ko </a:t>
            </a:r>
            <a:r>
              <a:rPr lang="sl-SI" sz="1200" dirty="0"/>
              <a:t>ste 5 minut kolesarili pri 100 </a:t>
            </a:r>
            <a:r>
              <a:rPr lang="sl-SI" sz="1200" dirty="0" smtClean="0"/>
              <a:t>WATT, ga </a:t>
            </a:r>
            <a:r>
              <a:rPr lang="sl-SI" sz="1200" dirty="0"/>
              <a:t>povežite s svojim utripom</a:t>
            </a:r>
          </a:p>
        </p:txBody>
      </p:sp>
      <p:sp>
        <p:nvSpPr>
          <p:cNvPr id="11" name="Pravokotnik 10"/>
          <p:cNvSpPr/>
          <p:nvPr/>
        </p:nvSpPr>
        <p:spPr>
          <a:xfrm>
            <a:off x="6283105" y="4077594"/>
            <a:ext cx="2399168" cy="675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oljeZBesedilom 11"/>
          <p:cNvSpPr txBox="1"/>
          <p:nvPr/>
        </p:nvSpPr>
        <p:spPr>
          <a:xfrm>
            <a:off x="6283105" y="4077594"/>
            <a:ext cx="23991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/>
              <a:t>3. Če imate kolo nastavljeno na 100 WATT, od tam narišite črto</a:t>
            </a:r>
          </a:p>
          <a:p>
            <a:endParaRPr lang="sl-SI" dirty="0"/>
          </a:p>
        </p:txBody>
      </p:sp>
      <p:sp>
        <p:nvSpPr>
          <p:cNvPr id="13" name="Pravokotnik 12"/>
          <p:cNvSpPr/>
          <p:nvPr/>
        </p:nvSpPr>
        <p:spPr>
          <a:xfrm>
            <a:off x="3023857" y="4077594"/>
            <a:ext cx="2245260" cy="829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PoljeZBesedilom 13"/>
          <p:cNvSpPr txBox="1"/>
          <p:nvPr/>
        </p:nvSpPr>
        <p:spPr>
          <a:xfrm>
            <a:off x="3023857" y="4077594"/>
            <a:ext cx="2245260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sp>
        <p:nvSpPr>
          <p:cNvPr id="15" name="PoljeZBesedilom 14"/>
          <p:cNvSpPr txBox="1"/>
          <p:nvPr/>
        </p:nvSpPr>
        <p:spPr>
          <a:xfrm>
            <a:off x="3023857" y="4077594"/>
            <a:ext cx="2317688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sl-SI" sz="1200" dirty="0"/>
              <a:t>5. narišite rdečo črto od utripa v počitku</a:t>
            </a:r>
          </a:p>
          <a:p>
            <a:r>
              <a:rPr lang="sl-SI" sz="1200" dirty="0"/>
              <a:t>skozi sečišče WATT in delovni pulz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4392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1447" y="0"/>
            <a:ext cx="8911687" cy="1280890"/>
          </a:xfrm>
        </p:spPr>
        <p:txBody>
          <a:bodyPr/>
          <a:lstStyle/>
          <a:p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1606" y="2078392"/>
            <a:ext cx="8600294" cy="4320000"/>
          </a:xfrm>
          <a:prstGeom prst="rect">
            <a:avLst/>
          </a:prstGeom>
        </p:spPr>
      </p:pic>
      <p:sp>
        <p:nvSpPr>
          <p:cNvPr id="19" name="Rektangel 18"/>
          <p:cNvSpPr/>
          <p:nvPr/>
        </p:nvSpPr>
        <p:spPr>
          <a:xfrm>
            <a:off x="1327579" y="363037"/>
            <a:ext cx="9216751" cy="147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sl-SI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koncu narišete še črno črto od stičišča z zeleno in rdečo ter jo povlecite do X osi, kjer boste ugotovili število WATT.</a:t>
            </a:r>
            <a:endParaRPr lang="en-GB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sl-SI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našem primeru ta znaša 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122,3.</a:t>
            </a:r>
          </a:p>
          <a:p>
            <a:pPr lvl="0"/>
            <a:r>
              <a:rPr lang="sl-SI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Število </a:t>
            </a:r>
            <a:r>
              <a:rPr lang="sl-SI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WATT 122,3 nato </a:t>
            </a:r>
            <a:r>
              <a:rPr lang="sl-SI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vpišite v svoj ZDRAVSTVENI PROFIL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2553077" y="2725093"/>
            <a:ext cx="2163778" cy="5522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oljeZBesedilom 4"/>
          <p:cNvSpPr txBox="1"/>
          <p:nvPr/>
        </p:nvSpPr>
        <p:spPr>
          <a:xfrm>
            <a:off x="2553077" y="2725093"/>
            <a:ext cx="21637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l-SI" sz="1200" dirty="0"/>
              <a:t>1. Z vodoravno črto povežite svojo starost in višino utripa</a:t>
            </a:r>
          </a:p>
          <a:p>
            <a:endParaRPr lang="sl-SI" dirty="0"/>
          </a:p>
        </p:txBody>
      </p:sp>
      <p:sp>
        <p:nvSpPr>
          <p:cNvPr id="6" name="Pravokotnik 5"/>
          <p:cNvSpPr/>
          <p:nvPr/>
        </p:nvSpPr>
        <p:spPr>
          <a:xfrm>
            <a:off x="4490519" y="3395050"/>
            <a:ext cx="1955548" cy="57036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oljeZBesedilom 6"/>
          <p:cNvSpPr txBox="1"/>
          <p:nvPr/>
        </p:nvSpPr>
        <p:spPr>
          <a:xfrm>
            <a:off x="4490519" y="3395050"/>
            <a:ext cx="19555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/>
              <a:t>4. Ko ste 5 minut kolesarili pri 100 WATT, ga povežite s svojim utripom</a:t>
            </a:r>
          </a:p>
          <a:p>
            <a:endParaRPr lang="sl-SI" dirty="0"/>
          </a:p>
        </p:txBody>
      </p:sp>
      <p:sp>
        <p:nvSpPr>
          <p:cNvPr id="8" name="Pravokotnik 7"/>
          <p:cNvSpPr/>
          <p:nvPr/>
        </p:nvSpPr>
        <p:spPr>
          <a:xfrm>
            <a:off x="6174463" y="3965418"/>
            <a:ext cx="1982709" cy="6609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oljeZBesedilom 8"/>
          <p:cNvSpPr txBox="1"/>
          <p:nvPr/>
        </p:nvSpPr>
        <p:spPr>
          <a:xfrm>
            <a:off x="6174463" y="3965418"/>
            <a:ext cx="19827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/>
              <a:t>3. Če imate kolo nastavljeno na 100 WATT, od tam narišite črto</a:t>
            </a:r>
          </a:p>
          <a:p>
            <a:endParaRPr lang="sl-SI" dirty="0"/>
          </a:p>
        </p:txBody>
      </p:sp>
      <p:sp>
        <p:nvSpPr>
          <p:cNvPr id="10" name="Pravokotnik 9"/>
          <p:cNvSpPr/>
          <p:nvPr/>
        </p:nvSpPr>
        <p:spPr>
          <a:xfrm>
            <a:off x="2915216" y="3965418"/>
            <a:ext cx="1901228" cy="76049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oljeZBesedilom 10"/>
          <p:cNvSpPr txBox="1"/>
          <p:nvPr/>
        </p:nvSpPr>
        <p:spPr>
          <a:xfrm>
            <a:off x="2915216" y="3965418"/>
            <a:ext cx="19012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/>
              <a:t>5. narišite rdečo črto od utripa v počitku</a:t>
            </a:r>
          </a:p>
          <a:p>
            <a:r>
              <a:rPr lang="sl-SI" sz="1200" dirty="0"/>
              <a:t>skozi sečišče WATT in delovni pulz</a:t>
            </a:r>
          </a:p>
          <a:p>
            <a:endParaRPr lang="sl-SI" dirty="0"/>
          </a:p>
        </p:txBody>
      </p:sp>
      <p:sp>
        <p:nvSpPr>
          <p:cNvPr id="15" name="PoljeZBesedilom 14"/>
          <p:cNvSpPr txBox="1"/>
          <p:nvPr/>
        </p:nvSpPr>
        <p:spPr>
          <a:xfrm>
            <a:off x="8311081" y="3603279"/>
            <a:ext cx="3051018" cy="98488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sl-SI" sz="1200" dirty="0" smtClean="0">
                <a:solidFill>
                  <a:schemeClr val="bg1"/>
                </a:solidFill>
              </a:rPr>
              <a:t>6</a:t>
            </a:r>
            <a:r>
              <a:rPr lang="sl-SI" sz="1100" dirty="0" smtClean="0">
                <a:solidFill>
                  <a:schemeClr val="bg1"/>
                </a:solidFill>
              </a:rPr>
              <a:t>. Narišite </a:t>
            </a:r>
            <a:r>
              <a:rPr lang="sl-SI" sz="1100" dirty="0">
                <a:solidFill>
                  <a:schemeClr val="bg1"/>
                </a:solidFill>
              </a:rPr>
              <a:t>črno navpično črto od tam</a:t>
            </a:r>
          </a:p>
          <a:p>
            <a:r>
              <a:rPr lang="sl-SI" sz="1100" dirty="0">
                <a:solidFill>
                  <a:schemeClr val="bg1"/>
                </a:solidFill>
              </a:rPr>
              <a:t>kjer rdeča seka zeleno črto – pulz v vaši starosti in </a:t>
            </a:r>
          </a:p>
          <a:p>
            <a:r>
              <a:rPr lang="sl-SI" sz="1100" dirty="0">
                <a:solidFill>
                  <a:schemeClr val="bg1"/>
                </a:solidFill>
              </a:rPr>
              <a:t>preberite vašo vrednost WATT na x osi.</a:t>
            </a:r>
          </a:p>
          <a:p>
            <a:r>
              <a:rPr lang="sl-SI" sz="1100" dirty="0">
                <a:solidFill>
                  <a:schemeClr val="bg1"/>
                </a:solidFill>
              </a:rPr>
              <a:t>Vrednost preračunajte s kalkulatorjem, </a:t>
            </a:r>
          </a:p>
          <a:p>
            <a:r>
              <a:rPr lang="sl-SI" sz="1100" dirty="0">
                <a:solidFill>
                  <a:schemeClr val="bg1"/>
                </a:solidFill>
              </a:rPr>
              <a:t>da ugotovite svojo kondicijsko vrednost</a:t>
            </a:r>
          </a:p>
        </p:txBody>
      </p:sp>
    </p:spTree>
    <p:extLst>
      <p:ext uri="{BB962C8B-B14F-4D97-AF65-F5344CB8AC3E}">
        <p14:creationId xmlns:p14="http://schemas.microsoft.com/office/powerpoint/2010/main" val="356445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1447" y="0"/>
            <a:ext cx="8911687" cy="1280890"/>
          </a:xfrm>
        </p:spPr>
        <p:txBody>
          <a:bodyPr/>
          <a:lstStyle/>
          <a:p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9" name="Rektangel 18"/>
          <p:cNvSpPr/>
          <p:nvPr/>
        </p:nvSpPr>
        <p:spPr>
          <a:xfrm>
            <a:off x="881797" y="363037"/>
            <a:ext cx="10707020" cy="147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sl-SI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Številko 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122,3 </a:t>
            </a:r>
            <a:r>
              <a:rPr lang="sl-SI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vnesete v vzorec svojega ZDRAVSTVENEGA PROFILA in DODAJTE SVOJO TEŽO. Zdaj lahko takoj ugotovite nivo vaše kondicije – v tem primeru znaša 23,3. </a:t>
            </a:r>
            <a:endParaRPr lang="en-GB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GB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sl-SI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Spomnimo, da bi naj posameznik </a:t>
            </a:r>
            <a:r>
              <a:rPr lang="sl-SI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imel vsaj nivo 27</a:t>
            </a:r>
            <a:r>
              <a:rPr lang="sl-SI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torej je še dovolj prostora za izboljšanje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797" y="1955198"/>
            <a:ext cx="10108314" cy="4584088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2165684" y="3657600"/>
            <a:ext cx="683394" cy="529389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Ellipse 7"/>
          <p:cNvSpPr/>
          <p:nvPr/>
        </p:nvSpPr>
        <p:spPr>
          <a:xfrm>
            <a:off x="4783756" y="3638350"/>
            <a:ext cx="683394" cy="529389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Pravokotnik 3"/>
          <p:cNvSpPr/>
          <p:nvPr/>
        </p:nvSpPr>
        <p:spPr>
          <a:xfrm>
            <a:off x="2165684" y="2661719"/>
            <a:ext cx="749532" cy="79670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oljeZBesedilom 5"/>
          <p:cNvSpPr txBox="1"/>
          <p:nvPr/>
        </p:nvSpPr>
        <p:spPr>
          <a:xfrm>
            <a:off x="2165684" y="2661719"/>
            <a:ext cx="749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200" dirty="0" smtClean="0"/>
              <a:t>Dobljen maks.  </a:t>
            </a:r>
            <a:r>
              <a:rPr lang="sl-SI" sz="1200" dirty="0" err="1" smtClean="0"/>
              <a:t>watt</a:t>
            </a:r>
            <a:endParaRPr lang="sl-SI" sz="1200" dirty="0"/>
          </a:p>
        </p:txBody>
      </p:sp>
      <p:sp>
        <p:nvSpPr>
          <p:cNvPr id="7" name="Pravokotnik 6"/>
          <p:cNvSpPr/>
          <p:nvPr/>
        </p:nvSpPr>
        <p:spPr>
          <a:xfrm>
            <a:off x="4783756" y="2661719"/>
            <a:ext cx="847499" cy="79670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oljeZBesedilom 8"/>
          <p:cNvSpPr txBox="1"/>
          <p:nvPr/>
        </p:nvSpPr>
        <p:spPr>
          <a:xfrm>
            <a:off x="4783756" y="2661719"/>
            <a:ext cx="847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smtClean="0"/>
              <a:t>Vnesite svojo težo</a:t>
            </a:r>
            <a:endParaRPr lang="sl-SI" sz="1200" dirty="0"/>
          </a:p>
        </p:txBody>
      </p:sp>
      <p:sp>
        <p:nvSpPr>
          <p:cNvPr id="11" name="Pravokotnik 10"/>
          <p:cNvSpPr/>
          <p:nvPr/>
        </p:nvSpPr>
        <p:spPr>
          <a:xfrm>
            <a:off x="1149790" y="3539905"/>
            <a:ext cx="923454" cy="2716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oljeZBesedilom 11"/>
          <p:cNvSpPr txBox="1"/>
          <p:nvPr/>
        </p:nvSpPr>
        <p:spPr>
          <a:xfrm>
            <a:off x="1149789" y="3539905"/>
            <a:ext cx="12041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b="1" dirty="0" smtClean="0">
                <a:solidFill>
                  <a:srgbClr val="FF0000"/>
                </a:solidFill>
              </a:rPr>
              <a:t>Začetni nivo</a:t>
            </a:r>
            <a:endParaRPr lang="sl-SI" sz="1200" b="1" dirty="0">
              <a:solidFill>
                <a:srgbClr val="FF0000"/>
              </a:solidFill>
            </a:endParaRPr>
          </a:p>
        </p:txBody>
      </p:sp>
      <p:sp>
        <p:nvSpPr>
          <p:cNvPr id="14" name="Pravokotnik 13"/>
          <p:cNvSpPr/>
          <p:nvPr/>
        </p:nvSpPr>
        <p:spPr>
          <a:xfrm>
            <a:off x="3358836" y="3308050"/>
            <a:ext cx="832918" cy="5088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oljeZBesedilom 14"/>
          <p:cNvSpPr txBox="1"/>
          <p:nvPr/>
        </p:nvSpPr>
        <p:spPr>
          <a:xfrm>
            <a:off x="3358836" y="3308050"/>
            <a:ext cx="8329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" dirty="0" smtClean="0"/>
              <a:t>mililitrov krvi na minuto</a:t>
            </a:r>
            <a:endParaRPr lang="sl-SI" sz="1100" dirty="0"/>
          </a:p>
        </p:txBody>
      </p:sp>
      <p:sp>
        <p:nvSpPr>
          <p:cNvPr id="16" name="Pravokotnik 15"/>
          <p:cNvSpPr/>
          <p:nvPr/>
        </p:nvSpPr>
        <p:spPr>
          <a:xfrm>
            <a:off x="4671588" y="5911913"/>
            <a:ext cx="1131683" cy="3621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PoljeZBesedilom 16"/>
          <p:cNvSpPr txBox="1"/>
          <p:nvPr/>
        </p:nvSpPr>
        <p:spPr>
          <a:xfrm>
            <a:off x="4641663" y="5911913"/>
            <a:ext cx="11316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b="1" dirty="0" smtClean="0">
                <a:solidFill>
                  <a:srgbClr val="FF0000"/>
                </a:solidFill>
              </a:rPr>
              <a:t>Končni nivo</a:t>
            </a:r>
            <a:endParaRPr lang="sl-SI" sz="1200" b="1" dirty="0">
              <a:solidFill>
                <a:srgbClr val="FF0000"/>
              </a:solidFill>
            </a:endParaRPr>
          </a:p>
        </p:txBody>
      </p:sp>
      <p:sp>
        <p:nvSpPr>
          <p:cNvPr id="18" name="Pravokotnik 17"/>
          <p:cNvSpPr/>
          <p:nvPr/>
        </p:nvSpPr>
        <p:spPr>
          <a:xfrm>
            <a:off x="5935954" y="2055137"/>
            <a:ext cx="2936442" cy="4526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FFFF00"/>
              </a:solidFill>
            </a:endParaRPr>
          </a:p>
        </p:txBody>
      </p:sp>
      <p:sp>
        <p:nvSpPr>
          <p:cNvPr id="20" name="PoljeZBesedilom 19"/>
          <p:cNvSpPr txBox="1"/>
          <p:nvPr/>
        </p:nvSpPr>
        <p:spPr>
          <a:xfrm>
            <a:off x="5935954" y="2046145"/>
            <a:ext cx="293644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l-SI" dirty="0" smtClean="0"/>
              <a:t>TESTNO OBMOČJE 1</a:t>
            </a:r>
          </a:p>
          <a:p>
            <a:endParaRPr lang="sl-SI" sz="600" dirty="0"/>
          </a:p>
        </p:txBody>
      </p:sp>
      <p:sp>
        <p:nvSpPr>
          <p:cNvPr id="21" name="Pravokotnik 20"/>
          <p:cNvSpPr/>
          <p:nvPr/>
        </p:nvSpPr>
        <p:spPr>
          <a:xfrm>
            <a:off x="5935954" y="2507810"/>
            <a:ext cx="2936442" cy="2353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2" name="PoljeZBesedilom 21"/>
          <p:cNvSpPr txBox="1"/>
          <p:nvPr/>
        </p:nvSpPr>
        <p:spPr>
          <a:xfrm>
            <a:off x="5935954" y="2507810"/>
            <a:ext cx="2936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200" dirty="0" smtClean="0"/>
              <a:t>KONDICIJSKE VREDNOSTI</a:t>
            </a:r>
            <a:endParaRPr lang="sl-SI" sz="1200" dirty="0"/>
          </a:p>
        </p:txBody>
      </p:sp>
      <p:sp>
        <p:nvSpPr>
          <p:cNvPr id="23" name="Pravokotnik 22"/>
          <p:cNvSpPr/>
          <p:nvPr/>
        </p:nvSpPr>
        <p:spPr>
          <a:xfrm>
            <a:off x="7740713" y="3376943"/>
            <a:ext cx="1520982" cy="301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4" name="PoljeZBesedilom 23"/>
          <p:cNvSpPr txBox="1"/>
          <p:nvPr/>
        </p:nvSpPr>
        <p:spPr>
          <a:xfrm>
            <a:off x="7740713" y="3376943"/>
            <a:ext cx="15209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" b="1" dirty="0" smtClean="0"/>
              <a:t>Kondicijske vrednosti</a:t>
            </a:r>
            <a:endParaRPr lang="sl-SI" sz="1100" b="1" dirty="0"/>
          </a:p>
        </p:txBody>
      </p:sp>
      <p:sp>
        <p:nvSpPr>
          <p:cNvPr id="25" name="Pravokotnik 24"/>
          <p:cNvSpPr/>
          <p:nvPr/>
        </p:nvSpPr>
        <p:spPr>
          <a:xfrm>
            <a:off x="1050202" y="6346479"/>
            <a:ext cx="9270748" cy="1928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6" name="PoljeZBesedilom 25"/>
          <p:cNvSpPr txBox="1"/>
          <p:nvPr/>
        </p:nvSpPr>
        <p:spPr>
          <a:xfrm>
            <a:off x="995881" y="6288993"/>
            <a:ext cx="9270748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solidFill>
                  <a:schemeClr val="accent2">
                    <a:lumMod val="50000"/>
                  </a:schemeClr>
                </a:solidFill>
              </a:rPr>
              <a:t>Če kdo preseže nivo 35, za to osebo tabelo zgoraj (15) in spodaj (30) temu  primerno prilagodimo</a:t>
            </a:r>
            <a:r>
              <a:rPr lang="sl-SI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105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1447" y="0"/>
            <a:ext cx="8911687" cy="1280890"/>
          </a:xfrm>
        </p:spPr>
        <p:txBody>
          <a:bodyPr/>
          <a:lstStyle/>
          <a:p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935" y="2175967"/>
            <a:ext cx="8576412" cy="4320000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904775" y="363036"/>
            <a:ext cx="9639555" cy="16644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sl-SI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Mogoče se zdi malce zapleteno</a:t>
            </a:r>
            <a:r>
              <a:rPr lang="en-GB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</a:p>
          <a:p>
            <a:pPr lvl="0"/>
            <a:r>
              <a:rPr lang="sl-SI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ko boste enkrat naredili, boste v naprej samo premikali črte in tedaj se vam ne bo zdelo več tako zakomplicirano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2679826" y="2770360"/>
            <a:ext cx="2236206" cy="58847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oljeZBesedilom 5"/>
          <p:cNvSpPr txBox="1"/>
          <p:nvPr/>
        </p:nvSpPr>
        <p:spPr>
          <a:xfrm>
            <a:off x="2679826" y="2770360"/>
            <a:ext cx="22362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l-SI" sz="1200" dirty="0"/>
              <a:t>1. Z vodoravno črto povežite svojo starost in višino utripa</a:t>
            </a:r>
          </a:p>
          <a:p>
            <a:endParaRPr lang="sl-SI" dirty="0"/>
          </a:p>
        </p:txBody>
      </p:sp>
      <p:sp>
        <p:nvSpPr>
          <p:cNvPr id="7" name="Pravokotnik 6"/>
          <p:cNvSpPr/>
          <p:nvPr/>
        </p:nvSpPr>
        <p:spPr>
          <a:xfrm>
            <a:off x="4671588" y="3509024"/>
            <a:ext cx="2046083" cy="50166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oljeZBesedilom 7"/>
          <p:cNvSpPr txBox="1"/>
          <p:nvPr/>
        </p:nvSpPr>
        <p:spPr>
          <a:xfrm>
            <a:off x="4671588" y="3509024"/>
            <a:ext cx="218188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" dirty="0"/>
              <a:t>4. Ko ste 5 minut kolesarili pri 100 WATT, ga povežite s svojim utripom</a:t>
            </a:r>
          </a:p>
          <a:p>
            <a:endParaRPr lang="sl-SI" dirty="0"/>
          </a:p>
        </p:txBody>
      </p:sp>
      <p:sp>
        <p:nvSpPr>
          <p:cNvPr id="9" name="Pravokotnik 8"/>
          <p:cNvSpPr/>
          <p:nvPr/>
        </p:nvSpPr>
        <p:spPr>
          <a:xfrm>
            <a:off x="6337426" y="4092166"/>
            <a:ext cx="2100404" cy="679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oljeZBesedilom 9"/>
          <p:cNvSpPr txBox="1"/>
          <p:nvPr/>
        </p:nvSpPr>
        <p:spPr>
          <a:xfrm>
            <a:off x="6337426" y="4092166"/>
            <a:ext cx="2100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/>
              <a:t>3. Če imate kolo nastavljeno na 100 WATT, od tam narišite črto</a:t>
            </a:r>
          </a:p>
          <a:p>
            <a:endParaRPr lang="sl-SI" dirty="0"/>
          </a:p>
        </p:txBody>
      </p:sp>
      <p:sp>
        <p:nvSpPr>
          <p:cNvPr id="11" name="Pravokotnik 10"/>
          <p:cNvSpPr/>
          <p:nvPr/>
        </p:nvSpPr>
        <p:spPr>
          <a:xfrm>
            <a:off x="3105339" y="4182701"/>
            <a:ext cx="2009869" cy="65184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oljeZBesedilom 11"/>
          <p:cNvSpPr txBox="1"/>
          <p:nvPr/>
        </p:nvSpPr>
        <p:spPr>
          <a:xfrm>
            <a:off x="3105339" y="4182701"/>
            <a:ext cx="258929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sl-SI" sz="1100" dirty="0"/>
              <a:t>5. narišite rdečo črto od utripa v počitku</a:t>
            </a:r>
          </a:p>
          <a:p>
            <a:r>
              <a:rPr lang="sl-SI" sz="1100" dirty="0"/>
              <a:t>skozi sečišče WATT in delovni pulz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1710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1447" y="0"/>
            <a:ext cx="8911687" cy="1280890"/>
          </a:xfrm>
        </p:spPr>
        <p:txBody>
          <a:bodyPr/>
          <a:lstStyle/>
          <a:p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3" name="Rektangel 32"/>
          <p:cNvSpPr/>
          <p:nvPr/>
        </p:nvSpPr>
        <p:spPr>
          <a:xfrm>
            <a:off x="1502580" y="810958"/>
            <a:ext cx="9653099" cy="9023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b="1" dirty="0" smtClean="0">
                <a:solidFill>
                  <a:schemeClr val="accent2">
                    <a:lumMod val="50000"/>
                  </a:schemeClr>
                </a:solidFill>
              </a:rPr>
              <a:t>KAKO PRIČETI S TRENINGOM ALI OVREDNOTITI KAR STE ŽE NAREDILI</a:t>
            </a:r>
            <a:endParaRPr lang="da-DK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902" y="1713298"/>
            <a:ext cx="7738712" cy="515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04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1447" y="0"/>
            <a:ext cx="8911687" cy="1280890"/>
          </a:xfrm>
        </p:spPr>
        <p:txBody>
          <a:bodyPr/>
          <a:lstStyle/>
          <a:p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20" name="Rektangel 19"/>
          <p:cNvSpPr/>
          <p:nvPr/>
        </p:nvSpPr>
        <p:spPr>
          <a:xfrm>
            <a:off x="0" y="0"/>
            <a:ext cx="4258491" cy="1946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b="1" dirty="0" smtClean="0">
                <a:solidFill>
                  <a:srgbClr val="00B050"/>
                </a:solidFill>
              </a:rPr>
              <a:t>1. ključno področje</a:t>
            </a:r>
            <a:endParaRPr lang="en-GB" sz="2800" b="1" dirty="0" smtClean="0">
              <a:solidFill>
                <a:srgbClr val="00B050"/>
              </a:solidFill>
            </a:endParaRPr>
          </a:p>
          <a:p>
            <a:pPr algn="ctr"/>
            <a:r>
              <a:rPr lang="en-GB" sz="2800" b="1" dirty="0" smtClean="0"/>
              <a:t> </a:t>
            </a:r>
            <a:r>
              <a:rPr lang="sl-SI" sz="2000" b="1" dirty="0" smtClean="0">
                <a:solidFill>
                  <a:schemeClr val="accent1">
                    <a:lumMod val="50000"/>
                  </a:schemeClr>
                </a:solidFill>
              </a:rPr>
              <a:t>da</a:t>
            </a:r>
            <a:r>
              <a:rPr lang="sl-SI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l-SI" sz="2000" b="1" dirty="0" smtClean="0">
                <a:solidFill>
                  <a:schemeClr val="accent1">
                    <a:lumMod val="50000"/>
                  </a:schemeClr>
                </a:solidFill>
              </a:rPr>
              <a:t>počasi ne zdrsnemo v ODVISNOST</a:t>
            </a:r>
            <a:endParaRPr lang="en-GB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457793" y="2470653"/>
            <a:ext cx="3644650" cy="14594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schemeClr val="accent1">
                    <a:lumMod val="50000"/>
                  </a:schemeClr>
                </a:solidFill>
              </a:rPr>
              <a:t>naša </a:t>
            </a:r>
            <a:r>
              <a:rPr lang="sl-SI" sz="3200" b="1" dirty="0" smtClean="0">
                <a:solidFill>
                  <a:schemeClr val="accent1">
                    <a:lumMod val="50000"/>
                  </a:schemeClr>
                </a:solidFill>
              </a:rPr>
              <a:t>kondicija </a:t>
            </a:r>
            <a:r>
              <a:rPr lang="en-GB" sz="3200" b="1" dirty="0" smtClean="0">
                <a:solidFill>
                  <a:schemeClr val="accent1">
                    <a:lumMod val="50000"/>
                  </a:schemeClr>
                </a:solidFill>
              </a:rPr>
              <a:t>–</a:t>
            </a:r>
            <a:r>
              <a:rPr lang="sl-SI" sz="3200" b="1" dirty="0" smtClean="0">
                <a:solidFill>
                  <a:schemeClr val="accent1">
                    <a:lumMod val="50000"/>
                  </a:schemeClr>
                </a:solidFill>
              </a:rPr>
              <a:t>vzdržljivost</a:t>
            </a:r>
            <a:endParaRPr lang="en-GB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Billed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44" y="253497"/>
            <a:ext cx="6998069" cy="2637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Billed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44" y="3087232"/>
            <a:ext cx="6998069" cy="268177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ktangel 10"/>
          <p:cNvSpPr/>
          <p:nvPr/>
        </p:nvSpPr>
        <p:spPr>
          <a:xfrm>
            <a:off x="433080" y="4421625"/>
            <a:ext cx="3644650" cy="11265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200" b="1" dirty="0" smtClean="0">
                <a:solidFill>
                  <a:schemeClr val="accent1">
                    <a:lumMod val="50000"/>
                  </a:schemeClr>
                </a:solidFill>
              </a:rPr>
              <a:t>Lahko je izrazimo s številkami</a:t>
            </a:r>
            <a:r>
              <a:rPr lang="en-GB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GB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10857564" y="878998"/>
            <a:ext cx="891140" cy="20418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Rektangel 11"/>
          <p:cNvSpPr/>
          <p:nvPr/>
        </p:nvSpPr>
        <p:spPr>
          <a:xfrm>
            <a:off x="10018008" y="3706273"/>
            <a:ext cx="1679111" cy="20418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Pravokotnik 4"/>
          <p:cNvSpPr/>
          <p:nvPr/>
        </p:nvSpPr>
        <p:spPr>
          <a:xfrm>
            <a:off x="4816444" y="253497"/>
            <a:ext cx="6998069" cy="3621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oljeZBesedilom 5"/>
          <p:cNvSpPr txBox="1"/>
          <p:nvPr/>
        </p:nvSpPr>
        <p:spPr>
          <a:xfrm>
            <a:off x="4816444" y="253497"/>
            <a:ext cx="6998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ŽENSKE, OCENA KONDICIJE</a:t>
            </a:r>
            <a:endParaRPr lang="sl-SI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Pravokotnik 12"/>
          <p:cNvSpPr/>
          <p:nvPr/>
        </p:nvSpPr>
        <p:spPr>
          <a:xfrm>
            <a:off x="4816444" y="805758"/>
            <a:ext cx="1240324" cy="3530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PoljeZBesedilom 13"/>
          <p:cNvSpPr txBox="1"/>
          <p:nvPr/>
        </p:nvSpPr>
        <p:spPr>
          <a:xfrm>
            <a:off x="4816444" y="805758"/>
            <a:ext cx="1240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</a:rPr>
              <a:t>Starost </a:t>
            </a:r>
            <a:endParaRPr lang="sl-SI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Pravokotnik 14"/>
          <p:cNvSpPr/>
          <p:nvPr/>
        </p:nvSpPr>
        <p:spPr>
          <a:xfrm>
            <a:off x="4816444" y="1175090"/>
            <a:ext cx="1240324" cy="39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PoljeZBesedilom 15"/>
          <p:cNvSpPr txBox="1"/>
          <p:nvPr/>
        </p:nvSpPr>
        <p:spPr>
          <a:xfrm>
            <a:off x="4816444" y="1175090"/>
            <a:ext cx="1240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Zelo nizka</a:t>
            </a:r>
            <a:endParaRPr lang="sl-SI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Pravokotnik 16"/>
          <p:cNvSpPr/>
          <p:nvPr/>
        </p:nvSpPr>
        <p:spPr>
          <a:xfrm>
            <a:off x="4888871" y="1572089"/>
            <a:ext cx="1023042" cy="2567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PoljeZBesedilom 17"/>
          <p:cNvSpPr txBox="1"/>
          <p:nvPr/>
        </p:nvSpPr>
        <p:spPr>
          <a:xfrm>
            <a:off x="4888871" y="1544422"/>
            <a:ext cx="102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Nizka </a:t>
            </a:r>
            <a:endParaRPr lang="sl-SI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Pravokotnik 18"/>
          <p:cNvSpPr/>
          <p:nvPr/>
        </p:nvSpPr>
        <p:spPr>
          <a:xfrm>
            <a:off x="4888871" y="1828800"/>
            <a:ext cx="1167897" cy="3440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1" name="PoljeZBesedilom 20"/>
          <p:cNvSpPr txBox="1"/>
          <p:nvPr/>
        </p:nvSpPr>
        <p:spPr>
          <a:xfrm>
            <a:off x="4888871" y="1828800"/>
            <a:ext cx="1167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</a:rPr>
              <a:t>Srednja</a:t>
            </a:r>
            <a:r>
              <a:rPr lang="sl-SI" b="1" dirty="0" smtClean="0"/>
              <a:t> </a:t>
            </a:r>
            <a:endParaRPr lang="sl-SI" b="1" dirty="0"/>
          </a:p>
        </p:txBody>
      </p:sp>
      <p:sp>
        <p:nvSpPr>
          <p:cNvPr id="22" name="Pravokotnik 21"/>
          <p:cNvSpPr/>
          <p:nvPr/>
        </p:nvSpPr>
        <p:spPr>
          <a:xfrm>
            <a:off x="4888871" y="2198132"/>
            <a:ext cx="1167897" cy="3458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3" name="PoljeZBesedilom 22"/>
          <p:cNvSpPr txBox="1"/>
          <p:nvPr/>
        </p:nvSpPr>
        <p:spPr>
          <a:xfrm>
            <a:off x="4888871" y="2172832"/>
            <a:ext cx="1167897" cy="371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Visoka</a:t>
            </a:r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24" name="Pravokotnik 23"/>
          <p:cNvSpPr/>
          <p:nvPr/>
        </p:nvSpPr>
        <p:spPr>
          <a:xfrm>
            <a:off x="4888871" y="2544024"/>
            <a:ext cx="1167897" cy="346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5" name="PoljeZBesedilom 24"/>
          <p:cNvSpPr txBox="1"/>
          <p:nvPr/>
        </p:nvSpPr>
        <p:spPr>
          <a:xfrm>
            <a:off x="4888871" y="2544024"/>
            <a:ext cx="156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Zelo visoka</a:t>
            </a:r>
            <a:endParaRPr lang="sl-SI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Pravokotnik 25"/>
          <p:cNvSpPr/>
          <p:nvPr/>
        </p:nvSpPr>
        <p:spPr>
          <a:xfrm>
            <a:off x="4816444" y="3639493"/>
            <a:ext cx="1095469" cy="3711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8" name="PoljeZBesedilom 27"/>
          <p:cNvSpPr txBox="1"/>
          <p:nvPr/>
        </p:nvSpPr>
        <p:spPr>
          <a:xfrm>
            <a:off x="4816444" y="3639493"/>
            <a:ext cx="1095469" cy="371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chemeClr val="accent1">
                    <a:lumMod val="50000"/>
                  </a:schemeClr>
                </a:solidFill>
              </a:rPr>
              <a:t>Starost</a:t>
            </a:r>
            <a:endParaRPr lang="sl-SI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9" name="Pravokotnik 28"/>
          <p:cNvSpPr/>
          <p:nvPr/>
        </p:nvSpPr>
        <p:spPr>
          <a:xfrm>
            <a:off x="4816444" y="3087232"/>
            <a:ext cx="3992578" cy="3711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1" name="PoljeZBesedilom 30"/>
          <p:cNvSpPr txBox="1"/>
          <p:nvPr/>
        </p:nvSpPr>
        <p:spPr>
          <a:xfrm>
            <a:off x="4816443" y="3087232"/>
            <a:ext cx="6998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MOŠKI, </a:t>
            </a:r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OCENA KONDICIJE</a:t>
            </a:r>
          </a:p>
          <a:p>
            <a:endParaRPr lang="sl-SI" dirty="0"/>
          </a:p>
        </p:txBody>
      </p:sp>
      <p:sp>
        <p:nvSpPr>
          <p:cNvPr id="32" name="Pravokotnik 31"/>
          <p:cNvSpPr/>
          <p:nvPr/>
        </p:nvSpPr>
        <p:spPr>
          <a:xfrm>
            <a:off x="4816444" y="4010685"/>
            <a:ext cx="995881" cy="4109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3" name="PoljeZBesedilom 32"/>
          <p:cNvSpPr txBox="1"/>
          <p:nvPr/>
        </p:nvSpPr>
        <p:spPr>
          <a:xfrm>
            <a:off x="4816442" y="4010685"/>
            <a:ext cx="1240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Zelo nizka</a:t>
            </a:r>
          </a:p>
          <a:p>
            <a:endParaRPr lang="sl-SI" dirty="0"/>
          </a:p>
        </p:txBody>
      </p:sp>
      <p:sp>
        <p:nvSpPr>
          <p:cNvPr id="34" name="Pravokotnik 33"/>
          <p:cNvSpPr/>
          <p:nvPr/>
        </p:nvSpPr>
        <p:spPr>
          <a:xfrm>
            <a:off x="4816444" y="4428120"/>
            <a:ext cx="995881" cy="228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6" name="PoljeZBesedilom 35"/>
          <p:cNvSpPr txBox="1"/>
          <p:nvPr/>
        </p:nvSpPr>
        <p:spPr>
          <a:xfrm>
            <a:off x="4816442" y="4421625"/>
            <a:ext cx="995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Nizka </a:t>
            </a:r>
          </a:p>
          <a:p>
            <a:endParaRPr lang="sl-SI" dirty="0"/>
          </a:p>
        </p:txBody>
      </p:sp>
      <p:sp>
        <p:nvSpPr>
          <p:cNvPr id="37" name="Pravokotnik 36"/>
          <p:cNvSpPr/>
          <p:nvPr/>
        </p:nvSpPr>
        <p:spPr>
          <a:xfrm>
            <a:off x="4816444" y="4984904"/>
            <a:ext cx="1095469" cy="4652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err="1" smtClean="0"/>
              <a:t>VisoVisok</a:t>
            </a:r>
            <a:r>
              <a:rPr lang="sl-SI" dirty="0" smtClean="0"/>
              <a:t> </a:t>
            </a:r>
            <a:endParaRPr lang="sl-SI" dirty="0"/>
          </a:p>
          <a:p>
            <a:pPr algn="ctr"/>
            <a:r>
              <a:rPr lang="sl-SI" dirty="0" err="1" smtClean="0"/>
              <a:t>ka</a:t>
            </a:r>
            <a:endParaRPr lang="sl-SI" dirty="0"/>
          </a:p>
        </p:txBody>
      </p:sp>
      <p:sp>
        <p:nvSpPr>
          <p:cNvPr id="40" name="Pravokotnik 39"/>
          <p:cNvSpPr/>
          <p:nvPr/>
        </p:nvSpPr>
        <p:spPr>
          <a:xfrm>
            <a:off x="4816444" y="4744790"/>
            <a:ext cx="1095469" cy="2401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41" name="PoljeZBesedilom 40"/>
          <p:cNvSpPr txBox="1"/>
          <p:nvPr/>
        </p:nvSpPr>
        <p:spPr>
          <a:xfrm>
            <a:off x="4816444" y="4744790"/>
            <a:ext cx="1095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chemeClr val="accent1">
                    <a:lumMod val="50000"/>
                  </a:schemeClr>
                </a:solidFill>
              </a:rPr>
              <a:t>Srednja</a:t>
            </a:r>
            <a:endParaRPr lang="sl-SI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2" name="Pravokotnik 41"/>
          <p:cNvSpPr/>
          <p:nvPr/>
        </p:nvSpPr>
        <p:spPr>
          <a:xfrm>
            <a:off x="4888871" y="5354236"/>
            <a:ext cx="1023042" cy="4147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43" name="PoljeZBesedilom 42"/>
          <p:cNvSpPr txBox="1"/>
          <p:nvPr/>
        </p:nvSpPr>
        <p:spPr>
          <a:xfrm>
            <a:off x="4888871" y="5354236"/>
            <a:ext cx="1167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>
                <a:solidFill>
                  <a:schemeClr val="accent1">
                    <a:lumMod val="50000"/>
                  </a:schemeClr>
                </a:solidFill>
              </a:rPr>
              <a:t>Zelo visoka</a:t>
            </a:r>
          </a:p>
        </p:txBody>
      </p:sp>
      <p:sp>
        <p:nvSpPr>
          <p:cNvPr id="44" name="PoljeZBesedilom 43"/>
          <p:cNvSpPr txBox="1"/>
          <p:nvPr/>
        </p:nvSpPr>
        <p:spPr>
          <a:xfrm>
            <a:off x="4816444" y="4984904"/>
            <a:ext cx="1095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Visoka </a:t>
            </a:r>
            <a:endParaRPr lang="sl-SI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97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015" y="2490292"/>
            <a:ext cx="5057611" cy="31214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1447" y="0"/>
            <a:ext cx="8911687" cy="1280890"/>
          </a:xfrm>
        </p:spPr>
        <p:txBody>
          <a:bodyPr/>
          <a:lstStyle/>
          <a:p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8" name="Rektangel 7"/>
          <p:cNvSpPr/>
          <p:nvPr/>
        </p:nvSpPr>
        <p:spPr>
          <a:xfrm>
            <a:off x="1098318" y="5592591"/>
            <a:ext cx="9653099" cy="95913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dirty="0"/>
              <a:t> </a:t>
            </a:r>
            <a:endParaRPr lang="da-DK" dirty="0"/>
          </a:p>
          <a:p>
            <a:r>
              <a:rPr lang="sl-SI" b="1" dirty="0" smtClean="0">
                <a:solidFill>
                  <a:schemeClr val="accent2">
                    <a:lumMod val="50000"/>
                  </a:schemeClr>
                </a:solidFill>
              </a:rPr>
              <a:t>Krepimo </a:t>
            </a:r>
            <a:r>
              <a:rPr lang="sl-SI" sz="1400" dirty="0">
                <a:solidFill>
                  <a:schemeClr val="accent2">
                    <a:lumMod val="50000"/>
                  </a:schemeClr>
                </a:solidFill>
              </a:rPr>
              <a:t>(če delamo) </a:t>
            </a:r>
            <a:endParaRPr lang="da-DK" b="1" dirty="0">
              <a:solidFill>
                <a:schemeClr val="accent2">
                  <a:lumMod val="50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3 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x </a:t>
            </a:r>
            <a:r>
              <a:rPr lang="sl-SI" dirty="0" smtClean="0">
                <a:solidFill>
                  <a:schemeClr val="accent2">
                    <a:lumMod val="50000"/>
                  </a:schemeClr>
                </a:solidFill>
              </a:rPr>
              <a:t>tedensko z 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80 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% </a:t>
            </a:r>
            <a:r>
              <a:rPr lang="sl-SI" dirty="0" smtClean="0">
                <a:solidFill>
                  <a:schemeClr val="accent2">
                    <a:lumMod val="50000"/>
                  </a:schemeClr>
                </a:solidFill>
              </a:rPr>
              <a:t>našega maksimuma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.  </a:t>
            </a:r>
            <a:r>
              <a:rPr lang="sl-SI" dirty="0" smtClean="0">
                <a:solidFill>
                  <a:schemeClr val="accent2">
                    <a:lumMod val="50000"/>
                  </a:schemeClr>
                </a:solidFill>
              </a:rPr>
              <a:t>Sem ter tja pa malo več</a:t>
            </a:r>
            <a:endParaRPr lang="da-DK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da-DK" dirty="0"/>
          </a:p>
        </p:txBody>
      </p:sp>
      <p:sp>
        <p:nvSpPr>
          <p:cNvPr id="9" name="Rektangel 8"/>
          <p:cNvSpPr/>
          <p:nvPr/>
        </p:nvSpPr>
        <p:spPr>
          <a:xfrm>
            <a:off x="1098319" y="586046"/>
            <a:ext cx="9653099" cy="9522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200" b="1" dirty="0" smtClean="0">
                <a:solidFill>
                  <a:schemeClr val="accent2">
                    <a:lumMod val="50000"/>
                  </a:schemeClr>
                </a:solidFill>
              </a:rPr>
              <a:t>ZAPOMNIMO SI OSNOVNA PRAVILA</a:t>
            </a:r>
            <a:r>
              <a:rPr lang="en-GB" sz="3200" b="1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endParaRPr lang="da-DK" sz="32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GB" dirty="0"/>
              <a:t> </a:t>
            </a:r>
            <a:endParaRPr lang="da-DK" dirty="0"/>
          </a:p>
        </p:txBody>
      </p:sp>
      <p:sp>
        <p:nvSpPr>
          <p:cNvPr id="10" name="Rektangel 9"/>
          <p:cNvSpPr/>
          <p:nvPr/>
        </p:nvSpPr>
        <p:spPr>
          <a:xfrm>
            <a:off x="1098320" y="1633340"/>
            <a:ext cx="9653098" cy="85695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dirty="0"/>
              <a:t> </a:t>
            </a:r>
            <a:endParaRPr lang="da-DK" dirty="0"/>
          </a:p>
          <a:p>
            <a:r>
              <a:rPr lang="sl-SI" b="1" dirty="0" smtClean="0">
                <a:solidFill>
                  <a:schemeClr val="accent2">
                    <a:lumMod val="50000"/>
                  </a:schemeClr>
                </a:solidFill>
              </a:rPr>
              <a:t>Vzdržujemo/ohranjamo </a:t>
            </a:r>
            <a:r>
              <a:rPr lang="sl-SI" sz="1400" dirty="0" smtClean="0">
                <a:solidFill>
                  <a:schemeClr val="accent2">
                    <a:lumMod val="50000"/>
                  </a:schemeClr>
                </a:solidFill>
              </a:rPr>
              <a:t>(če delamo) </a:t>
            </a:r>
            <a:endParaRPr lang="da-DK" dirty="0">
              <a:solidFill>
                <a:schemeClr val="accent2">
                  <a:lumMod val="50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2 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x </a:t>
            </a:r>
            <a:r>
              <a:rPr lang="sl-SI" dirty="0" smtClean="0">
                <a:solidFill>
                  <a:schemeClr val="accent2">
                    <a:lumMod val="50000"/>
                  </a:schemeClr>
                </a:solidFill>
              </a:rPr>
              <a:t>tedensko z 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80 % </a:t>
            </a:r>
            <a:r>
              <a:rPr lang="sl-SI" dirty="0" smtClean="0">
                <a:solidFill>
                  <a:schemeClr val="accent2">
                    <a:lumMod val="50000"/>
                  </a:schemeClr>
                </a:solidFill>
              </a:rPr>
              <a:t>našega maksimuma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.  </a:t>
            </a:r>
            <a:r>
              <a:rPr lang="sl-SI" dirty="0" smtClean="0">
                <a:solidFill>
                  <a:schemeClr val="accent2">
                    <a:lumMod val="50000"/>
                  </a:schemeClr>
                </a:solidFill>
              </a:rPr>
              <a:t>Sem ter tja pa malo več</a:t>
            </a:r>
            <a:endParaRPr lang="da-DK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9406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1447" y="0"/>
            <a:ext cx="8911687" cy="1280890"/>
          </a:xfrm>
        </p:spPr>
        <p:txBody>
          <a:bodyPr/>
          <a:lstStyle/>
          <a:p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8" name="Rektangel 7"/>
          <p:cNvSpPr/>
          <p:nvPr/>
        </p:nvSpPr>
        <p:spPr>
          <a:xfrm>
            <a:off x="1343030" y="3003713"/>
            <a:ext cx="8675810" cy="5292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dirty="0"/>
              <a:t> </a:t>
            </a:r>
            <a:endParaRPr lang="da-DK" dirty="0"/>
          </a:p>
          <a:p>
            <a:r>
              <a:rPr lang="sl-SI" b="1" dirty="0" smtClean="0">
                <a:solidFill>
                  <a:schemeClr val="accent2">
                    <a:lumMod val="50000"/>
                  </a:schemeClr>
                </a:solidFill>
              </a:rPr>
              <a:t>DVAKRAT TEDENSKO</a:t>
            </a:r>
            <a:r>
              <a:rPr lang="da-DK" b="1" dirty="0" smtClean="0">
                <a:solidFill>
                  <a:schemeClr val="accent2">
                    <a:lumMod val="50000"/>
                  </a:schemeClr>
                </a:solidFill>
              </a:rPr>
              <a:t>                  30 </a:t>
            </a:r>
            <a:r>
              <a:rPr lang="sl-SI" b="1" dirty="0" smtClean="0">
                <a:solidFill>
                  <a:schemeClr val="accent2">
                    <a:lumMod val="50000"/>
                  </a:schemeClr>
                </a:solidFill>
              </a:rPr>
              <a:t>minutna hoja </a:t>
            </a:r>
            <a:r>
              <a:rPr lang="da-DK" b="1" dirty="0" smtClean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sl-SI" b="1" dirty="0" smtClean="0">
                <a:solidFill>
                  <a:schemeClr val="accent2">
                    <a:lumMod val="50000"/>
                  </a:schemeClr>
                </a:solidFill>
              </a:rPr>
              <a:t>kolesarjenje </a:t>
            </a:r>
            <a:r>
              <a:rPr lang="da-DK" b="1" dirty="0" smtClean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sl-SI" b="1" dirty="0" smtClean="0">
                <a:solidFill>
                  <a:schemeClr val="accent2">
                    <a:lumMod val="50000"/>
                  </a:schemeClr>
                </a:solidFill>
              </a:rPr>
              <a:t>tek </a:t>
            </a:r>
            <a:r>
              <a:rPr lang="da-DK" b="1" dirty="0" smtClean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sl-SI" b="1" dirty="0" smtClean="0">
                <a:solidFill>
                  <a:schemeClr val="accent2">
                    <a:lumMod val="50000"/>
                  </a:schemeClr>
                </a:solidFill>
              </a:rPr>
              <a:t> plavanje</a:t>
            </a:r>
            <a:endParaRPr lang="da-DK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1105887" y="1367886"/>
            <a:ext cx="1702633" cy="9522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accent2">
                    <a:lumMod val="50000"/>
                  </a:schemeClr>
                </a:solidFill>
              </a:rPr>
              <a:t>PRIMER</a:t>
            </a:r>
            <a:endParaRPr lang="en-GB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75 </a:t>
            </a:r>
            <a:r>
              <a:rPr lang="sl-SI" dirty="0" smtClean="0">
                <a:solidFill>
                  <a:schemeClr val="accent2">
                    <a:lumMod val="50000"/>
                  </a:schemeClr>
                </a:solidFill>
              </a:rPr>
              <a:t>let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endParaRPr lang="da-DK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2958820" y="1367953"/>
            <a:ext cx="2078018" cy="9522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accent2">
                    <a:lumMod val="50000"/>
                  </a:schemeClr>
                </a:solidFill>
              </a:rPr>
              <a:t>Maksimalni utrip 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155,5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endParaRPr lang="da-DK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5129413" y="1243288"/>
            <a:ext cx="1103043" cy="5439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   60% 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endParaRPr lang="da-DK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5129413" y="1956607"/>
            <a:ext cx="1103043" cy="5575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     80% </a:t>
            </a:r>
            <a:r>
              <a:rPr lang="en-GB" dirty="0"/>
              <a:t> </a:t>
            </a:r>
            <a:endParaRPr lang="da-DK" dirty="0"/>
          </a:p>
        </p:txBody>
      </p:sp>
      <p:sp>
        <p:nvSpPr>
          <p:cNvPr id="14" name="Rektangel 13"/>
          <p:cNvSpPr/>
          <p:nvPr/>
        </p:nvSpPr>
        <p:spPr>
          <a:xfrm>
            <a:off x="6495385" y="1257773"/>
            <a:ext cx="1796196" cy="5439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93,3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l-SI" dirty="0" smtClean="0">
                <a:solidFill>
                  <a:schemeClr val="accent2">
                    <a:lumMod val="50000"/>
                  </a:schemeClr>
                </a:solidFill>
              </a:rPr>
              <a:t>utrip</a:t>
            </a:r>
            <a:endParaRPr lang="da-DK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6459633" y="1964360"/>
            <a:ext cx="1796196" cy="5439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124,4 </a:t>
            </a:r>
            <a:r>
              <a:rPr lang="sl-SI" dirty="0">
                <a:solidFill>
                  <a:schemeClr val="accent2">
                    <a:lumMod val="50000"/>
                  </a:schemeClr>
                </a:solidFill>
              </a:rPr>
              <a:t>utrip 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endParaRPr lang="da-DK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Rektangel 15"/>
          <p:cNvSpPr/>
          <p:nvPr/>
        </p:nvSpPr>
        <p:spPr>
          <a:xfrm>
            <a:off x="8553349" y="1274111"/>
            <a:ext cx="1796196" cy="5439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accent2">
                    <a:lumMod val="50000"/>
                  </a:schemeClr>
                </a:solidFill>
              </a:rPr>
              <a:t>Začetni nivo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Rektangel 16"/>
          <p:cNvSpPr/>
          <p:nvPr/>
        </p:nvSpPr>
        <p:spPr>
          <a:xfrm>
            <a:off x="8553349" y="1994748"/>
            <a:ext cx="1796196" cy="5439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accent2">
                    <a:lumMod val="50000"/>
                  </a:schemeClr>
                </a:solidFill>
              </a:rPr>
              <a:t>Končni nivo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Rektangel 17"/>
          <p:cNvSpPr/>
          <p:nvPr/>
        </p:nvSpPr>
        <p:spPr>
          <a:xfrm>
            <a:off x="1356278" y="3655414"/>
            <a:ext cx="1271837" cy="10587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5 </a:t>
            </a:r>
            <a:r>
              <a:rPr lang="sl-SI" dirty="0" smtClean="0">
                <a:solidFill>
                  <a:schemeClr val="accent2">
                    <a:lumMod val="50000"/>
                  </a:schemeClr>
                </a:solidFill>
              </a:rPr>
              <a:t>minut</a:t>
            </a:r>
            <a:endParaRPr lang="en-GB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sl-SI" dirty="0" smtClean="0">
                <a:solidFill>
                  <a:schemeClr val="accent2">
                    <a:lumMod val="50000"/>
                  </a:schemeClr>
                </a:solidFill>
              </a:rPr>
              <a:t>nizek utrip</a:t>
            </a:r>
            <a:endParaRPr lang="en-GB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60 </a:t>
            </a:r>
            <a:r>
              <a:rPr lang="sl-SI" dirty="0" smtClean="0">
                <a:solidFill>
                  <a:schemeClr val="accent2">
                    <a:lumMod val="50000"/>
                  </a:schemeClr>
                </a:solidFill>
              </a:rPr>
              <a:t>do 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75</a:t>
            </a:r>
            <a:r>
              <a:rPr lang="en-GB" dirty="0"/>
              <a:t> </a:t>
            </a:r>
            <a:endParaRPr lang="da-DK" dirty="0"/>
          </a:p>
        </p:txBody>
      </p:sp>
      <p:sp>
        <p:nvSpPr>
          <p:cNvPr id="20" name="Rektangel 19"/>
          <p:cNvSpPr/>
          <p:nvPr/>
        </p:nvSpPr>
        <p:spPr>
          <a:xfrm>
            <a:off x="2864544" y="3670147"/>
            <a:ext cx="1175584" cy="105872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5 </a:t>
            </a:r>
            <a:r>
              <a:rPr lang="sl-SI" dirty="0" smtClean="0">
                <a:solidFill>
                  <a:schemeClr val="accent2">
                    <a:lumMod val="50000"/>
                  </a:schemeClr>
                </a:solidFill>
              </a:rPr>
              <a:t>minut</a:t>
            </a:r>
            <a:endParaRPr lang="en-GB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sl-SI" dirty="0">
                <a:solidFill>
                  <a:schemeClr val="accent2">
                    <a:lumMod val="50000"/>
                  </a:schemeClr>
                </a:solidFill>
              </a:rPr>
              <a:t>v</a:t>
            </a:r>
            <a:r>
              <a:rPr lang="sl-SI" dirty="0" smtClean="0">
                <a:solidFill>
                  <a:schemeClr val="accent2">
                    <a:lumMod val="50000"/>
                  </a:schemeClr>
                </a:solidFill>
              </a:rPr>
              <a:t>isok utrip</a:t>
            </a:r>
          </a:p>
          <a:p>
            <a:pPr algn="ctr"/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90 </a:t>
            </a:r>
            <a:r>
              <a:rPr lang="sl-SI" dirty="0" smtClean="0">
                <a:solidFill>
                  <a:schemeClr val="accent2">
                    <a:lumMod val="50000"/>
                  </a:schemeClr>
                </a:solidFill>
              </a:rPr>
              <a:t>do 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95</a:t>
            </a:r>
          </a:p>
        </p:txBody>
      </p:sp>
      <p:sp>
        <p:nvSpPr>
          <p:cNvPr id="21" name="Rektangel 20"/>
          <p:cNvSpPr/>
          <p:nvPr/>
        </p:nvSpPr>
        <p:spPr>
          <a:xfrm>
            <a:off x="4286601" y="3670147"/>
            <a:ext cx="1271837" cy="10587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5 </a:t>
            </a:r>
            <a:r>
              <a:rPr lang="sl-SI" dirty="0">
                <a:solidFill>
                  <a:schemeClr val="accent2">
                    <a:lumMod val="50000"/>
                  </a:schemeClr>
                </a:solidFill>
              </a:rPr>
              <a:t>minut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sl-SI" dirty="0">
                <a:solidFill>
                  <a:schemeClr val="accent2">
                    <a:lumMod val="50000"/>
                  </a:schemeClr>
                </a:solidFill>
              </a:rPr>
              <a:t>nizek utrip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60 </a:t>
            </a:r>
            <a:r>
              <a:rPr lang="sl-SI" dirty="0" smtClean="0">
                <a:solidFill>
                  <a:schemeClr val="accent2">
                    <a:lumMod val="50000"/>
                  </a:schemeClr>
                </a:solidFill>
              </a:rPr>
              <a:t>do 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75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endParaRPr lang="da-DK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Rektangel 21"/>
          <p:cNvSpPr/>
          <p:nvPr/>
        </p:nvSpPr>
        <p:spPr>
          <a:xfrm>
            <a:off x="5851532" y="3655414"/>
            <a:ext cx="1175584" cy="105872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5 </a:t>
            </a:r>
            <a:r>
              <a:rPr lang="sl-SI" dirty="0">
                <a:solidFill>
                  <a:schemeClr val="accent2">
                    <a:lumMod val="50000"/>
                  </a:schemeClr>
                </a:solidFill>
              </a:rPr>
              <a:t>minut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sl-SI" dirty="0">
                <a:solidFill>
                  <a:schemeClr val="accent2">
                    <a:lumMod val="50000"/>
                  </a:schemeClr>
                </a:solidFill>
              </a:rPr>
              <a:t>visok utrip</a:t>
            </a:r>
          </a:p>
          <a:p>
            <a:pPr algn="ctr"/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90 </a:t>
            </a:r>
            <a:r>
              <a:rPr lang="sl-SI" dirty="0" smtClean="0">
                <a:solidFill>
                  <a:schemeClr val="accent2">
                    <a:lumMod val="50000"/>
                  </a:schemeClr>
                </a:solidFill>
              </a:rPr>
              <a:t>do 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95</a:t>
            </a:r>
          </a:p>
        </p:txBody>
      </p:sp>
      <p:sp>
        <p:nvSpPr>
          <p:cNvPr id="23" name="Rektangel 22"/>
          <p:cNvSpPr/>
          <p:nvPr/>
        </p:nvSpPr>
        <p:spPr>
          <a:xfrm>
            <a:off x="7263545" y="3655414"/>
            <a:ext cx="1271837" cy="10587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5 </a:t>
            </a:r>
            <a:r>
              <a:rPr lang="sl-SI" dirty="0">
                <a:solidFill>
                  <a:schemeClr val="accent2">
                    <a:lumMod val="50000"/>
                  </a:schemeClr>
                </a:solidFill>
              </a:rPr>
              <a:t>minut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sl-SI" dirty="0">
                <a:solidFill>
                  <a:schemeClr val="accent2">
                    <a:lumMod val="50000"/>
                  </a:schemeClr>
                </a:solidFill>
              </a:rPr>
              <a:t>nizek utrip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60 </a:t>
            </a:r>
            <a:r>
              <a:rPr lang="sl-SI" dirty="0" smtClean="0">
                <a:solidFill>
                  <a:schemeClr val="accent2">
                    <a:lumMod val="50000"/>
                  </a:schemeClr>
                </a:solidFill>
              </a:rPr>
              <a:t>do 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75</a:t>
            </a:r>
            <a:r>
              <a:rPr lang="en-GB" dirty="0"/>
              <a:t> </a:t>
            </a:r>
            <a:endParaRPr lang="da-DK" dirty="0"/>
          </a:p>
        </p:txBody>
      </p:sp>
      <p:sp>
        <p:nvSpPr>
          <p:cNvPr id="24" name="Rektangel 23"/>
          <p:cNvSpPr/>
          <p:nvPr/>
        </p:nvSpPr>
        <p:spPr>
          <a:xfrm>
            <a:off x="8843256" y="3641327"/>
            <a:ext cx="1175584" cy="105872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5 </a:t>
            </a:r>
            <a:r>
              <a:rPr lang="sl-SI" dirty="0">
                <a:solidFill>
                  <a:schemeClr val="accent2">
                    <a:lumMod val="50000"/>
                  </a:schemeClr>
                </a:solidFill>
              </a:rPr>
              <a:t>minut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sl-SI" dirty="0">
                <a:solidFill>
                  <a:schemeClr val="accent2">
                    <a:lumMod val="50000"/>
                  </a:schemeClr>
                </a:solidFill>
              </a:rPr>
              <a:t>visok utrip</a:t>
            </a:r>
          </a:p>
          <a:p>
            <a:pPr algn="ctr"/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90 </a:t>
            </a:r>
            <a:r>
              <a:rPr lang="sl-SI" dirty="0" smtClean="0">
                <a:solidFill>
                  <a:schemeClr val="accent2">
                    <a:lumMod val="50000"/>
                  </a:schemeClr>
                </a:solidFill>
              </a:rPr>
              <a:t>do 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95</a:t>
            </a:r>
          </a:p>
        </p:txBody>
      </p:sp>
      <p:sp>
        <p:nvSpPr>
          <p:cNvPr id="5" name="Rektangel 4"/>
          <p:cNvSpPr/>
          <p:nvPr/>
        </p:nvSpPr>
        <p:spPr>
          <a:xfrm>
            <a:off x="2523127" y="5611528"/>
            <a:ext cx="7106931" cy="11261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4000" dirty="0" smtClean="0">
                <a:solidFill>
                  <a:schemeClr val="accent2">
                    <a:lumMod val="50000"/>
                  </a:schemeClr>
                </a:solidFill>
              </a:rPr>
              <a:t>METODA </a:t>
            </a:r>
            <a:r>
              <a:rPr lang="da-DK" sz="4000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endParaRPr lang="da-DK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83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1447" y="0"/>
            <a:ext cx="8911687" cy="1280890"/>
          </a:xfrm>
        </p:spPr>
        <p:txBody>
          <a:bodyPr/>
          <a:lstStyle/>
          <a:p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8" name="Rektangel 7"/>
          <p:cNvSpPr/>
          <p:nvPr/>
        </p:nvSpPr>
        <p:spPr>
          <a:xfrm>
            <a:off x="1826190" y="3590384"/>
            <a:ext cx="8446243" cy="5292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dirty="0"/>
              <a:t> </a:t>
            </a:r>
            <a:endParaRPr lang="sl-SI" dirty="0" smtClean="0"/>
          </a:p>
          <a:p>
            <a:r>
              <a:rPr lang="sl-SI" sz="2000" dirty="0" smtClean="0"/>
              <a:t>DVAKRAT </a:t>
            </a:r>
            <a:r>
              <a:rPr lang="sl-SI" sz="2000" dirty="0"/>
              <a:t>TEDENSKO</a:t>
            </a:r>
            <a:r>
              <a:rPr lang="da-DK" sz="2000" dirty="0"/>
              <a:t>  </a:t>
            </a:r>
            <a:r>
              <a:rPr lang="sl-SI" sz="2000" dirty="0"/>
              <a:t>3</a:t>
            </a:r>
            <a:r>
              <a:rPr lang="da-DK" sz="2000" dirty="0"/>
              <a:t>0 </a:t>
            </a:r>
            <a:r>
              <a:rPr lang="sl-SI" sz="2000" dirty="0"/>
              <a:t>minutna hoja </a:t>
            </a:r>
            <a:r>
              <a:rPr lang="da-DK" sz="2000" dirty="0"/>
              <a:t>– </a:t>
            </a:r>
            <a:r>
              <a:rPr lang="sl-SI" sz="2000" dirty="0"/>
              <a:t>kolesarjenje </a:t>
            </a:r>
            <a:r>
              <a:rPr lang="da-DK" sz="2000" dirty="0"/>
              <a:t>– </a:t>
            </a:r>
            <a:r>
              <a:rPr lang="sl-SI" sz="2000" dirty="0"/>
              <a:t>tek </a:t>
            </a:r>
            <a:r>
              <a:rPr lang="da-DK" sz="2000" dirty="0"/>
              <a:t>–</a:t>
            </a:r>
            <a:r>
              <a:rPr lang="sl-SI" sz="2000" dirty="0"/>
              <a:t> plavanje </a:t>
            </a:r>
            <a:endParaRPr lang="da-DK" sz="2000" dirty="0"/>
          </a:p>
          <a:p>
            <a:endParaRPr lang="da-DK" sz="2000" dirty="0"/>
          </a:p>
        </p:txBody>
      </p:sp>
      <p:sp>
        <p:nvSpPr>
          <p:cNvPr id="9" name="Rektangel 8"/>
          <p:cNvSpPr/>
          <p:nvPr/>
        </p:nvSpPr>
        <p:spPr>
          <a:xfrm>
            <a:off x="1124862" y="186065"/>
            <a:ext cx="1702633" cy="9522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accent2">
                    <a:lumMod val="50000"/>
                  </a:schemeClr>
                </a:solidFill>
              </a:rPr>
              <a:t>PRIMER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75 </a:t>
            </a:r>
            <a:r>
              <a:rPr lang="sl-SI" dirty="0">
                <a:solidFill>
                  <a:schemeClr val="accent2">
                    <a:lumMod val="50000"/>
                  </a:schemeClr>
                </a:solidFill>
              </a:rPr>
              <a:t>let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endParaRPr lang="da-DK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GB" dirty="0"/>
              <a:t> </a:t>
            </a:r>
            <a:endParaRPr lang="da-DK" dirty="0"/>
          </a:p>
        </p:txBody>
      </p:sp>
      <p:sp>
        <p:nvSpPr>
          <p:cNvPr id="11" name="Rektangel 10"/>
          <p:cNvSpPr/>
          <p:nvPr/>
        </p:nvSpPr>
        <p:spPr>
          <a:xfrm>
            <a:off x="3038985" y="194798"/>
            <a:ext cx="2078018" cy="9522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accent2">
                    <a:lumMod val="50000"/>
                  </a:schemeClr>
                </a:solidFill>
              </a:rPr>
              <a:t>Maksimalni utrip 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155,5 </a:t>
            </a:r>
            <a:endParaRPr lang="da-DK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GB" dirty="0"/>
              <a:t> </a:t>
            </a:r>
            <a:endParaRPr lang="da-DK" dirty="0"/>
          </a:p>
        </p:txBody>
      </p:sp>
      <p:sp>
        <p:nvSpPr>
          <p:cNvPr id="12" name="Rektangel 11"/>
          <p:cNvSpPr/>
          <p:nvPr/>
        </p:nvSpPr>
        <p:spPr>
          <a:xfrm>
            <a:off x="5544477" y="162149"/>
            <a:ext cx="1103043" cy="5439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  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60% </a:t>
            </a:r>
            <a:r>
              <a:rPr lang="en-GB" dirty="0"/>
              <a:t> </a:t>
            </a:r>
            <a:endParaRPr lang="da-DK" dirty="0"/>
          </a:p>
        </p:txBody>
      </p:sp>
      <p:sp>
        <p:nvSpPr>
          <p:cNvPr id="13" name="Rektangel 12"/>
          <p:cNvSpPr/>
          <p:nvPr/>
        </p:nvSpPr>
        <p:spPr>
          <a:xfrm>
            <a:off x="5535670" y="946174"/>
            <a:ext cx="1103043" cy="5575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    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80% 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endParaRPr lang="da-DK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Rektangel 13"/>
          <p:cNvSpPr/>
          <p:nvPr/>
        </p:nvSpPr>
        <p:spPr>
          <a:xfrm>
            <a:off x="6860747" y="154337"/>
            <a:ext cx="1796196" cy="5439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93,3  </a:t>
            </a:r>
            <a:r>
              <a:rPr lang="sl-SI" dirty="0">
                <a:solidFill>
                  <a:schemeClr val="accent2">
                    <a:lumMod val="50000"/>
                  </a:schemeClr>
                </a:solidFill>
              </a:rPr>
              <a:t>utrip</a:t>
            </a:r>
            <a:endParaRPr lang="da-DK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6832675" y="930136"/>
            <a:ext cx="1796196" cy="5439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124,4 </a:t>
            </a:r>
            <a:r>
              <a:rPr lang="sl-SI" dirty="0">
                <a:solidFill>
                  <a:schemeClr val="accent2">
                    <a:lumMod val="50000"/>
                  </a:schemeClr>
                </a:solidFill>
              </a:rPr>
              <a:t>utrip</a:t>
            </a:r>
            <a:endParaRPr lang="da-DK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Rektangel 15"/>
          <p:cNvSpPr/>
          <p:nvPr/>
        </p:nvSpPr>
        <p:spPr>
          <a:xfrm>
            <a:off x="8818174" y="169892"/>
            <a:ext cx="1796196" cy="5439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accent2">
                    <a:lumMod val="50000"/>
                  </a:schemeClr>
                </a:solidFill>
              </a:rPr>
              <a:t>Začetni nivo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Rektangel 16"/>
          <p:cNvSpPr/>
          <p:nvPr/>
        </p:nvSpPr>
        <p:spPr>
          <a:xfrm>
            <a:off x="8818174" y="919947"/>
            <a:ext cx="1796196" cy="5439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accent2">
                    <a:lumMod val="50000"/>
                  </a:schemeClr>
                </a:solidFill>
              </a:rPr>
              <a:t>Končni nivo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Rektangel 17"/>
          <p:cNvSpPr/>
          <p:nvPr/>
        </p:nvSpPr>
        <p:spPr>
          <a:xfrm>
            <a:off x="1826190" y="4098238"/>
            <a:ext cx="1332855" cy="10587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5 </a:t>
            </a:r>
            <a:r>
              <a:rPr lang="sl-SI" dirty="0"/>
              <a:t>minut</a:t>
            </a:r>
            <a:endParaRPr lang="en-GB" dirty="0"/>
          </a:p>
          <a:p>
            <a:pPr algn="ctr"/>
            <a:r>
              <a:rPr lang="sl-SI" dirty="0"/>
              <a:t>nizek utrip</a:t>
            </a:r>
            <a:endParaRPr lang="en-GB" dirty="0"/>
          </a:p>
          <a:p>
            <a:pPr algn="ctr"/>
            <a:r>
              <a:rPr lang="en-GB" dirty="0"/>
              <a:t>60 </a:t>
            </a:r>
            <a:r>
              <a:rPr lang="sl-SI" dirty="0"/>
              <a:t>do </a:t>
            </a:r>
            <a:r>
              <a:rPr lang="en-GB" dirty="0"/>
              <a:t>75</a:t>
            </a:r>
            <a:endParaRPr lang="da-DK" dirty="0"/>
          </a:p>
          <a:p>
            <a:pPr algn="ctr"/>
            <a:r>
              <a:rPr lang="en-GB" dirty="0"/>
              <a:t> </a:t>
            </a:r>
            <a:endParaRPr lang="da-DK" dirty="0"/>
          </a:p>
        </p:txBody>
      </p:sp>
      <p:sp>
        <p:nvSpPr>
          <p:cNvPr id="20" name="Rektangel 19"/>
          <p:cNvSpPr/>
          <p:nvPr/>
        </p:nvSpPr>
        <p:spPr>
          <a:xfrm>
            <a:off x="3392185" y="4109578"/>
            <a:ext cx="1175584" cy="105872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5</a:t>
            </a:r>
            <a:r>
              <a:rPr lang="en-GB" dirty="0" smtClean="0"/>
              <a:t> </a:t>
            </a:r>
            <a:r>
              <a:rPr lang="sl-SI" dirty="0" smtClean="0"/>
              <a:t>minut</a:t>
            </a:r>
            <a:endParaRPr lang="en-GB" dirty="0"/>
          </a:p>
          <a:p>
            <a:pPr algn="ctr"/>
            <a:r>
              <a:rPr lang="sl-SI" dirty="0"/>
              <a:t>visok utrip </a:t>
            </a:r>
            <a:r>
              <a:rPr lang="en-GB" dirty="0"/>
              <a:t>90 </a:t>
            </a:r>
            <a:r>
              <a:rPr lang="sl-SI" dirty="0"/>
              <a:t>do </a:t>
            </a:r>
            <a:r>
              <a:rPr lang="en-GB" dirty="0"/>
              <a:t>95</a:t>
            </a:r>
          </a:p>
        </p:txBody>
      </p:sp>
      <p:sp>
        <p:nvSpPr>
          <p:cNvPr id="21" name="Rektangel 20"/>
          <p:cNvSpPr/>
          <p:nvPr/>
        </p:nvSpPr>
        <p:spPr>
          <a:xfrm>
            <a:off x="4770774" y="4132824"/>
            <a:ext cx="1271837" cy="10587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5 </a:t>
            </a:r>
            <a:r>
              <a:rPr lang="sl-SI" dirty="0"/>
              <a:t>minut</a:t>
            </a:r>
            <a:endParaRPr lang="en-GB" dirty="0"/>
          </a:p>
          <a:p>
            <a:pPr algn="ctr"/>
            <a:r>
              <a:rPr lang="sl-SI" dirty="0"/>
              <a:t>nizek utrip</a:t>
            </a:r>
            <a:endParaRPr lang="en-GB" dirty="0"/>
          </a:p>
          <a:p>
            <a:pPr algn="ctr"/>
            <a:r>
              <a:rPr lang="en-GB" dirty="0"/>
              <a:t>60 </a:t>
            </a:r>
            <a:r>
              <a:rPr lang="sl-SI" dirty="0"/>
              <a:t>do </a:t>
            </a:r>
            <a:r>
              <a:rPr lang="en-GB" dirty="0"/>
              <a:t>75</a:t>
            </a:r>
            <a:endParaRPr lang="da-DK" dirty="0"/>
          </a:p>
        </p:txBody>
      </p:sp>
      <p:sp>
        <p:nvSpPr>
          <p:cNvPr id="22" name="Rektangel 21"/>
          <p:cNvSpPr/>
          <p:nvPr/>
        </p:nvSpPr>
        <p:spPr>
          <a:xfrm>
            <a:off x="6244883" y="4119626"/>
            <a:ext cx="1175584" cy="105872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5</a:t>
            </a:r>
            <a:r>
              <a:rPr lang="en-GB" dirty="0"/>
              <a:t> </a:t>
            </a:r>
            <a:r>
              <a:rPr lang="sl-SI" dirty="0"/>
              <a:t>minut</a:t>
            </a:r>
            <a:endParaRPr lang="en-GB" dirty="0"/>
          </a:p>
          <a:p>
            <a:pPr algn="ctr"/>
            <a:r>
              <a:rPr lang="sl-SI" dirty="0"/>
              <a:t>visok utrip </a:t>
            </a:r>
            <a:r>
              <a:rPr lang="en-GB" dirty="0"/>
              <a:t>90 </a:t>
            </a:r>
            <a:r>
              <a:rPr lang="sl-SI" dirty="0"/>
              <a:t>do </a:t>
            </a:r>
            <a:r>
              <a:rPr lang="en-GB" dirty="0"/>
              <a:t>95</a:t>
            </a:r>
          </a:p>
        </p:txBody>
      </p:sp>
      <p:sp>
        <p:nvSpPr>
          <p:cNvPr id="23" name="Rektangel 22"/>
          <p:cNvSpPr/>
          <p:nvPr/>
        </p:nvSpPr>
        <p:spPr>
          <a:xfrm>
            <a:off x="7622007" y="4119626"/>
            <a:ext cx="1271837" cy="10587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5 </a:t>
            </a:r>
            <a:r>
              <a:rPr lang="sl-SI" dirty="0"/>
              <a:t>minut</a:t>
            </a:r>
            <a:endParaRPr lang="en-GB" dirty="0"/>
          </a:p>
          <a:p>
            <a:pPr algn="ctr"/>
            <a:r>
              <a:rPr lang="sl-SI" dirty="0"/>
              <a:t>nizek utrip</a:t>
            </a:r>
            <a:endParaRPr lang="en-GB" dirty="0"/>
          </a:p>
          <a:p>
            <a:pPr algn="ctr"/>
            <a:r>
              <a:rPr lang="en-GB" dirty="0"/>
              <a:t>60 </a:t>
            </a:r>
            <a:r>
              <a:rPr lang="sl-SI" dirty="0"/>
              <a:t>do </a:t>
            </a:r>
            <a:r>
              <a:rPr lang="en-GB" dirty="0"/>
              <a:t>75</a:t>
            </a:r>
            <a:endParaRPr lang="da-DK" dirty="0"/>
          </a:p>
          <a:p>
            <a:pPr algn="ctr"/>
            <a:r>
              <a:rPr lang="en-GB" dirty="0"/>
              <a:t> </a:t>
            </a:r>
            <a:endParaRPr lang="da-DK" dirty="0"/>
          </a:p>
        </p:txBody>
      </p:sp>
      <p:sp>
        <p:nvSpPr>
          <p:cNvPr id="24" name="Rektangel 23"/>
          <p:cNvSpPr/>
          <p:nvPr/>
        </p:nvSpPr>
        <p:spPr>
          <a:xfrm>
            <a:off x="9096849" y="4119627"/>
            <a:ext cx="1175584" cy="105872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5</a:t>
            </a:r>
            <a:r>
              <a:rPr lang="en-GB" dirty="0"/>
              <a:t> </a:t>
            </a:r>
            <a:r>
              <a:rPr lang="sl-SI" dirty="0"/>
              <a:t>minut</a:t>
            </a:r>
            <a:endParaRPr lang="en-GB" dirty="0"/>
          </a:p>
          <a:p>
            <a:pPr algn="ctr"/>
            <a:r>
              <a:rPr lang="sl-SI" dirty="0"/>
              <a:t>visok utrip </a:t>
            </a:r>
            <a:r>
              <a:rPr lang="en-GB" dirty="0"/>
              <a:t>90 </a:t>
            </a:r>
            <a:r>
              <a:rPr lang="sl-SI" dirty="0"/>
              <a:t>do </a:t>
            </a:r>
            <a:r>
              <a:rPr lang="en-GB" dirty="0"/>
              <a:t>95</a:t>
            </a:r>
          </a:p>
        </p:txBody>
      </p:sp>
      <p:sp>
        <p:nvSpPr>
          <p:cNvPr id="25" name="Rektangel 24"/>
          <p:cNvSpPr/>
          <p:nvPr/>
        </p:nvSpPr>
        <p:spPr>
          <a:xfrm>
            <a:off x="1826190" y="1644009"/>
            <a:ext cx="8446243" cy="5292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  <a:r>
              <a:rPr lang="en-GB" dirty="0" smtClean="0"/>
              <a:t>       </a:t>
            </a:r>
            <a:endParaRPr lang="sl-SI" dirty="0" smtClean="0"/>
          </a:p>
          <a:p>
            <a:pPr algn="ctr"/>
            <a:r>
              <a:rPr lang="sl-SI" sz="2000" dirty="0" smtClean="0">
                <a:solidFill>
                  <a:schemeClr val="accent2">
                    <a:lumMod val="50000"/>
                  </a:schemeClr>
                </a:solidFill>
              </a:rPr>
              <a:t>DVAKRAT </a:t>
            </a:r>
            <a:r>
              <a:rPr lang="sl-SI" sz="2000" dirty="0">
                <a:solidFill>
                  <a:schemeClr val="accent2">
                    <a:lumMod val="50000"/>
                  </a:schemeClr>
                </a:solidFill>
              </a:rPr>
              <a:t>TEDENSKO</a:t>
            </a:r>
            <a:r>
              <a:rPr lang="da-DK" sz="2000" dirty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sl-SI" sz="2000" dirty="0" smtClean="0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da-DK" sz="2000" dirty="0" smtClean="0">
                <a:solidFill>
                  <a:schemeClr val="accent2">
                    <a:lumMod val="50000"/>
                  </a:schemeClr>
                </a:solidFill>
              </a:rPr>
              <a:t>0 </a:t>
            </a:r>
            <a:r>
              <a:rPr lang="sl-SI" sz="2000" dirty="0">
                <a:solidFill>
                  <a:schemeClr val="accent2">
                    <a:lumMod val="50000"/>
                  </a:schemeClr>
                </a:solidFill>
              </a:rPr>
              <a:t>minutna hoja </a:t>
            </a:r>
            <a:r>
              <a:rPr lang="da-DK" sz="2000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sl-SI" sz="2000" dirty="0">
                <a:solidFill>
                  <a:schemeClr val="accent2">
                    <a:lumMod val="50000"/>
                  </a:schemeClr>
                </a:solidFill>
              </a:rPr>
              <a:t>kolesarjenje </a:t>
            </a:r>
            <a:r>
              <a:rPr lang="da-DK" sz="2000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sl-SI" sz="2000" dirty="0">
                <a:solidFill>
                  <a:schemeClr val="accent2">
                    <a:lumMod val="50000"/>
                  </a:schemeClr>
                </a:solidFill>
              </a:rPr>
              <a:t>tek </a:t>
            </a:r>
            <a:r>
              <a:rPr lang="da-DK" sz="2000" dirty="0" smtClean="0">
                <a:solidFill>
                  <a:schemeClr val="accent2">
                    <a:lumMod val="50000"/>
                  </a:schemeClr>
                </a:solidFill>
              </a:rPr>
              <a:t>–</a:t>
            </a:r>
            <a:r>
              <a:rPr lang="sl-SI" sz="2000" dirty="0" smtClean="0">
                <a:solidFill>
                  <a:schemeClr val="accent2">
                    <a:lumMod val="50000"/>
                  </a:schemeClr>
                </a:solidFill>
              </a:rPr>
              <a:t> plavanje </a:t>
            </a:r>
            <a:endParaRPr lang="da-DK" sz="20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da-DK" sz="2000" dirty="0"/>
          </a:p>
        </p:txBody>
      </p:sp>
      <p:sp>
        <p:nvSpPr>
          <p:cNvPr id="26" name="Rektangel 25"/>
          <p:cNvSpPr/>
          <p:nvPr/>
        </p:nvSpPr>
        <p:spPr>
          <a:xfrm>
            <a:off x="1826190" y="2153138"/>
            <a:ext cx="1271837" cy="10587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5 </a:t>
            </a:r>
            <a:r>
              <a:rPr lang="sl-SI" dirty="0"/>
              <a:t>minut</a:t>
            </a:r>
            <a:endParaRPr lang="en-GB" dirty="0"/>
          </a:p>
          <a:p>
            <a:pPr algn="ctr"/>
            <a:r>
              <a:rPr lang="sl-SI" dirty="0"/>
              <a:t>nizek utrip</a:t>
            </a:r>
            <a:endParaRPr lang="en-GB" dirty="0"/>
          </a:p>
          <a:p>
            <a:pPr algn="ctr"/>
            <a:r>
              <a:rPr lang="en-GB" dirty="0"/>
              <a:t>60 </a:t>
            </a:r>
            <a:r>
              <a:rPr lang="sl-SI" dirty="0"/>
              <a:t>do </a:t>
            </a:r>
            <a:r>
              <a:rPr lang="en-GB" dirty="0"/>
              <a:t>75</a:t>
            </a:r>
            <a:endParaRPr lang="da-DK" dirty="0"/>
          </a:p>
        </p:txBody>
      </p:sp>
      <p:sp>
        <p:nvSpPr>
          <p:cNvPr id="27" name="Rektangel 26"/>
          <p:cNvSpPr/>
          <p:nvPr/>
        </p:nvSpPr>
        <p:spPr>
          <a:xfrm>
            <a:off x="3325556" y="2163085"/>
            <a:ext cx="1175584" cy="105872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  <a:r>
              <a:rPr lang="en-GB" dirty="0" smtClean="0"/>
              <a:t> </a:t>
            </a:r>
            <a:r>
              <a:rPr lang="sl-SI" dirty="0" smtClean="0"/>
              <a:t>minuta</a:t>
            </a:r>
            <a:endParaRPr lang="en-GB" dirty="0" smtClean="0"/>
          </a:p>
          <a:p>
            <a:pPr algn="ctr"/>
            <a:r>
              <a:rPr lang="sl-SI" dirty="0" smtClean="0"/>
              <a:t>visok utrip </a:t>
            </a:r>
            <a:r>
              <a:rPr lang="en-GB" dirty="0" smtClean="0"/>
              <a:t>90 </a:t>
            </a:r>
            <a:r>
              <a:rPr lang="sl-SI" dirty="0" smtClean="0"/>
              <a:t>do </a:t>
            </a:r>
            <a:r>
              <a:rPr lang="en-GB" dirty="0" smtClean="0"/>
              <a:t>95</a:t>
            </a:r>
          </a:p>
        </p:txBody>
      </p:sp>
      <p:sp>
        <p:nvSpPr>
          <p:cNvPr id="28" name="Rektangel 27"/>
          <p:cNvSpPr/>
          <p:nvPr/>
        </p:nvSpPr>
        <p:spPr>
          <a:xfrm>
            <a:off x="4728669" y="2167449"/>
            <a:ext cx="1271837" cy="10587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5 </a:t>
            </a:r>
            <a:r>
              <a:rPr lang="sl-SI" dirty="0"/>
              <a:t>minut</a:t>
            </a:r>
            <a:endParaRPr lang="en-GB" dirty="0"/>
          </a:p>
          <a:p>
            <a:pPr algn="ctr"/>
            <a:r>
              <a:rPr lang="sl-SI" dirty="0"/>
              <a:t>nizek utrip</a:t>
            </a:r>
            <a:endParaRPr lang="en-GB" dirty="0"/>
          </a:p>
          <a:p>
            <a:pPr algn="ctr"/>
            <a:r>
              <a:rPr lang="en-GB" dirty="0"/>
              <a:t>60 </a:t>
            </a:r>
            <a:r>
              <a:rPr lang="sl-SI" dirty="0"/>
              <a:t>do </a:t>
            </a:r>
            <a:r>
              <a:rPr lang="en-GB" dirty="0"/>
              <a:t>75</a:t>
            </a:r>
            <a:endParaRPr lang="da-DK" dirty="0"/>
          </a:p>
          <a:p>
            <a:pPr algn="ctr"/>
            <a:r>
              <a:rPr lang="en-GB" dirty="0"/>
              <a:t> </a:t>
            </a:r>
            <a:endParaRPr lang="da-DK" dirty="0"/>
          </a:p>
        </p:txBody>
      </p:sp>
      <p:sp>
        <p:nvSpPr>
          <p:cNvPr id="29" name="Rektangel 28"/>
          <p:cNvSpPr/>
          <p:nvPr/>
        </p:nvSpPr>
        <p:spPr>
          <a:xfrm>
            <a:off x="6223465" y="2167449"/>
            <a:ext cx="1175584" cy="105872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1 </a:t>
            </a:r>
            <a:r>
              <a:rPr lang="sl-SI" dirty="0" smtClean="0"/>
              <a:t>minuta</a:t>
            </a:r>
            <a:endParaRPr lang="en-GB" dirty="0"/>
          </a:p>
          <a:p>
            <a:pPr algn="ctr"/>
            <a:r>
              <a:rPr lang="sl-SI" dirty="0"/>
              <a:t>visok utrip </a:t>
            </a:r>
            <a:r>
              <a:rPr lang="en-GB" dirty="0"/>
              <a:t>90 </a:t>
            </a:r>
            <a:r>
              <a:rPr lang="sl-SI" dirty="0"/>
              <a:t>do </a:t>
            </a:r>
            <a:r>
              <a:rPr lang="en-GB" dirty="0"/>
              <a:t>95</a:t>
            </a:r>
          </a:p>
        </p:txBody>
      </p:sp>
      <p:sp>
        <p:nvSpPr>
          <p:cNvPr id="30" name="Rektangel 29"/>
          <p:cNvSpPr/>
          <p:nvPr/>
        </p:nvSpPr>
        <p:spPr>
          <a:xfrm>
            <a:off x="7622008" y="2163063"/>
            <a:ext cx="1271837" cy="10587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5 </a:t>
            </a:r>
            <a:r>
              <a:rPr lang="sl-SI" dirty="0"/>
              <a:t>minut</a:t>
            </a:r>
            <a:endParaRPr lang="en-GB" dirty="0"/>
          </a:p>
          <a:p>
            <a:pPr algn="ctr"/>
            <a:r>
              <a:rPr lang="sl-SI" dirty="0"/>
              <a:t>nizek utrip</a:t>
            </a:r>
            <a:endParaRPr lang="en-GB" dirty="0"/>
          </a:p>
          <a:p>
            <a:pPr algn="ctr"/>
            <a:r>
              <a:rPr lang="en-GB" dirty="0"/>
              <a:t>60 </a:t>
            </a:r>
            <a:r>
              <a:rPr lang="sl-SI" dirty="0"/>
              <a:t>do </a:t>
            </a:r>
            <a:r>
              <a:rPr lang="en-GB" dirty="0"/>
              <a:t>75</a:t>
            </a:r>
            <a:endParaRPr lang="da-DK" dirty="0"/>
          </a:p>
          <a:p>
            <a:pPr algn="ctr"/>
            <a:r>
              <a:rPr lang="en-GB" dirty="0"/>
              <a:t> </a:t>
            </a:r>
            <a:endParaRPr lang="da-DK" dirty="0"/>
          </a:p>
        </p:txBody>
      </p:sp>
      <p:sp>
        <p:nvSpPr>
          <p:cNvPr id="31" name="Rektangel 30"/>
          <p:cNvSpPr/>
          <p:nvPr/>
        </p:nvSpPr>
        <p:spPr>
          <a:xfrm>
            <a:off x="9096849" y="2149544"/>
            <a:ext cx="1175584" cy="105872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1 </a:t>
            </a:r>
            <a:r>
              <a:rPr lang="sl-SI" dirty="0"/>
              <a:t>minuta</a:t>
            </a:r>
            <a:endParaRPr lang="en-GB" dirty="0"/>
          </a:p>
          <a:p>
            <a:pPr algn="ctr"/>
            <a:r>
              <a:rPr lang="sl-SI" dirty="0"/>
              <a:t>visok utrip </a:t>
            </a:r>
            <a:r>
              <a:rPr lang="en-GB" dirty="0"/>
              <a:t>90 </a:t>
            </a:r>
            <a:r>
              <a:rPr lang="sl-SI" dirty="0"/>
              <a:t>do </a:t>
            </a:r>
            <a:r>
              <a:rPr lang="en-GB" dirty="0"/>
              <a:t>95</a:t>
            </a:r>
          </a:p>
        </p:txBody>
      </p:sp>
      <p:sp>
        <p:nvSpPr>
          <p:cNvPr id="32" name="Rektangel 31"/>
          <p:cNvSpPr/>
          <p:nvPr/>
        </p:nvSpPr>
        <p:spPr>
          <a:xfrm>
            <a:off x="2523127" y="5611528"/>
            <a:ext cx="7106931" cy="11261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4000" dirty="0">
                <a:solidFill>
                  <a:schemeClr val="accent2">
                    <a:lumMod val="50000"/>
                  </a:schemeClr>
                </a:solidFill>
              </a:rPr>
              <a:t>METODA </a:t>
            </a:r>
            <a:r>
              <a:rPr lang="da-DK" sz="4000" dirty="0">
                <a:solidFill>
                  <a:schemeClr val="accent2">
                    <a:lumMod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9965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1447" y="0"/>
            <a:ext cx="8911687" cy="1280890"/>
          </a:xfrm>
        </p:spPr>
        <p:txBody>
          <a:bodyPr/>
          <a:lstStyle/>
          <a:p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8" name="Rektangel 7"/>
          <p:cNvSpPr/>
          <p:nvPr/>
        </p:nvSpPr>
        <p:spPr>
          <a:xfrm>
            <a:off x="1834977" y="3199083"/>
            <a:ext cx="8675810" cy="5292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dirty="0"/>
              <a:t> 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       </a:t>
            </a:r>
            <a:r>
              <a:rPr lang="sl-SI" sz="2000" dirty="0">
                <a:solidFill>
                  <a:schemeClr val="accent2">
                    <a:lumMod val="50000"/>
                  </a:schemeClr>
                </a:solidFill>
              </a:rPr>
              <a:t>DVAKRAT TEDENSKO</a:t>
            </a:r>
            <a:r>
              <a:rPr lang="da-DK" sz="2000" dirty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sl-SI" sz="2000" dirty="0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da-DK" sz="2000" dirty="0">
                <a:solidFill>
                  <a:schemeClr val="accent2">
                    <a:lumMod val="50000"/>
                  </a:schemeClr>
                </a:solidFill>
              </a:rPr>
              <a:t>0 </a:t>
            </a:r>
            <a:r>
              <a:rPr lang="sl-SI" sz="2000" dirty="0">
                <a:solidFill>
                  <a:schemeClr val="accent2">
                    <a:lumMod val="50000"/>
                  </a:schemeClr>
                </a:solidFill>
              </a:rPr>
              <a:t>minutna hoja </a:t>
            </a:r>
            <a:r>
              <a:rPr lang="da-DK" sz="2000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sl-SI" sz="2000" dirty="0">
                <a:solidFill>
                  <a:schemeClr val="accent2">
                    <a:lumMod val="50000"/>
                  </a:schemeClr>
                </a:solidFill>
              </a:rPr>
              <a:t>kolesarjenje </a:t>
            </a:r>
            <a:r>
              <a:rPr lang="da-DK" sz="2000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sl-SI" sz="2000" dirty="0">
                <a:solidFill>
                  <a:schemeClr val="accent2">
                    <a:lumMod val="50000"/>
                  </a:schemeClr>
                </a:solidFill>
              </a:rPr>
              <a:t>tek </a:t>
            </a:r>
            <a:r>
              <a:rPr lang="da-DK" sz="2000" dirty="0">
                <a:solidFill>
                  <a:schemeClr val="accent2">
                    <a:lumMod val="50000"/>
                  </a:schemeClr>
                </a:solidFill>
              </a:rPr>
              <a:t>–</a:t>
            </a:r>
            <a:r>
              <a:rPr lang="sl-SI" sz="2000" dirty="0">
                <a:solidFill>
                  <a:schemeClr val="accent2">
                    <a:lumMod val="50000"/>
                  </a:schemeClr>
                </a:solidFill>
              </a:rPr>
              <a:t> plavanje </a:t>
            </a:r>
            <a:endParaRPr lang="da-DK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1124862" y="186065"/>
            <a:ext cx="1702633" cy="9522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accent2">
                    <a:lumMod val="50000"/>
                  </a:schemeClr>
                </a:solidFill>
              </a:rPr>
              <a:t>PRIMER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75 </a:t>
            </a:r>
            <a:r>
              <a:rPr lang="sl-SI" dirty="0">
                <a:solidFill>
                  <a:schemeClr val="accent2">
                    <a:lumMod val="50000"/>
                  </a:schemeClr>
                </a:solidFill>
              </a:rPr>
              <a:t>let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endParaRPr lang="da-DK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GB" dirty="0"/>
              <a:t> </a:t>
            </a:r>
            <a:endParaRPr lang="da-DK" dirty="0"/>
          </a:p>
        </p:txBody>
      </p:sp>
      <p:sp>
        <p:nvSpPr>
          <p:cNvPr id="11" name="Rektangel 10"/>
          <p:cNvSpPr/>
          <p:nvPr/>
        </p:nvSpPr>
        <p:spPr>
          <a:xfrm>
            <a:off x="3038985" y="194798"/>
            <a:ext cx="2078018" cy="9522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accent2">
                    <a:lumMod val="50000"/>
                  </a:schemeClr>
                </a:solidFill>
              </a:rPr>
              <a:t>Maksimalni utrip 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155,5 </a:t>
            </a:r>
            <a:endParaRPr lang="da-DK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GB" dirty="0"/>
              <a:t> </a:t>
            </a:r>
            <a:endParaRPr lang="da-DK" dirty="0"/>
          </a:p>
        </p:txBody>
      </p:sp>
      <p:sp>
        <p:nvSpPr>
          <p:cNvPr id="12" name="Rektangel 11"/>
          <p:cNvSpPr/>
          <p:nvPr/>
        </p:nvSpPr>
        <p:spPr>
          <a:xfrm>
            <a:off x="5544477" y="162149"/>
            <a:ext cx="1103043" cy="5439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  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60% 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endParaRPr lang="da-DK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5535670" y="946174"/>
            <a:ext cx="1103043" cy="5575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    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80%</a:t>
            </a:r>
            <a:r>
              <a:rPr lang="en-GB" dirty="0" smtClean="0"/>
              <a:t> </a:t>
            </a:r>
            <a:r>
              <a:rPr lang="en-GB" dirty="0"/>
              <a:t> </a:t>
            </a:r>
            <a:endParaRPr lang="da-DK" dirty="0"/>
          </a:p>
        </p:txBody>
      </p:sp>
      <p:sp>
        <p:nvSpPr>
          <p:cNvPr id="14" name="Rektangel 13"/>
          <p:cNvSpPr/>
          <p:nvPr/>
        </p:nvSpPr>
        <p:spPr>
          <a:xfrm>
            <a:off x="6860747" y="154337"/>
            <a:ext cx="1796196" cy="5439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93,3  </a:t>
            </a:r>
            <a:r>
              <a:rPr lang="sl-SI" dirty="0">
                <a:solidFill>
                  <a:schemeClr val="accent2">
                    <a:lumMod val="50000"/>
                  </a:schemeClr>
                </a:solidFill>
              </a:rPr>
              <a:t>utrip</a:t>
            </a:r>
            <a:endParaRPr lang="da-DK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6832675" y="930136"/>
            <a:ext cx="1796196" cy="5439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124,4 </a:t>
            </a:r>
            <a:r>
              <a:rPr lang="sl-SI" dirty="0">
                <a:solidFill>
                  <a:schemeClr val="accent2">
                    <a:lumMod val="50000"/>
                  </a:schemeClr>
                </a:solidFill>
              </a:rPr>
              <a:t>utrip</a:t>
            </a:r>
            <a:endParaRPr lang="da-DK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GB" dirty="0"/>
              <a:t> </a:t>
            </a:r>
            <a:endParaRPr lang="da-DK" dirty="0"/>
          </a:p>
        </p:txBody>
      </p:sp>
      <p:sp>
        <p:nvSpPr>
          <p:cNvPr id="16" name="Rektangel 15"/>
          <p:cNvSpPr/>
          <p:nvPr/>
        </p:nvSpPr>
        <p:spPr>
          <a:xfrm>
            <a:off x="8818174" y="169892"/>
            <a:ext cx="1796196" cy="5439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accent2">
                    <a:lumMod val="50000"/>
                  </a:schemeClr>
                </a:solidFill>
              </a:rPr>
              <a:t>Začetni nivo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Rektangel 16"/>
          <p:cNvSpPr/>
          <p:nvPr/>
        </p:nvSpPr>
        <p:spPr>
          <a:xfrm>
            <a:off x="8884838" y="920857"/>
            <a:ext cx="1796196" cy="5439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accent2">
                    <a:lumMod val="50000"/>
                  </a:schemeClr>
                </a:solidFill>
              </a:rPr>
              <a:t>Končni nivo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Rektangel 17"/>
          <p:cNvSpPr/>
          <p:nvPr/>
        </p:nvSpPr>
        <p:spPr>
          <a:xfrm>
            <a:off x="1834977" y="3724023"/>
            <a:ext cx="1271837" cy="10587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5 </a:t>
            </a:r>
            <a:r>
              <a:rPr lang="sl-SI" dirty="0"/>
              <a:t>minut</a:t>
            </a:r>
            <a:endParaRPr lang="en-GB" dirty="0"/>
          </a:p>
          <a:p>
            <a:pPr algn="ctr"/>
            <a:r>
              <a:rPr lang="sl-SI" dirty="0"/>
              <a:t>nizek utrip</a:t>
            </a:r>
            <a:endParaRPr lang="en-GB" dirty="0"/>
          </a:p>
          <a:p>
            <a:pPr algn="ctr"/>
            <a:r>
              <a:rPr lang="en-GB" dirty="0"/>
              <a:t>60 </a:t>
            </a:r>
            <a:r>
              <a:rPr lang="sl-SI" dirty="0"/>
              <a:t>do </a:t>
            </a:r>
            <a:r>
              <a:rPr lang="en-GB" dirty="0"/>
              <a:t>75</a:t>
            </a:r>
            <a:endParaRPr lang="da-DK" dirty="0"/>
          </a:p>
          <a:p>
            <a:pPr algn="ctr"/>
            <a:r>
              <a:rPr lang="en-GB" dirty="0"/>
              <a:t> </a:t>
            </a:r>
            <a:endParaRPr lang="da-DK" dirty="0"/>
          </a:p>
        </p:txBody>
      </p:sp>
      <p:sp>
        <p:nvSpPr>
          <p:cNvPr id="20" name="Rektangel 19"/>
          <p:cNvSpPr/>
          <p:nvPr/>
        </p:nvSpPr>
        <p:spPr>
          <a:xfrm>
            <a:off x="3404799" y="3736687"/>
            <a:ext cx="1175584" cy="105872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5</a:t>
            </a:r>
            <a:r>
              <a:rPr lang="en-GB" dirty="0"/>
              <a:t> </a:t>
            </a:r>
            <a:r>
              <a:rPr lang="sl-SI" dirty="0"/>
              <a:t>minut</a:t>
            </a:r>
            <a:endParaRPr lang="en-GB" dirty="0"/>
          </a:p>
          <a:p>
            <a:pPr algn="ctr"/>
            <a:r>
              <a:rPr lang="sl-SI" dirty="0"/>
              <a:t>visok utrip </a:t>
            </a:r>
            <a:r>
              <a:rPr lang="en-GB" dirty="0"/>
              <a:t>90 </a:t>
            </a:r>
            <a:r>
              <a:rPr lang="sl-SI" dirty="0"/>
              <a:t>do </a:t>
            </a:r>
            <a:r>
              <a:rPr lang="en-GB" dirty="0"/>
              <a:t>95</a:t>
            </a:r>
          </a:p>
        </p:txBody>
      </p:sp>
      <p:sp>
        <p:nvSpPr>
          <p:cNvPr id="21" name="Rektangel 20"/>
          <p:cNvSpPr/>
          <p:nvPr/>
        </p:nvSpPr>
        <p:spPr>
          <a:xfrm>
            <a:off x="4741886" y="3729553"/>
            <a:ext cx="1271837" cy="10587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5 </a:t>
            </a:r>
            <a:r>
              <a:rPr lang="sl-SI" dirty="0"/>
              <a:t>minut</a:t>
            </a:r>
            <a:endParaRPr lang="en-GB" dirty="0"/>
          </a:p>
          <a:p>
            <a:pPr algn="ctr"/>
            <a:r>
              <a:rPr lang="sl-SI" dirty="0"/>
              <a:t>nizek utrip</a:t>
            </a:r>
            <a:endParaRPr lang="en-GB" dirty="0"/>
          </a:p>
          <a:p>
            <a:pPr algn="ctr"/>
            <a:r>
              <a:rPr lang="en-GB" dirty="0"/>
              <a:t>60 </a:t>
            </a:r>
            <a:r>
              <a:rPr lang="sl-SI" dirty="0"/>
              <a:t>do </a:t>
            </a:r>
            <a:r>
              <a:rPr lang="en-GB" dirty="0"/>
              <a:t>75</a:t>
            </a:r>
            <a:endParaRPr lang="da-DK" dirty="0"/>
          </a:p>
        </p:txBody>
      </p:sp>
      <p:sp>
        <p:nvSpPr>
          <p:cNvPr id="22" name="Rektangel 21"/>
          <p:cNvSpPr/>
          <p:nvPr/>
        </p:nvSpPr>
        <p:spPr>
          <a:xfrm>
            <a:off x="6272955" y="3714713"/>
            <a:ext cx="1175584" cy="105872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5</a:t>
            </a:r>
            <a:r>
              <a:rPr lang="en-GB" dirty="0"/>
              <a:t> </a:t>
            </a:r>
            <a:r>
              <a:rPr lang="sl-SI" dirty="0"/>
              <a:t>minut</a:t>
            </a:r>
            <a:endParaRPr lang="en-GB" dirty="0"/>
          </a:p>
          <a:p>
            <a:pPr algn="ctr"/>
            <a:r>
              <a:rPr lang="sl-SI" dirty="0"/>
              <a:t>visok utrip </a:t>
            </a:r>
            <a:r>
              <a:rPr lang="en-GB" dirty="0"/>
              <a:t>90 </a:t>
            </a:r>
            <a:r>
              <a:rPr lang="sl-SI" dirty="0"/>
              <a:t>do </a:t>
            </a:r>
            <a:r>
              <a:rPr lang="en-GB" dirty="0"/>
              <a:t>95</a:t>
            </a:r>
          </a:p>
        </p:txBody>
      </p:sp>
      <p:sp>
        <p:nvSpPr>
          <p:cNvPr id="23" name="Rektangel 22"/>
          <p:cNvSpPr/>
          <p:nvPr/>
        </p:nvSpPr>
        <p:spPr>
          <a:xfrm>
            <a:off x="7740359" y="3721392"/>
            <a:ext cx="1271837" cy="10587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5 </a:t>
            </a:r>
            <a:r>
              <a:rPr lang="sl-SI" dirty="0"/>
              <a:t>minut</a:t>
            </a:r>
            <a:endParaRPr lang="en-GB" dirty="0"/>
          </a:p>
          <a:p>
            <a:pPr algn="ctr"/>
            <a:r>
              <a:rPr lang="sl-SI" dirty="0"/>
              <a:t>nizek utrip</a:t>
            </a:r>
            <a:endParaRPr lang="en-GB" dirty="0"/>
          </a:p>
          <a:p>
            <a:pPr algn="ctr"/>
            <a:r>
              <a:rPr lang="en-GB" dirty="0"/>
              <a:t>60 </a:t>
            </a:r>
            <a:r>
              <a:rPr lang="sl-SI" dirty="0"/>
              <a:t>do </a:t>
            </a:r>
            <a:r>
              <a:rPr lang="en-GB" dirty="0"/>
              <a:t>75</a:t>
            </a:r>
            <a:endParaRPr lang="da-DK" dirty="0"/>
          </a:p>
          <a:p>
            <a:pPr algn="ctr"/>
            <a:r>
              <a:rPr lang="en-GB" dirty="0"/>
              <a:t> </a:t>
            </a:r>
            <a:endParaRPr lang="da-DK" dirty="0"/>
          </a:p>
        </p:txBody>
      </p:sp>
      <p:sp>
        <p:nvSpPr>
          <p:cNvPr id="24" name="Rektangel 23"/>
          <p:cNvSpPr/>
          <p:nvPr/>
        </p:nvSpPr>
        <p:spPr>
          <a:xfrm>
            <a:off x="9322704" y="3714714"/>
            <a:ext cx="1175584" cy="105872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5</a:t>
            </a:r>
            <a:r>
              <a:rPr lang="en-GB" dirty="0"/>
              <a:t> </a:t>
            </a:r>
            <a:r>
              <a:rPr lang="sl-SI" dirty="0"/>
              <a:t>minut</a:t>
            </a:r>
            <a:endParaRPr lang="en-GB" dirty="0"/>
          </a:p>
          <a:p>
            <a:pPr algn="ctr"/>
            <a:r>
              <a:rPr lang="sl-SI" dirty="0"/>
              <a:t>visok utrip </a:t>
            </a:r>
            <a:r>
              <a:rPr lang="en-GB" dirty="0"/>
              <a:t>90 </a:t>
            </a:r>
            <a:r>
              <a:rPr lang="sl-SI" dirty="0"/>
              <a:t>do </a:t>
            </a:r>
            <a:r>
              <a:rPr lang="en-GB" dirty="0"/>
              <a:t>95</a:t>
            </a:r>
          </a:p>
        </p:txBody>
      </p:sp>
      <p:sp>
        <p:nvSpPr>
          <p:cNvPr id="25" name="Rektangel 24"/>
          <p:cNvSpPr/>
          <p:nvPr/>
        </p:nvSpPr>
        <p:spPr>
          <a:xfrm>
            <a:off x="1834977" y="1618051"/>
            <a:ext cx="8675810" cy="5292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dirty="0"/>
              <a:t> </a:t>
            </a:r>
            <a:r>
              <a:rPr lang="da-DK" dirty="0"/>
              <a:t> </a:t>
            </a:r>
            <a:r>
              <a:rPr lang="da-DK" dirty="0" smtClean="0"/>
              <a:t>       </a:t>
            </a:r>
            <a:r>
              <a:rPr lang="sl-SI" sz="2000" dirty="0">
                <a:solidFill>
                  <a:schemeClr val="accent2">
                    <a:lumMod val="50000"/>
                  </a:schemeClr>
                </a:solidFill>
              </a:rPr>
              <a:t>DVAKRAT TEDENSKO</a:t>
            </a:r>
            <a:r>
              <a:rPr lang="da-DK" sz="2000" dirty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sl-SI" sz="2000" dirty="0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da-DK" sz="2000" dirty="0">
                <a:solidFill>
                  <a:schemeClr val="accent2">
                    <a:lumMod val="50000"/>
                  </a:schemeClr>
                </a:solidFill>
              </a:rPr>
              <a:t>0 </a:t>
            </a:r>
            <a:r>
              <a:rPr lang="sl-SI" sz="2000" dirty="0">
                <a:solidFill>
                  <a:schemeClr val="accent2">
                    <a:lumMod val="50000"/>
                  </a:schemeClr>
                </a:solidFill>
              </a:rPr>
              <a:t>minutna hoja </a:t>
            </a:r>
            <a:r>
              <a:rPr lang="da-DK" sz="2000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sl-SI" sz="2000" dirty="0">
                <a:solidFill>
                  <a:schemeClr val="accent2">
                    <a:lumMod val="50000"/>
                  </a:schemeClr>
                </a:solidFill>
              </a:rPr>
              <a:t>kolesarjenje </a:t>
            </a:r>
            <a:r>
              <a:rPr lang="da-DK" sz="2000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sl-SI" sz="2000" dirty="0">
                <a:solidFill>
                  <a:schemeClr val="accent2">
                    <a:lumMod val="50000"/>
                  </a:schemeClr>
                </a:solidFill>
              </a:rPr>
              <a:t>tek </a:t>
            </a:r>
            <a:r>
              <a:rPr lang="da-DK" sz="2000" dirty="0">
                <a:solidFill>
                  <a:schemeClr val="accent2">
                    <a:lumMod val="50000"/>
                  </a:schemeClr>
                </a:solidFill>
              </a:rPr>
              <a:t>–</a:t>
            </a:r>
            <a:r>
              <a:rPr lang="sl-SI" sz="2000" dirty="0">
                <a:solidFill>
                  <a:schemeClr val="accent2">
                    <a:lumMod val="50000"/>
                  </a:schemeClr>
                </a:solidFill>
              </a:rPr>
              <a:t> plavanje </a:t>
            </a:r>
            <a:endParaRPr lang="da-DK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6" name="Rektangel 25"/>
          <p:cNvSpPr/>
          <p:nvPr/>
        </p:nvSpPr>
        <p:spPr>
          <a:xfrm>
            <a:off x="1834977" y="2155671"/>
            <a:ext cx="1271837" cy="8619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5 </a:t>
            </a:r>
            <a:r>
              <a:rPr lang="sl-SI" sz="1600" dirty="0"/>
              <a:t>minut</a:t>
            </a:r>
            <a:endParaRPr lang="en-GB" sz="1600" dirty="0"/>
          </a:p>
          <a:p>
            <a:pPr algn="ctr"/>
            <a:r>
              <a:rPr lang="sl-SI" sz="1600" dirty="0"/>
              <a:t>nizek utrip</a:t>
            </a:r>
            <a:endParaRPr lang="en-GB" sz="1600" dirty="0"/>
          </a:p>
          <a:p>
            <a:pPr algn="ctr"/>
            <a:r>
              <a:rPr lang="en-GB" sz="1600" dirty="0"/>
              <a:t>60 </a:t>
            </a:r>
            <a:r>
              <a:rPr lang="sl-SI" sz="1600" dirty="0"/>
              <a:t>do </a:t>
            </a:r>
            <a:r>
              <a:rPr lang="en-GB" sz="1600" dirty="0"/>
              <a:t>75</a:t>
            </a:r>
            <a:endParaRPr lang="da-DK" sz="1600" dirty="0"/>
          </a:p>
        </p:txBody>
      </p:sp>
      <p:sp>
        <p:nvSpPr>
          <p:cNvPr id="27" name="Rektangel 26"/>
          <p:cNvSpPr/>
          <p:nvPr/>
        </p:nvSpPr>
        <p:spPr>
          <a:xfrm>
            <a:off x="3446392" y="2130044"/>
            <a:ext cx="1175584" cy="88744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1 </a:t>
            </a:r>
            <a:r>
              <a:rPr lang="sl-SI" sz="1600" dirty="0"/>
              <a:t>minuta</a:t>
            </a:r>
            <a:endParaRPr lang="en-GB" sz="1600" dirty="0"/>
          </a:p>
          <a:p>
            <a:pPr algn="ctr"/>
            <a:r>
              <a:rPr lang="sl-SI" sz="1600" dirty="0"/>
              <a:t>visok utrip </a:t>
            </a:r>
            <a:endParaRPr lang="sl-SI" sz="1600" dirty="0" smtClean="0"/>
          </a:p>
          <a:p>
            <a:pPr algn="ctr"/>
            <a:r>
              <a:rPr lang="en-GB" sz="1600" dirty="0" smtClean="0"/>
              <a:t>90 </a:t>
            </a:r>
            <a:r>
              <a:rPr lang="sl-SI" sz="1600" dirty="0"/>
              <a:t>do </a:t>
            </a:r>
            <a:r>
              <a:rPr lang="en-GB" sz="1600" dirty="0"/>
              <a:t>95</a:t>
            </a:r>
          </a:p>
        </p:txBody>
      </p:sp>
      <p:sp>
        <p:nvSpPr>
          <p:cNvPr id="28" name="Rektangel 27"/>
          <p:cNvSpPr/>
          <p:nvPr/>
        </p:nvSpPr>
        <p:spPr>
          <a:xfrm>
            <a:off x="4929334" y="2150535"/>
            <a:ext cx="1271837" cy="8503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5 </a:t>
            </a:r>
            <a:r>
              <a:rPr lang="sl-SI" sz="1600" dirty="0"/>
              <a:t>minut</a:t>
            </a:r>
            <a:endParaRPr lang="en-GB" sz="1600" dirty="0"/>
          </a:p>
          <a:p>
            <a:pPr algn="ctr"/>
            <a:r>
              <a:rPr lang="sl-SI" sz="1600" dirty="0"/>
              <a:t>nizek utrip</a:t>
            </a:r>
            <a:endParaRPr lang="en-GB" sz="1600" dirty="0"/>
          </a:p>
          <a:p>
            <a:pPr algn="ctr"/>
            <a:r>
              <a:rPr lang="en-GB" sz="1600" dirty="0"/>
              <a:t>60 </a:t>
            </a:r>
            <a:r>
              <a:rPr lang="sl-SI" sz="1600" dirty="0"/>
              <a:t>do </a:t>
            </a:r>
            <a:r>
              <a:rPr lang="en-GB" sz="1600" dirty="0"/>
              <a:t>75</a:t>
            </a:r>
            <a:endParaRPr lang="da-DK" sz="1600" dirty="0"/>
          </a:p>
        </p:txBody>
      </p:sp>
      <p:sp>
        <p:nvSpPr>
          <p:cNvPr id="29" name="Rektangel 28"/>
          <p:cNvSpPr/>
          <p:nvPr/>
        </p:nvSpPr>
        <p:spPr>
          <a:xfrm>
            <a:off x="6440521" y="2131500"/>
            <a:ext cx="1175584" cy="8933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1 </a:t>
            </a:r>
            <a:r>
              <a:rPr lang="sl-SI" sz="1600" dirty="0"/>
              <a:t>minuta</a:t>
            </a:r>
            <a:endParaRPr lang="en-GB" sz="1600" dirty="0"/>
          </a:p>
          <a:p>
            <a:pPr algn="ctr"/>
            <a:r>
              <a:rPr lang="sl-SI" sz="1600" dirty="0"/>
              <a:t>visok utrip </a:t>
            </a:r>
            <a:endParaRPr lang="sl-SI" sz="1600" dirty="0" smtClean="0"/>
          </a:p>
          <a:p>
            <a:pPr algn="ctr"/>
            <a:r>
              <a:rPr lang="en-GB" sz="1600" dirty="0" smtClean="0"/>
              <a:t>90 </a:t>
            </a:r>
            <a:r>
              <a:rPr lang="sl-SI" sz="1600" dirty="0"/>
              <a:t>do </a:t>
            </a:r>
            <a:r>
              <a:rPr lang="en-GB" sz="1600" dirty="0"/>
              <a:t>95</a:t>
            </a:r>
          </a:p>
        </p:txBody>
      </p:sp>
      <p:sp>
        <p:nvSpPr>
          <p:cNvPr id="30" name="Rektangel 29"/>
          <p:cNvSpPr/>
          <p:nvPr/>
        </p:nvSpPr>
        <p:spPr>
          <a:xfrm>
            <a:off x="7829859" y="2141843"/>
            <a:ext cx="1271837" cy="8503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5 </a:t>
            </a:r>
            <a:r>
              <a:rPr lang="sl-SI" sz="1600" dirty="0"/>
              <a:t>minut</a:t>
            </a:r>
            <a:endParaRPr lang="en-GB" sz="1600" dirty="0"/>
          </a:p>
          <a:p>
            <a:pPr algn="ctr"/>
            <a:r>
              <a:rPr lang="sl-SI" sz="1600" dirty="0"/>
              <a:t>nizek utrip</a:t>
            </a:r>
            <a:endParaRPr lang="en-GB" sz="1600" dirty="0"/>
          </a:p>
          <a:p>
            <a:pPr algn="ctr"/>
            <a:r>
              <a:rPr lang="en-GB" sz="1600" dirty="0"/>
              <a:t>60 </a:t>
            </a:r>
            <a:r>
              <a:rPr lang="sl-SI" sz="1600" dirty="0"/>
              <a:t>do </a:t>
            </a:r>
            <a:r>
              <a:rPr lang="en-GB" sz="1600" dirty="0"/>
              <a:t>75</a:t>
            </a:r>
            <a:endParaRPr lang="da-DK" sz="1600" dirty="0"/>
          </a:p>
        </p:txBody>
      </p:sp>
      <p:sp>
        <p:nvSpPr>
          <p:cNvPr id="31" name="Rektangel 30"/>
          <p:cNvSpPr/>
          <p:nvPr/>
        </p:nvSpPr>
        <p:spPr>
          <a:xfrm>
            <a:off x="9341046" y="2146657"/>
            <a:ext cx="1175584" cy="8542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1 </a:t>
            </a:r>
            <a:r>
              <a:rPr lang="sl-SI" sz="1600" dirty="0"/>
              <a:t>minuta</a:t>
            </a:r>
            <a:endParaRPr lang="en-GB" sz="1600" dirty="0"/>
          </a:p>
          <a:p>
            <a:pPr algn="ctr"/>
            <a:r>
              <a:rPr lang="sl-SI" sz="1600" dirty="0"/>
              <a:t>visok utrip </a:t>
            </a:r>
            <a:endParaRPr lang="sl-SI" sz="1600" dirty="0" smtClean="0"/>
          </a:p>
          <a:p>
            <a:pPr algn="ctr"/>
            <a:r>
              <a:rPr lang="en-GB" sz="1600" dirty="0" smtClean="0"/>
              <a:t>90 </a:t>
            </a:r>
            <a:r>
              <a:rPr lang="sl-SI" sz="1600" dirty="0"/>
              <a:t>do </a:t>
            </a:r>
            <a:r>
              <a:rPr lang="en-GB" sz="1600" dirty="0"/>
              <a:t>95</a:t>
            </a:r>
          </a:p>
        </p:txBody>
      </p:sp>
      <p:sp>
        <p:nvSpPr>
          <p:cNvPr id="32" name="Rektangel 31"/>
          <p:cNvSpPr/>
          <p:nvPr/>
        </p:nvSpPr>
        <p:spPr>
          <a:xfrm>
            <a:off x="1834977" y="4935742"/>
            <a:ext cx="8675810" cy="5292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dirty="0"/>
              <a:t> </a:t>
            </a:r>
            <a:r>
              <a:rPr lang="da-DK" sz="2000" dirty="0"/>
              <a:t> </a:t>
            </a:r>
            <a:r>
              <a:rPr lang="da-DK" sz="2000" dirty="0" smtClean="0"/>
              <a:t>    </a:t>
            </a:r>
            <a:r>
              <a:rPr lang="sl-SI" sz="2000" dirty="0">
                <a:solidFill>
                  <a:schemeClr val="accent2">
                    <a:lumMod val="50000"/>
                  </a:schemeClr>
                </a:solidFill>
              </a:rPr>
              <a:t>DVAKRAT TEDENSKO</a:t>
            </a:r>
            <a:r>
              <a:rPr lang="da-DK" sz="2000" dirty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sl-SI" sz="2000" dirty="0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da-DK" sz="2000" dirty="0">
                <a:solidFill>
                  <a:schemeClr val="accent2">
                    <a:lumMod val="50000"/>
                  </a:schemeClr>
                </a:solidFill>
              </a:rPr>
              <a:t>0 </a:t>
            </a:r>
            <a:r>
              <a:rPr lang="sl-SI" sz="2000" dirty="0">
                <a:solidFill>
                  <a:schemeClr val="accent2">
                    <a:lumMod val="50000"/>
                  </a:schemeClr>
                </a:solidFill>
              </a:rPr>
              <a:t>minutna hoja </a:t>
            </a:r>
            <a:r>
              <a:rPr lang="da-DK" sz="2000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sl-SI" sz="2000" dirty="0">
                <a:solidFill>
                  <a:schemeClr val="accent2">
                    <a:lumMod val="50000"/>
                  </a:schemeClr>
                </a:solidFill>
              </a:rPr>
              <a:t>kolesarjenje </a:t>
            </a:r>
            <a:r>
              <a:rPr lang="da-DK" sz="2000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sl-SI" sz="2000" dirty="0">
                <a:solidFill>
                  <a:schemeClr val="accent2">
                    <a:lumMod val="50000"/>
                  </a:schemeClr>
                </a:solidFill>
              </a:rPr>
              <a:t>tek </a:t>
            </a:r>
            <a:r>
              <a:rPr lang="da-DK" sz="2000" dirty="0">
                <a:solidFill>
                  <a:schemeClr val="accent2">
                    <a:lumMod val="50000"/>
                  </a:schemeClr>
                </a:solidFill>
              </a:rPr>
              <a:t>–</a:t>
            </a:r>
            <a:r>
              <a:rPr lang="sl-SI" sz="2000" dirty="0">
                <a:solidFill>
                  <a:schemeClr val="accent2">
                    <a:lumMod val="50000"/>
                  </a:schemeClr>
                </a:solidFill>
              </a:rPr>
              <a:t> plavanje </a:t>
            </a:r>
            <a:endParaRPr lang="da-DK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3" name="Rektangel 32"/>
          <p:cNvSpPr/>
          <p:nvPr/>
        </p:nvSpPr>
        <p:spPr>
          <a:xfrm>
            <a:off x="1834976" y="5446170"/>
            <a:ext cx="1271837" cy="10587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5 </a:t>
            </a:r>
            <a:r>
              <a:rPr lang="sl-SI" dirty="0"/>
              <a:t>minut</a:t>
            </a:r>
            <a:endParaRPr lang="en-GB" dirty="0"/>
          </a:p>
          <a:p>
            <a:pPr algn="ctr"/>
            <a:r>
              <a:rPr lang="sl-SI" dirty="0"/>
              <a:t>nizek utrip</a:t>
            </a:r>
            <a:endParaRPr lang="en-GB" dirty="0"/>
          </a:p>
          <a:p>
            <a:pPr algn="ctr"/>
            <a:r>
              <a:rPr lang="en-GB" dirty="0"/>
              <a:t>60 </a:t>
            </a:r>
            <a:r>
              <a:rPr lang="sl-SI" dirty="0"/>
              <a:t>do </a:t>
            </a:r>
            <a:r>
              <a:rPr lang="en-GB" dirty="0"/>
              <a:t>75</a:t>
            </a:r>
            <a:endParaRPr lang="da-DK" dirty="0"/>
          </a:p>
        </p:txBody>
      </p:sp>
      <p:sp>
        <p:nvSpPr>
          <p:cNvPr id="34" name="Rektangel 33"/>
          <p:cNvSpPr/>
          <p:nvPr/>
        </p:nvSpPr>
        <p:spPr>
          <a:xfrm>
            <a:off x="3401921" y="5446171"/>
            <a:ext cx="1175584" cy="105872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5</a:t>
            </a:r>
            <a:r>
              <a:rPr lang="en-GB" dirty="0"/>
              <a:t> </a:t>
            </a:r>
            <a:r>
              <a:rPr lang="sl-SI" dirty="0"/>
              <a:t>minut</a:t>
            </a:r>
            <a:endParaRPr lang="en-GB" dirty="0"/>
          </a:p>
          <a:p>
            <a:pPr algn="ctr"/>
            <a:r>
              <a:rPr lang="sl-SI" dirty="0"/>
              <a:t>visok utrip </a:t>
            </a:r>
            <a:r>
              <a:rPr lang="en-GB" dirty="0" smtClean="0"/>
              <a:t>120 - 125</a:t>
            </a:r>
          </a:p>
        </p:txBody>
      </p:sp>
      <p:sp>
        <p:nvSpPr>
          <p:cNvPr id="35" name="Rektangel 34"/>
          <p:cNvSpPr/>
          <p:nvPr/>
        </p:nvSpPr>
        <p:spPr>
          <a:xfrm>
            <a:off x="4797222" y="5459706"/>
            <a:ext cx="1271837" cy="10587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5 </a:t>
            </a:r>
            <a:r>
              <a:rPr lang="sl-SI" dirty="0"/>
              <a:t>minut</a:t>
            </a:r>
            <a:endParaRPr lang="en-GB" dirty="0"/>
          </a:p>
          <a:p>
            <a:pPr algn="ctr"/>
            <a:r>
              <a:rPr lang="sl-SI" dirty="0"/>
              <a:t>nizek utrip</a:t>
            </a:r>
            <a:endParaRPr lang="en-GB" dirty="0"/>
          </a:p>
          <a:p>
            <a:pPr algn="ctr"/>
            <a:r>
              <a:rPr lang="en-GB" dirty="0"/>
              <a:t>60 </a:t>
            </a:r>
            <a:r>
              <a:rPr lang="sl-SI" dirty="0"/>
              <a:t>do </a:t>
            </a:r>
            <a:r>
              <a:rPr lang="en-GB" dirty="0"/>
              <a:t>75</a:t>
            </a:r>
            <a:endParaRPr lang="da-DK" dirty="0"/>
          </a:p>
          <a:p>
            <a:pPr algn="ctr"/>
            <a:r>
              <a:rPr lang="en-GB" dirty="0"/>
              <a:t> </a:t>
            </a:r>
            <a:endParaRPr lang="da-DK" dirty="0"/>
          </a:p>
        </p:txBody>
      </p:sp>
      <p:sp>
        <p:nvSpPr>
          <p:cNvPr id="36" name="Rektangel 35"/>
          <p:cNvSpPr/>
          <p:nvPr/>
        </p:nvSpPr>
        <p:spPr>
          <a:xfrm>
            <a:off x="6361687" y="5464985"/>
            <a:ext cx="1175584" cy="105872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5</a:t>
            </a:r>
            <a:r>
              <a:rPr lang="en-GB" dirty="0"/>
              <a:t> </a:t>
            </a:r>
            <a:r>
              <a:rPr lang="sl-SI" dirty="0"/>
              <a:t>minut</a:t>
            </a:r>
            <a:endParaRPr lang="en-GB" dirty="0"/>
          </a:p>
          <a:p>
            <a:pPr algn="ctr"/>
            <a:r>
              <a:rPr lang="sl-SI" dirty="0"/>
              <a:t>visok utrip</a:t>
            </a:r>
            <a:r>
              <a:rPr lang="en-GB" dirty="0" smtClean="0"/>
              <a:t> 120 - 125</a:t>
            </a:r>
          </a:p>
        </p:txBody>
      </p:sp>
      <p:sp>
        <p:nvSpPr>
          <p:cNvPr id="37" name="Rektangel 36"/>
          <p:cNvSpPr/>
          <p:nvPr/>
        </p:nvSpPr>
        <p:spPr>
          <a:xfrm>
            <a:off x="7803240" y="5464985"/>
            <a:ext cx="1271837" cy="10587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5 </a:t>
            </a:r>
            <a:r>
              <a:rPr lang="sl-SI" dirty="0"/>
              <a:t>minut</a:t>
            </a:r>
            <a:endParaRPr lang="en-GB" dirty="0"/>
          </a:p>
          <a:p>
            <a:pPr algn="ctr"/>
            <a:r>
              <a:rPr lang="sl-SI" dirty="0"/>
              <a:t>nizek utrip</a:t>
            </a:r>
            <a:endParaRPr lang="en-GB" dirty="0"/>
          </a:p>
          <a:p>
            <a:pPr algn="ctr"/>
            <a:r>
              <a:rPr lang="en-GB" dirty="0"/>
              <a:t>60 </a:t>
            </a:r>
            <a:r>
              <a:rPr lang="sl-SI" dirty="0"/>
              <a:t>do </a:t>
            </a:r>
            <a:r>
              <a:rPr lang="en-GB" dirty="0"/>
              <a:t>75</a:t>
            </a:r>
            <a:endParaRPr lang="da-DK" dirty="0"/>
          </a:p>
        </p:txBody>
      </p:sp>
      <p:sp>
        <p:nvSpPr>
          <p:cNvPr id="38" name="Rektangel 37"/>
          <p:cNvSpPr/>
          <p:nvPr/>
        </p:nvSpPr>
        <p:spPr>
          <a:xfrm>
            <a:off x="9341046" y="5464985"/>
            <a:ext cx="1175584" cy="105872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5</a:t>
            </a:r>
            <a:r>
              <a:rPr lang="en-GB" dirty="0"/>
              <a:t> </a:t>
            </a:r>
            <a:r>
              <a:rPr lang="sl-SI" dirty="0"/>
              <a:t>minut</a:t>
            </a:r>
            <a:endParaRPr lang="en-GB" dirty="0"/>
          </a:p>
          <a:p>
            <a:pPr algn="ctr"/>
            <a:r>
              <a:rPr lang="sl-SI" dirty="0"/>
              <a:t>visok utrip</a:t>
            </a:r>
            <a:r>
              <a:rPr lang="en-GB" dirty="0" smtClean="0"/>
              <a:t> 120 - 125</a:t>
            </a:r>
          </a:p>
        </p:txBody>
      </p:sp>
      <p:sp>
        <p:nvSpPr>
          <p:cNvPr id="5" name="Nedadgående pil 4"/>
          <p:cNvSpPr/>
          <p:nvPr/>
        </p:nvSpPr>
        <p:spPr>
          <a:xfrm>
            <a:off x="10972484" y="1791468"/>
            <a:ext cx="895150" cy="4398746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0790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507" y="1223147"/>
            <a:ext cx="2962913" cy="4206605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420" y="2209641"/>
            <a:ext cx="6858594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117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433080" y="2106657"/>
            <a:ext cx="3644650" cy="14594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200" b="1" dirty="0" smtClean="0">
                <a:solidFill>
                  <a:schemeClr val="accent1">
                    <a:lumMod val="50000"/>
                  </a:schemeClr>
                </a:solidFill>
              </a:rPr>
              <a:t>Vse kar počnemo je "delo" in se ga da meriti</a:t>
            </a:r>
            <a:endParaRPr lang="en-GB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577458" y="617530"/>
            <a:ext cx="3644650" cy="11265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200" b="1" dirty="0" smtClean="0">
                <a:solidFill>
                  <a:schemeClr val="accent1">
                    <a:lumMod val="50000"/>
                  </a:schemeClr>
                </a:solidFill>
              </a:rPr>
              <a:t>Naša sposobnost za opravljanje del</a:t>
            </a:r>
            <a:endParaRPr lang="en-GB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7081015" y="640446"/>
            <a:ext cx="3644650" cy="7187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200" b="1" dirty="0" smtClean="0">
                <a:solidFill>
                  <a:schemeClr val="accent1">
                    <a:lumMod val="50000"/>
                  </a:schemeClr>
                </a:solidFill>
              </a:rPr>
              <a:t>Delo</a:t>
            </a:r>
            <a:r>
              <a:rPr lang="en-GB" sz="3200" b="1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en-GB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7019231" y="1946366"/>
            <a:ext cx="3644650" cy="7187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200" b="1" dirty="0" smtClean="0">
                <a:solidFill>
                  <a:schemeClr val="accent1">
                    <a:lumMod val="50000"/>
                  </a:schemeClr>
                </a:solidFill>
              </a:rPr>
              <a:t>Pometanje tal</a:t>
            </a:r>
            <a:endParaRPr lang="en-GB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Rektangel 13"/>
          <p:cNvSpPr/>
          <p:nvPr/>
        </p:nvSpPr>
        <p:spPr>
          <a:xfrm>
            <a:off x="7081015" y="3206751"/>
            <a:ext cx="3644650" cy="7187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200" b="1" dirty="0" smtClean="0">
                <a:solidFill>
                  <a:schemeClr val="accent1">
                    <a:lumMod val="50000"/>
                  </a:schemeClr>
                </a:solidFill>
              </a:rPr>
              <a:t>Kuhanje </a:t>
            </a:r>
            <a:r>
              <a:rPr lang="en-GB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GB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7019231" y="4630249"/>
            <a:ext cx="3644650" cy="7187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200" b="1" dirty="0" smtClean="0">
                <a:solidFill>
                  <a:schemeClr val="accent1">
                    <a:lumMod val="50000"/>
                  </a:schemeClr>
                </a:solidFill>
              </a:rPr>
              <a:t>Oblačiti se</a:t>
            </a:r>
            <a:endParaRPr lang="en-GB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8" name="Billed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358" y="577851"/>
            <a:ext cx="1743075" cy="2165349"/>
          </a:xfrm>
          <a:prstGeom prst="rect">
            <a:avLst/>
          </a:prstGeom>
        </p:spPr>
      </p:pic>
      <p:pic>
        <p:nvPicPr>
          <p:cNvPr id="21" name="Billed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969" y="4776466"/>
            <a:ext cx="2097649" cy="1399162"/>
          </a:xfrm>
          <a:prstGeom prst="rect">
            <a:avLst/>
          </a:prstGeom>
        </p:spPr>
      </p:pic>
      <p:sp>
        <p:nvSpPr>
          <p:cNvPr id="22" name="Rektangel 21"/>
          <p:cNvSpPr/>
          <p:nvPr/>
        </p:nvSpPr>
        <p:spPr>
          <a:xfrm>
            <a:off x="350985" y="4259902"/>
            <a:ext cx="3644650" cy="14594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200" b="1" dirty="0" smtClean="0">
                <a:solidFill>
                  <a:schemeClr val="accent1">
                    <a:lumMod val="50000"/>
                  </a:schemeClr>
                </a:solidFill>
              </a:rPr>
              <a:t>Merimo ga v </a:t>
            </a:r>
            <a:r>
              <a:rPr lang="en-GB" sz="3200" b="1" dirty="0" smtClean="0">
                <a:solidFill>
                  <a:schemeClr val="accent1">
                    <a:lumMod val="50000"/>
                  </a:schemeClr>
                </a:solidFill>
              </a:rPr>
              <a:t>WATT</a:t>
            </a:r>
            <a:r>
              <a:rPr lang="sl-SI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l-SI" sz="1400" b="1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sl-SI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količina napora/upora)</a:t>
            </a:r>
            <a:r>
              <a:rPr lang="sl-SI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" name="Billed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635" y="2636787"/>
            <a:ext cx="3429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05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Lige pilforbindelse 6"/>
          <p:cNvCxnSpPr/>
          <p:nvPr/>
        </p:nvCxnSpPr>
        <p:spPr>
          <a:xfrm flipV="1">
            <a:off x="837398" y="837398"/>
            <a:ext cx="28876" cy="488000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ge pilforbindelse 9"/>
          <p:cNvCxnSpPr/>
          <p:nvPr/>
        </p:nvCxnSpPr>
        <p:spPr>
          <a:xfrm flipV="1">
            <a:off x="837398" y="5707782"/>
            <a:ext cx="9981398" cy="192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ktangel 12"/>
          <p:cNvSpPr/>
          <p:nvPr/>
        </p:nvSpPr>
        <p:spPr>
          <a:xfrm>
            <a:off x="2429872" y="375385"/>
            <a:ext cx="6284264" cy="924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Če imamo kondicijsko številko</a:t>
            </a:r>
            <a:r>
              <a:rPr lang="en-GB" dirty="0" smtClean="0"/>
              <a:t> 15 – </a:t>
            </a:r>
            <a:r>
              <a:rPr lang="sl-SI" dirty="0" smtClean="0"/>
              <a:t>hoja od pritličja do 1. nadstropja, to predstavlja maksimalno delo</a:t>
            </a:r>
            <a:r>
              <a:rPr lang="en-GB" dirty="0" smtClean="0"/>
              <a:t>.</a:t>
            </a:r>
            <a:endParaRPr lang="en-GB" dirty="0"/>
          </a:p>
        </p:txBody>
      </p:sp>
      <p:cxnSp>
        <p:nvCxnSpPr>
          <p:cNvPr id="14" name="Lige pilforbindelse 13"/>
          <p:cNvCxnSpPr/>
          <p:nvPr/>
        </p:nvCxnSpPr>
        <p:spPr>
          <a:xfrm flipV="1">
            <a:off x="837398" y="4408372"/>
            <a:ext cx="9981398" cy="1925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ktangel 14"/>
          <p:cNvSpPr/>
          <p:nvPr/>
        </p:nvSpPr>
        <p:spPr>
          <a:xfrm>
            <a:off x="303882" y="4242086"/>
            <a:ext cx="456514" cy="40537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15</a:t>
            </a:r>
            <a:endParaRPr lang="en-GB" dirty="0"/>
          </a:p>
        </p:txBody>
      </p:sp>
      <p:sp>
        <p:nvSpPr>
          <p:cNvPr id="16" name="Rektangel 15"/>
          <p:cNvSpPr/>
          <p:nvPr/>
        </p:nvSpPr>
        <p:spPr>
          <a:xfrm>
            <a:off x="365908" y="283946"/>
            <a:ext cx="1282165" cy="5534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Kondicijske številke</a:t>
            </a:r>
            <a:endParaRPr lang="en-GB" dirty="0"/>
          </a:p>
        </p:txBody>
      </p:sp>
      <p:cxnSp>
        <p:nvCxnSpPr>
          <p:cNvPr id="17" name="Lige pilforbindelse 16"/>
          <p:cNvCxnSpPr/>
          <p:nvPr/>
        </p:nvCxnSpPr>
        <p:spPr>
          <a:xfrm>
            <a:off x="1193533" y="2360661"/>
            <a:ext cx="9548261" cy="2190886"/>
          </a:xfrm>
          <a:prstGeom prst="straightConnector1">
            <a:avLst/>
          </a:prstGeom>
          <a:ln w="412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ktangel 19"/>
          <p:cNvSpPr/>
          <p:nvPr/>
        </p:nvSpPr>
        <p:spPr>
          <a:xfrm>
            <a:off x="1006990" y="1686960"/>
            <a:ext cx="732492" cy="55345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44</a:t>
            </a:r>
            <a:endParaRPr lang="en-GB" dirty="0"/>
          </a:p>
        </p:txBody>
      </p:sp>
      <p:sp>
        <p:nvSpPr>
          <p:cNvPr id="21" name="Rektangel 20"/>
          <p:cNvSpPr/>
          <p:nvPr/>
        </p:nvSpPr>
        <p:spPr>
          <a:xfrm>
            <a:off x="2007995" y="1840831"/>
            <a:ext cx="732492" cy="55345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42</a:t>
            </a:r>
            <a:endParaRPr lang="en-GB" dirty="0"/>
          </a:p>
        </p:txBody>
      </p:sp>
      <p:sp>
        <p:nvSpPr>
          <p:cNvPr id="22" name="Rektangel 21"/>
          <p:cNvSpPr/>
          <p:nvPr/>
        </p:nvSpPr>
        <p:spPr>
          <a:xfrm>
            <a:off x="6678149" y="2962241"/>
            <a:ext cx="732492" cy="55345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22</a:t>
            </a:r>
            <a:endParaRPr lang="en-GB" dirty="0"/>
          </a:p>
        </p:txBody>
      </p:sp>
      <p:sp>
        <p:nvSpPr>
          <p:cNvPr id="23" name="Rektangel 22"/>
          <p:cNvSpPr/>
          <p:nvPr/>
        </p:nvSpPr>
        <p:spPr>
          <a:xfrm>
            <a:off x="10501310" y="5765535"/>
            <a:ext cx="1282165" cy="5534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Starost </a:t>
            </a:r>
            <a:endParaRPr lang="en-GB" dirty="0"/>
          </a:p>
        </p:txBody>
      </p:sp>
      <p:sp>
        <p:nvSpPr>
          <p:cNvPr id="24" name="Rektangel 23"/>
          <p:cNvSpPr/>
          <p:nvPr/>
        </p:nvSpPr>
        <p:spPr>
          <a:xfrm>
            <a:off x="9681557" y="4498038"/>
            <a:ext cx="732492" cy="553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15</a:t>
            </a:r>
            <a:endParaRPr lang="en-GB" dirty="0"/>
          </a:p>
        </p:txBody>
      </p:sp>
      <p:sp>
        <p:nvSpPr>
          <p:cNvPr id="25" name="Forbindelse 24"/>
          <p:cNvSpPr/>
          <p:nvPr/>
        </p:nvSpPr>
        <p:spPr>
          <a:xfrm>
            <a:off x="1337764" y="2290245"/>
            <a:ext cx="201749" cy="212323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" name="Forbindelse 25"/>
          <p:cNvSpPr/>
          <p:nvPr/>
        </p:nvSpPr>
        <p:spPr>
          <a:xfrm>
            <a:off x="2228123" y="2473408"/>
            <a:ext cx="201749" cy="212323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28" name="Lige pilforbindelse 27"/>
          <p:cNvCxnSpPr/>
          <p:nvPr/>
        </p:nvCxnSpPr>
        <p:spPr>
          <a:xfrm>
            <a:off x="1438638" y="2502568"/>
            <a:ext cx="0" cy="190580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ktangel 31"/>
          <p:cNvSpPr/>
          <p:nvPr/>
        </p:nvSpPr>
        <p:spPr>
          <a:xfrm>
            <a:off x="1070888" y="3265548"/>
            <a:ext cx="732492" cy="3932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  <a:r>
              <a:rPr lang="en-GB" dirty="0" smtClean="0"/>
              <a:t>93%</a:t>
            </a:r>
            <a:endParaRPr lang="en-GB" dirty="0"/>
          </a:p>
        </p:txBody>
      </p:sp>
      <p:cxnSp>
        <p:nvCxnSpPr>
          <p:cNvPr id="33" name="Lige pilforbindelse 32"/>
          <p:cNvCxnSpPr/>
          <p:nvPr/>
        </p:nvCxnSpPr>
        <p:spPr>
          <a:xfrm>
            <a:off x="2314537" y="2685731"/>
            <a:ext cx="5151" cy="163601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ktangel 34"/>
          <p:cNvSpPr/>
          <p:nvPr/>
        </p:nvSpPr>
        <p:spPr>
          <a:xfrm>
            <a:off x="1962751" y="3276200"/>
            <a:ext cx="732492" cy="3932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  <a:r>
              <a:rPr lang="en-GB" dirty="0" smtClean="0"/>
              <a:t>80%</a:t>
            </a:r>
            <a:endParaRPr lang="en-GB" dirty="0"/>
          </a:p>
        </p:txBody>
      </p:sp>
      <p:sp>
        <p:nvSpPr>
          <p:cNvPr id="36" name="Rektangel 35"/>
          <p:cNvSpPr/>
          <p:nvPr/>
        </p:nvSpPr>
        <p:spPr>
          <a:xfrm>
            <a:off x="5967663" y="3755201"/>
            <a:ext cx="732492" cy="39325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46%</a:t>
            </a:r>
            <a:endParaRPr lang="en-GB" dirty="0"/>
          </a:p>
        </p:txBody>
      </p:sp>
      <p:cxnSp>
        <p:nvCxnSpPr>
          <p:cNvPr id="37" name="Lige pilforbindelse 36"/>
          <p:cNvCxnSpPr/>
          <p:nvPr/>
        </p:nvCxnSpPr>
        <p:spPr>
          <a:xfrm flipH="1">
            <a:off x="7044395" y="3733541"/>
            <a:ext cx="7804" cy="674831"/>
          </a:xfrm>
          <a:prstGeom prst="straightConnector1">
            <a:avLst/>
          </a:prstGeom>
          <a:ln w="381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ktangel 38"/>
          <p:cNvSpPr/>
          <p:nvPr/>
        </p:nvSpPr>
        <p:spPr>
          <a:xfrm>
            <a:off x="7981644" y="3250049"/>
            <a:ext cx="732492" cy="55345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19</a:t>
            </a:r>
            <a:endParaRPr lang="en-GB" dirty="0"/>
          </a:p>
        </p:txBody>
      </p:sp>
      <p:cxnSp>
        <p:nvCxnSpPr>
          <p:cNvPr id="40" name="Lige pilforbindelse 39"/>
          <p:cNvCxnSpPr/>
          <p:nvPr/>
        </p:nvCxnSpPr>
        <p:spPr>
          <a:xfrm>
            <a:off x="8371225" y="3983292"/>
            <a:ext cx="10923" cy="425080"/>
          </a:xfrm>
          <a:prstGeom prst="straightConnector1">
            <a:avLst/>
          </a:prstGeom>
          <a:ln w="381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ktangel 41"/>
          <p:cNvSpPr/>
          <p:nvPr/>
        </p:nvSpPr>
        <p:spPr>
          <a:xfrm>
            <a:off x="1006990" y="5765534"/>
            <a:ext cx="732492" cy="41388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40</a:t>
            </a:r>
            <a:endParaRPr lang="en-GB" dirty="0"/>
          </a:p>
        </p:txBody>
      </p:sp>
      <p:sp>
        <p:nvSpPr>
          <p:cNvPr id="43" name="Rektangel 42"/>
          <p:cNvSpPr/>
          <p:nvPr/>
        </p:nvSpPr>
        <p:spPr>
          <a:xfrm>
            <a:off x="2063626" y="5765535"/>
            <a:ext cx="732492" cy="41388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45</a:t>
            </a:r>
            <a:endParaRPr lang="en-GB" dirty="0"/>
          </a:p>
        </p:txBody>
      </p:sp>
      <p:sp>
        <p:nvSpPr>
          <p:cNvPr id="44" name="Rektangel 43"/>
          <p:cNvSpPr/>
          <p:nvPr/>
        </p:nvSpPr>
        <p:spPr>
          <a:xfrm>
            <a:off x="6620518" y="5746285"/>
            <a:ext cx="732492" cy="41388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60</a:t>
            </a:r>
            <a:endParaRPr lang="en-GB" dirty="0"/>
          </a:p>
        </p:txBody>
      </p:sp>
      <p:sp>
        <p:nvSpPr>
          <p:cNvPr id="45" name="Rektangel 44"/>
          <p:cNvSpPr/>
          <p:nvPr/>
        </p:nvSpPr>
        <p:spPr>
          <a:xfrm>
            <a:off x="8186116" y="5755912"/>
            <a:ext cx="732492" cy="41388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70</a:t>
            </a:r>
            <a:endParaRPr lang="en-GB" dirty="0"/>
          </a:p>
        </p:txBody>
      </p:sp>
      <p:sp>
        <p:nvSpPr>
          <p:cNvPr id="46" name="Rektangel 45"/>
          <p:cNvSpPr/>
          <p:nvPr/>
        </p:nvSpPr>
        <p:spPr>
          <a:xfrm>
            <a:off x="8704107" y="3809871"/>
            <a:ext cx="732492" cy="39325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26 %</a:t>
            </a:r>
            <a:endParaRPr lang="en-GB" dirty="0"/>
          </a:p>
        </p:txBody>
      </p:sp>
      <p:pic>
        <p:nvPicPr>
          <p:cNvPr id="31" name="Billed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136" y="196906"/>
            <a:ext cx="3429000" cy="2266950"/>
          </a:xfrm>
          <a:prstGeom prst="rect">
            <a:avLst/>
          </a:prstGeom>
        </p:spPr>
      </p:pic>
      <p:sp>
        <p:nvSpPr>
          <p:cNvPr id="30" name="Rektangel 29"/>
          <p:cNvSpPr/>
          <p:nvPr/>
        </p:nvSpPr>
        <p:spPr>
          <a:xfrm>
            <a:off x="10685878" y="698673"/>
            <a:ext cx="456514" cy="40537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6211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3630777" y="823713"/>
            <a:ext cx="1685016" cy="4634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60 – 64 </a:t>
            </a:r>
            <a:r>
              <a:rPr lang="sl-SI" sz="2400" dirty="0" smtClean="0"/>
              <a:t>let</a:t>
            </a:r>
            <a:endParaRPr lang="da-DK" sz="2400" dirty="0"/>
          </a:p>
        </p:txBody>
      </p:sp>
      <p:sp>
        <p:nvSpPr>
          <p:cNvPr id="7" name="Rektangel 6"/>
          <p:cNvSpPr/>
          <p:nvPr/>
        </p:nvSpPr>
        <p:spPr>
          <a:xfrm>
            <a:off x="6186444" y="822573"/>
            <a:ext cx="1684800" cy="46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65 – 79 </a:t>
            </a:r>
            <a:r>
              <a:rPr lang="sl-SI" sz="2400" dirty="0"/>
              <a:t>let</a:t>
            </a:r>
            <a:endParaRPr lang="da-DK" sz="2400" dirty="0"/>
          </a:p>
        </p:txBody>
      </p:sp>
      <p:sp>
        <p:nvSpPr>
          <p:cNvPr id="9" name="Rektangel 8"/>
          <p:cNvSpPr/>
          <p:nvPr/>
        </p:nvSpPr>
        <p:spPr>
          <a:xfrm>
            <a:off x="9339121" y="829884"/>
            <a:ext cx="1684800" cy="46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80</a:t>
            </a:r>
            <a:r>
              <a:rPr lang="sl-SI" sz="2400" dirty="0" smtClean="0"/>
              <a:t>+</a:t>
            </a:r>
            <a:r>
              <a:rPr lang="da-DK" sz="2400" dirty="0" smtClean="0"/>
              <a:t> </a:t>
            </a:r>
            <a:r>
              <a:rPr lang="sl-SI" sz="2400" dirty="0"/>
              <a:t>let</a:t>
            </a:r>
            <a:endParaRPr lang="da-DK" sz="2400" dirty="0"/>
          </a:p>
        </p:txBody>
      </p:sp>
      <p:sp>
        <p:nvSpPr>
          <p:cNvPr id="11" name="Rektangel 10"/>
          <p:cNvSpPr/>
          <p:nvPr/>
        </p:nvSpPr>
        <p:spPr>
          <a:xfrm>
            <a:off x="3630777" y="2399289"/>
            <a:ext cx="2124000" cy="720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8,8 % </a:t>
            </a:r>
          </a:p>
          <a:p>
            <a:pPr algn="ctr"/>
            <a:r>
              <a:rPr lang="sl-SI" sz="1200" dirty="0" smtClean="0"/>
              <a:t>jih ne zmore</a:t>
            </a:r>
            <a:endParaRPr lang="en-US" dirty="0"/>
          </a:p>
        </p:txBody>
      </p:sp>
      <p:sp>
        <p:nvSpPr>
          <p:cNvPr id="18" name="Rektangel 17"/>
          <p:cNvSpPr/>
          <p:nvPr/>
        </p:nvSpPr>
        <p:spPr>
          <a:xfrm>
            <a:off x="20305" y="-13370"/>
            <a:ext cx="12171695" cy="8370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b="1" dirty="0" smtClean="0">
                <a:solidFill>
                  <a:schemeClr val="accent1">
                    <a:lumMod val="50000"/>
                  </a:schemeClr>
                </a:solidFill>
              </a:rPr>
              <a:t>Koliko jih </a:t>
            </a:r>
            <a:r>
              <a:rPr lang="sl-SI" sz="2800" b="1" dirty="0" smtClean="0">
                <a:solidFill>
                  <a:srgbClr val="FF0000"/>
                </a:solidFill>
              </a:rPr>
              <a:t>ne zmore hoditi po stopnicah </a:t>
            </a:r>
            <a:r>
              <a:rPr lang="sl-SI" sz="2800" b="1" dirty="0" smtClean="0">
                <a:solidFill>
                  <a:schemeClr val="accent1">
                    <a:lumMod val="50000"/>
                  </a:schemeClr>
                </a:solidFill>
              </a:rPr>
              <a:t>kot takrat, ko so bili stari 60 let?</a:t>
            </a:r>
            <a:endParaRPr lang="en-GB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Rektangel 25"/>
          <p:cNvSpPr/>
          <p:nvPr/>
        </p:nvSpPr>
        <p:spPr>
          <a:xfrm>
            <a:off x="6020372" y="2260225"/>
            <a:ext cx="2124000" cy="72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sz="2400" dirty="0" smtClean="0"/>
          </a:p>
          <a:p>
            <a:pPr algn="ctr"/>
            <a:r>
              <a:rPr lang="da-DK" sz="2400" dirty="0" smtClean="0"/>
              <a:t>15,6 % </a:t>
            </a:r>
          </a:p>
          <a:p>
            <a:pPr algn="ctr"/>
            <a:r>
              <a:rPr lang="sl-SI" sz="1200" dirty="0"/>
              <a:t>jih ne zmore</a:t>
            </a:r>
            <a:endParaRPr lang="en-US" sz="1200" dirty="0"/>
          </a:p>
          <a:p>
            <a:pPr algn="ctr"/>
            <a:endParaRPr lang="da-DK" sz="2400" dirty="0"/>
          </a:p>
        </p:txBody>
      </p:sp>
      <p:sp>
        <p:nvSpPr>
          <p:cNvPr id="27" name="Rektangel 26"/>
          <p:cNvSpPr/>
          <p:nvPr/>
        </p:nvSpPr>
        <p:spPr>
          <a:xfrm>
            <a:off x="9106186" y="1459731"/>
            <a:ext cx="2124000" cy="72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43,5 %</a:t>
            </a:r>
          </a:p>
          <a:p>
            <a:pPr algn="ctr"/>
            <a:r>
              <a:rPr lang="sl-SI" sz="1200" dirty="0"/>
              <a:t>jih ne zmore</a:t>
            </a:r>
            <a:endParaRPr lang="en-US" sz="1200" dirty="0"/>
          </a:p>
        </p:txBody>
      </p:sp>
      <p:sp>
        <p:nvSpPr>
          <p:cNvPr id="34" name="Rektangel 33"/>
          <p:cNvSpPr/>
          <p:nvPr/>
        </p:nvSpPr>
        <p:spPr>
          <a:xfrm>
            <a:off x="2118111" y="3344894"/>
            <a:ext cx="10073889" cy="7106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b="1" dirty="0" smtClean="0">
                <a:solidFill>
                  <a:schemeClr val="accent1">
                    <a:lumMod val="50000"/>
                  </a:schemeClr>
                </a:solidFill>
              </a:rPr>
              <a:t>Koliko jih </a:t>
            </a:r>
            <a:r>
              <a:rPr lang="sl-SI" sz="2800" b="1" dirty="0" smtClean="0">
                <a:solidFill>
                  <a:srgbClr val="009A46"/>
                </a:solidFill>
              </a:rPr>
              <a:t>še vedno zmore hoditi po stopnicah </a:t>
            </a:r>
            <a:r>
              <a:rPr lang="sl-SI" sz="2800" b="1" dirty="0">
                <a:solidFill>
                  <a:schemeClr val="accent1">
                    <a:lumMod val="50000"/>
                  </a:schemeClr>
                </a:solidFill>
              </a:rPr>
              <a:t>kot takrat, ko so </a:t>
            </a:r>
            <a:r>
              <a:rPr lang="sl-SI" sz="2800" b="1" dirty="0" smtClean="0">
                <a:solidFill>
                  <a:schemeClr val="accent1">
                    <a:lumMod val="50000"/>
                  </a:schemeClr>
                </a:solidFill>
              </a:rPr>
              <a:t>bili stari 60 let?</a:t>
            </a:r>
            <a:endParaRPr lang="en-GB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4" name="Rektangel 43"/>
          <p:cNvSpPr/>
          <p:nvPr/>
        </p:nvSpPr>
        <p:spPr>
          <a:xfrm>
            <a:off x="3614465" y="4072975"/>
            <a:ext cx="2124000" cy="720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sz="2400" dirty="0" smtClean="0"/>
          </a:p>
          <a:p>
            <a:pPr algn="ctr"/>
            <a:r>
              <a:rPr lang="da-DK" sz="2400" dirty="0" smtClean="0"/>
              <a:t>91,1 %</a:t>
            </a:r>
          </a:p>
          <a:p>
            <a:pPr algn="ctr"/>
            <a:r>
              <a:rPr lang="sl-SI" sz="1200" dirty="0"/>
              <a:t>jih še vedno zmore</a:t>
            </a:r>
            <a:endParaRPr lang="en-US" sz="1200" dirty="0"/>
          </a:p>
          <a:p>
            <a:pPr algn="ctr"/>
            <a:r>
              <a:rPr lang="da-DK" sz="2400" dirty="0" smtClean="0"/>
              <a:t> </a:t>
            </a:r>
            <a:endParaRPr lang="da-DK" sz="2400" dirty="0"/>
          </a:p>
        </p:txBody>
      </p:sp>
      <p:sp>
        <p:nvSpPr>
          <p:cNvPr id="46" name="Rektangel 45"/>
          <p:cNvSpPr/>
          <p:nvPr/>
        </p:nvSpPr>
        <p:spPr>
          <a:xfrm>
            <a:off x="5966844" y="4318839"/>
            <a:ext cx="2124000" cy="720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sz="2400" dirty="0" smtClean="0"/>
          </a:p>
          <a:p>
            <a:pPr algn="ctr"/>
            <a:r>
              <a:rPr lang="da-DK" sz="2400" dirty="0" smtClean="0"/>
              <a:t>84,4 % </a:t>
            </a:r>
          </a:p>
          <a:p>
            <a:pPr algn="ctr"/>
            <a:r>
              <a:rPr lang="sl-SI" sz="1200" dirty="0"/>
              <a:t>jih še vedno zmore</a:t>
            </a:r>
            <a:endParaRPr lang="en-US" sz="1200" dirty="0"/>
          </a:p>
          <a:p>
            <a:pPr algn="ctr"/>
            <a:r>
              <a:rPr lang="da-DK" sz="2400" dirty="0" smtClean="0"/>
              <a:t> </a:t>
            </a:r>
            <a:endParaRPr lang="da-DK" sz="2400" dirty="0"/>
          </a:p>
        </p:txBody>
      </p:sp>
      <p:sp>
        <p:nvSpPr>
          <p:cNvPr id="48" name="Rektangel 47"/>
          <p:cNvSpPr/>
          <p:nvPr/>
        </p:nvSpPr>
        <p:spPr>
          <a:xfrm>
            <a:off x="8899921" y="5430936"/>
            <a:ext cx="2124000" cy="720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sz="2400" dirty="0" smtClean="0"/>
          </a:p>
          <a:p>
            <a:pPr algn="ctr"/>
            <a:r>
              <a:rPr lang="da-DK" sz="2400" dirty="0"/>
              <a:t>5</a:t>
            </a:r>
            <a:r>
              <a:rPr lang="da-DK" sz="2400" dirty="0" smtClean="0"/>
              <a:t>6,5 % </a:t>
            </a:r>
          </a:p>
          <a:p>
            <a:pPr algn="ctr"/>
            <a:r>
              <a:rPr lang="sl-SI" sz="1200" dirty="0"/>
              <a:t>jih še vedno zmore</a:t>
            </a:r>
            <a:endParaRPr lang="en-US" sz="1200" dirty="0"/>
          </a:p>
          <a:p>
            <a:pPr algn="ctr"/>
            <a:r>
              <a:rPr lang="da-DK" sz="2400" dirty="0" smtClean="0"/>
              <a:t> </a:t>
            </a:r>
            <a:endParaRPr lang="da-DK" sz="2400" dirty="0"/>
          </a:p>
        </p:txBody>
      </p:sp>
      <p:sp>
        <p:nvSpPr>
          <p:cNvPr id="19" name="Rektangel 18"/>
          <p:cNvSpPr/>
          <p:nvPr/>
        </p:nvSpPr>
        <p:spPr>
          <a:xfrm>
            <a:off x="20305" y="3335572"/>
            <a:ext cx="2124000" cy="72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dirty="0" smtClean="0">
                <a:solidFill>
                  <a:schemeClr val="accent1">
                    <a:lumMod val="50000"/>
                  </a:schemeClr>
                </a:solidFill>
              </a:rPr>
              <a:t>MOŠKI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5" name="Billede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48" y="911636"/>
            <a:ext cx="1341120" cy="25361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662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26" grpId="0" animBg="1"/>
      <p:bldP spid="27" grpId="0" animBg="1"/>
      <p:bldP spid="34" grpId="0" animBg="1"/>
      <p:bldP spid="44" grpId="0" animBg="1"/>
      <p:bldP spid="46" grpId="0" animBg="1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0980" y="4686113"/>
            <a:ext cx="1702017" cy="821977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sl-SI" sz="2800" b="1" dirty="0" smtClean="0">
                <a:solidFill>
                  <a:schemeClr val="accent1">
                    <a:lumMod val="50000"/>
                  </a:schemeClr>
                </a:solidFill>
              </a:rPr>
              <a:t>ŽENSKE</a:t>
            </a:r>
            <a:endParaRPr lang="da-DK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3628073" y="755228"/>
            <a:ext cx="1685016" cy="4396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 smtClean="0">
                <a:solidFill>
                  <a:schemeClr val="accent1">
                    <a:lumMod val="50000"/>
                  </a:schemeClr>
                </a:solidFill>
              </a:rPr>
              <a:t>60 – 64 </a:t>
            </a:r>
            <a:r>
              <a:rPr lang="sl-SI" sz="2400" dirty="0" smtClean="0">
                <a:solidFill>
                  <a:schemeClr val="accent1">
                    <a:lumMod val="50000"/>
                  </a:schemeClr>
                </a:solidFill>
              </a:rPr>
              <a:t>let</a:t>
            </a:r>
            <a:endParaRPr lang="da-DK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6081096" y="767585"/>
            <a:ext cx="1791855" cy="5140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 smtClean="0">
                <a:solidFill>
                  <a:schemeClr val="accent1">
                    <a:lumMod val="50000"/>
                  </a:schemeClr>
                </a:solidFill>
              </a:rPr>
              <a:t>65 – 79 </a:t>
            </a:r>
            <a:r>
              <a:rPr lang="sl-SI" sz="2400" dirty="0">
                <a:solidFill>
                  <a:schemeClr val="accent1">
                    <a:lumMod val="50000"/>
                  </a:schemeClr>
                </a:solidFill>
              </a:rPr>
              <a:t>let</a:t>
            </a:r>
            <a:endParaRPr lang="da-DK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8988644" y="750858"/>
            <a:ext cx="1583416" cy="5140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 smtClean="0">
                <a:solidFill>
                  <a:schemeClr val="accent1">
                    <a:lumMod val="50000"/>
                  </a:schemeClr>
                </a:solidFill>
              </a:rPr>
              <a:t>80</a:t>
            </a:r>
            <a:r>
              <a:rPr lang="sl-SI" sz="2400" dirty="0" smtClean="0">
                <a:solidFill>
                  <a:schemeClr val="accent1">
                    <a:lumMod val="50000"/>
                  </a:schemeClr>
                </a:solidFill>
              </a:rPr>
              <a:t>+</a:t>
            </a:r>
            <a:r>
              <a:rPr lang="da-DK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l-SI" sz="2400" dirty="0">
                <a:solidFill>
                  <a:schemeClr val="accent1">
                    <a:lumMod val="50000"/>
                  </a:schemeClr>
                </a:solidFill>
              </a:rPr>
              <a:t>let</a:t>
            </a:r>
            <a:endParaRPr lang="da-DK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Rektangel 17"/>
          <p:cNvSpPr/>
          <p:nvPr/>
        </p:nvSpPr>
        <p:spPr>
          <a:xfrm>
            <a:off x="2265243" y="1494"/>
            <a:ext cx="9692640" cy="7522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chemeClr val="accent1">
                    <a:lumMod val="50000"/>
                  </a:schemeClr>
                </a:solidFill>
              </a:rPr>
              <a:t>Koliko jih </a:t>
            </a:r>
            <a:r>
              <a:rPr lang="sl-SI" sz="2800" b="1" dirty="0">
                <a:solidFill>
                  <a:srgbClr val="FF0000"/>
                </a:solidFill>
              </a:rPr>
              <a:t>ne zmore hoditi po stopnicah </a:t>
            </a:r>
            <a:r>
              <a:rPr lang="sl-SI" sz="2800" b="1" dirty="0">
                <a:solidFill>
                  <a:schemeClr val="accent1">
                    <a:lumMod val="50000"/>
                  </a:schemeClr>
                </a:solidFill>
              </a:rPr>
              <a:t>kot takrat, ko so </a:t>
            </a:r>
            <a:r>
              <a:rPr lang="sl-SI" sz="2800" b="1" dirty="0" smtClean="0">
                <a:solidFill>
                  <a:schemeClr val="accent1">
                    <a:lumMod val="50000"/>
                  </a:schemeClr>
                </a:solidFill>
              </a:rPr>
              <a:t>bile stare </a:t>
            </a:r>
            <a:r>
              <a:rPr lang="sl-SI" sz="2800" b="1" dirty="0">
                <a:solidFill>
                  <a:schemeClr val="accent1">
                    <a:lumMod val="50000"/>
                  </a:schemeClr>
                </a:solidFill>
              </a:rPr>
              <a:t>60 let?</a:t>
            </a:r>
            <a:endParaRPr lang="en-GB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Rektangel 20"/>
          <p:cNvSpPr/>
          <p:nvPr/>
        </p:nvSpPr>
        <p:spPr>
          <a:xfrm>
            <a:off x="3465093" y="2129362"/>
            <a:ext cx="2060934" cy="72133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13,2 </a:t>
            </a:r>
            <a:r>
              <a:rPr lang="da-DK" sz="2400" dirty="0"/>
              <a:t>% </a:t>
            </a:r>
            <a:endParaRPr lang="da-DK" sz="2400" dirty="0" smtClean="0"/>
          </a:p>
          <a:p>
            <a:pPr algn="ctr"/>
            <a:r>
              <a:rPr lang="sl-SI" sz="1200" dirty="0"/>
              <a:t>jih ne zmore</a:t>
            </a:r>
            <a:endParaRPr lang="en-US" sz="1200" dirty="0"/>
          </a:p>
        </p:txBody>
      </p:sp>
      <p:sp>
        <p:nvSpPr>
          <p:cNvPr id="22" name="Rektangel 21"/>
          <p:cNvSpPr/>
          <p:nvPr/>
        </p:nvSpPr>
        <p:spPr>
          <a:xfrm>
            <a:off x="6179788" y="1640554"/>
            <a:ext cx="2062800" cy="72133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22,1 % </a:t>
            </a:r>
          </a:p>
          <a:p>
            <a:pPr algn="ctr"/>
            <a:r>
              <a:rPr lang="sl-SI" sz="1200" dirty="0"/>
              <a:t>jih ne zmore</a:t>
            </a:r>
            <a:endParaRPr lang="en-US" sz="1200" dirty="0"/>
          </a:p>
        </p:txBody>
      </p:sp>
      <p:sp>
        <p:nvSpPr>
          <p:cNvPr id="28" name="Rektangel 27"/>
          <p:cNvSpPr/>
          <p:nvPr/>
        </p:nvSpPr>
        <p:spPr>
          <a:xfrm>
            <a:off x="8739155" y="1339467"/>
            <a:ext cx="2062800" cy="7213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sz="2400" dirty="0" smtClean="0"/>
          </a:p>
          <a:p>
            <a:pPr algn="ctr"/>
            <a:r>
              <a:rPr lang="da-DK" sz="2400" dirty="0" smtClean="0"/>
              <a:t>62,1 % </a:t>
            </a:r>
          </a:p>
          <a:p>
            <a:pPr algn="ctr"/>
            <a:r>
              <a:rPr lang="sl-SI" sz="1200" dirty="0"/>
              <a:t>jih ne zmore</a:t>
            </a:r>
            <a:endParaRPr lang="en-US" sz="1200" dirty="0"/>
          </a:p>
          <a:p>
            <a:pPr algn="ctr"/>
            <a:endParaRPr lang="da-DK" sz="2400" dirty="0"/>
          </a:p>
        </p:txBody>
      </p:sp>
      <p:sp>
        <p:nvSpPr>
          <p:cNvPr id="14" name="Oval billedforklaring 13"/>
          <p:cNvSpPr/>
          <p:nvPr/>
        </p:nvSpPr>
        <p:spPr>
          <a:xfrm>
            <a:off x="34851" y="489222"/>
            <a:ext cx="2554277" cy="1512759"/>
          </a:xfrm>
          <a:prstGeom prst="wedgeEllipseCallout">
            <a:avLst>
              <a:gd name="adj1" fmla="val 14470"/>
              <a:gd name="adj2" fmla="val 8625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Katero pomembno vprašanje si bomo zastavili?</a:t>
            </a:r>
            <a:endParaRPr lang="da-DK" dirty="0"/>
          </a:p>
        </p:txBody>
      </p:sp>
      <p:sp>
        <p:nvSpPr>
          <p:cNvPr id="17" name="Rektangel 16"/>
          <p:cNvSpPr/>
          <p:nvPr/>
        </p:nvSpPr>
        <p:spPr>
          <a:xfrm>
            <a:off x="1982670" y="2881618"/>
            <a:ext cx="10209329" cy="8219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chemeClr val="accent1">
                    <a:lumMod val="50000"/>
                  </a:schemeClr>
                </a:solidFill>
              </a:rPr>
              <a:t>Koliko jih </a:t>
            </a:r>
            <a:r>
              <a:rPr lang="sl-SI" sz="2800" b="1" dirty="0">
                <a:solidFill>
                  <a:srgbClr val="009A46"/>
                </a:solidFill>
              </a:rPr>
              <a:t>še vedno zmore hoditi po stopnicah </a:t>
            </a:r>
            <a:r>
              <a:rPr lang="sl-SI" sz="2800" b="1" dirty="0">
                <a:solidFill>
                  <a:schemeClr val="accent1">
                    <a:lumMod val="50000"/>
                  </a:schemeClr>
                </a:solidFill>
              </a:rPr>
              <a:t>kot takrat, ko so </a:t>
            </a:r>
            <a:r>
              <a:rPr lang="sl-SI" sz="2800" b="1" dirty="0" smtClean="0">
                <a:solidFill>
                  <a:schemeClr val="accent1">
                    <a:lumMod val="50000"/>
                  </a:schemeClr>
                </a:solidFill>
              </a:rPr>
              <a:t>bile stare </a:t>
            </a:r>
            <a:r>
              <a:rPr lang="sl-SI" sz="2800" b="1" dirty="0">
                <a:solidFill>
                  <a:schemeClr val="accent1">
                    <a:lumMod val="50000"/>
                  </a:schemeClr>
                </a:solidFill>
              </a:rPr>
              <a:t>60 let?</a:t>
            </a:r>
            <a:endParaRPr lang="en-GB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Rektangel 19"/>
          <p:cNvSpPr/>
          <p:nvPr/>
        </p:nvSpPr>
        <p:spPr>
          <a:xfrm>
            <a:off x="8741021" y="5425264"/>
            <a:ext cx="2060934" cy="72133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37,9% </a:t>
            </a:r>
          </a:p>
          <a:p>
            <a:pPr algn="ctr"/>
            <a:r>
              <a:rPr lang="sl-SI" sz="1200" dirty="0"/>
              <a:t>jih še vedno zmore</a:t>
            </a:r>
            <a:endParaRPr lang="en-US" sz="1200" dirty="0"/>
          </a:p>
        </p:txBody>
      </p:sp>
      <p:sp>
        <p:nvSpPr>
          <p:cNvPr id="23" name="Rektangel 22"/>
          <p:cNvSpPr/>
          <p:nvPr/>
        </p:nvSpPr>
        <p:spPr>
          <a:xfrm>
            <a:off x="6225757" y="4056298"/>
            <a:ext cx="2060934" cy="72133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77,9% </a:t>
            </a:r>
          </a:p>
          <a:p>
            <a:pPr algn="ctr"/>
            <a:r>
              <a:rPr lang="sl-SI" sz="1200" dirty="0"/>
              <a:t>jih še vedno zmore</a:t>
            </a:r>
            <a:endParaRPr lang="en-US" sz="1200" dirty="0"/>
          </a:p>
        </p:txBody>
      </p:sp>
      <p:sp>
        <p:nvSpPr>
          <p:cNvPr id="24" name="Rektangel 23"/>
          <p:cNvSpPr/>
          <p:nvPr/>
        </p:nvSpPr>
        <p:spPr>
          <a:xfrm>
            <a:off x="3434491" y="3705572"/>
            <a:ext cx="2060934" cy="72133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86,8 </a:t>
            </a:r>
            <a:r>
              <a:rPr lang="da-DK" sz="2400" dirty="0"/>
              <a:t>% </a:t>
            </a:r>
            <a:endParaRPr lang="da-DK" sz="2400" dirty="0" smtClean="0"/>
          </a:p>
          <a:p>
            <a:pPr algn="ctr"/>
            <a:r>
              <a:rPr lang="sl-SI" sz="1200" dirty="0"/>
              <a:t>jih še vedno </a:t>
            </a:r>
            <a:r>
              <a:rPr lang="sl-SI" sz="1200" dirty="0" smtClean="0"/>
              <a:t>zmore</a:t>
            </a:r>
            <a:endParaRPr lang="en-US" sz="1200" dirty="0"/>
          </a:p>
        </p:txBody>
      </p:sp>
      <p:pic>
        <p:nvPicPr>
          <p:cNvPr id="19" name="Billed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38" y="2358399"/>
            <a:ext cx="1469263" cy="23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7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8" grpId="0" animBg="1"/>
      <p:bldP spid="20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3630777" y="847577"/>
            <a:ext cx="1685016" cy="4396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60 – 64 </a:t>
            </a:r>
            <a:r>
              <a:rPr lang="sl-SI" sz="2400" dirty="0" smtClean="0"/>
              <a:t>let</a:t>
            </a:r>
            <a:endParaRPr lang="da-DK" sz="2400" dirty="0"/>
          </a:p>
        </p:txBody>
      </p:sp>
      <p:sp>
        <p:nvSpPr>
          <p:cNvPr id="7" name="Rektangel 6"/>
          <p:cNvSpPr/>
          <p:nvPr/>
        </p:nvSpPr>
        <p:spPr>
          <a:xfrm>
            <a:off x="6186444" y="773145"/>
            <a:ext cx="1791855" cy="5140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65 – 79 </a:t>
            </a:r>
            <a:r>
              <a:rPr lang="sl-SI" sz="2400" dirty="0"/>
              <a:t>let</a:t>
            </a:r>
            <a:endParaRPr lang="da-DK" sz="2400" dirty="0"/>
          </a:p>
        </p:txBody>
      </p:sp>
      <p:sp>
        <p:nvSpPr>
          <p:cNvPr id="9" name="Rektangel 8"/>
          <p:cNvSpPr/>
          <p:nvPr/>
        </p:nvSpPr>
        <p:spPr>
          <a:xfrm>
            <a:off x="8696571" y="755742"/>
            <a:ext cx="1583416" cy="5140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80</a:t>
            </a:r>
            <a:r>
              <a:rPr lang="sl-SI" sz="2400" dirty="0" smtClean="0"/>
              <a:t>+</a:t>
            </a:r>
            <a:r>
              <a:rPr lang="da-DK" sz="2400" dirty="0" smtClean="0"/>
              <a:t> </a:t>
            </a:r>
            <a:r>
              <a:rPr lang="sl-SI" sz="2400" dirty="0"/>
              <a:t>let</a:t>
            </a:r>
            <a:endParaRPr lang="da-DK" sz="2400" dirty="0"/>
          </a:p>
        </p:txBody>
      </p:sp>
      <p:sp>
        <p:nvSpPr>
          <p:cNvPr id="34" name="Rektangel 33"/>
          <p:cNvSpPr/>
          <p:nvPr/>
        </p:nvSpPr>
        <p:spPr>
          <a:xfrm>
            <a:off x="2560005" y="-22828"/>
            <a:ext cx="8414300" cy="8704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b="1" dirty="0" smtClean="0">
                <a:solidFill>
                  <a:schemeClr val="accent1">
                    <a:lumMod val="50000"/>
                  </a:schemeClr>
                </a:solidFill>
              </a:rPr>
              <a:t>Koliko jih </a:t>
            </a:r>
            <a:r>
              <a:rPr lang="sl-SI" sz="2800" b="1" dirty="0" smtClean="0">
                <a:solidFill>
                  <a:srgbClr val="FF0000"/>
                </a:solidFill>
              </a:rPr>
              <a:t>ne more prehoditi 400 metrov </a:t>
            </a:r>
            <a:r>
              <a:rPr lang="sl-SI" sz="2800" b="1" dirty="0" smtClean="0">
                <a:solidFill>
                  <a:schemeClr val="accent1">
                    <a:lumMod val="50000"/>
                  </a:schemeClr>
                </a:solidFill>
              </a:rPr>
              <a:t>kot pred 60-im letom? </a:t>
            </a:r>
            <a:endParaRPr lang="da-DK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4" name="Rektangel 43"/>
          <p:cNvSpPr/>
          <p:nvPr/>
        </p:nvSpPr>
        <p:spPr>
          <a:xfrm>
            <a:off x="3275500" y="2166049"/>
            <a:ext cx="2124000" cy="720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sz="2400" dirty="0" smtClean="0"/>
          </a:p>
          <a:p>
            <a:pPr algn="ctr"/>
            <a:r>
              <a:rPr lang="da-DK" sz="2400" dirty="0" smtClean="0"/>
              <a:t>10,1 %</a:t>
            </a:r>
          </a:p>
          <a:p>
            <a:pPr algn="ctr"/>
            <a:r>
              <a:rPr lang="sl-SI" sz="1200" dirty="0"/>
              <a:t>jih ne zmore</a:t>
            </a:r>
            <a:endParaRPr lang="en-US" sz="1200" dirty="0"/>
          </a:p>
          <a:p>
            <a:pPr algn="ctr"/>
            <a:r>
              <a:rPr lang="da-DK" sz="2400" dirty="0" smtClean="0"/>
              <a:t> </a:t>
            </a:r>
            <a:endParaRPr lang="da-DK" sz="2400" dirty="0"/>
          </a:p>
        </p:txBody>
      </p:sp>
      <p:sp>
        <p:nvSpPr>
          <p:cNvPr id="46" name="Rektangel 45"/>
          <p:cNvSpPr/>
          <p:nvPr/>
        </p:nvSpPr>
        <p:spPr>
          <a:xfrm>
            <a:off x="6020371" y="1717436"/>
            <a:ext cx="2124000" cy="72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sz="2400" dirty="0" smtClean="0"/>
          </a:p>
          <a:p>
            <a:pPr algn="ctr"/>
            <a:r>
              <a:rPr lang="da-DK" sz="2400" dirty="0" smtClean="0"/>
              <a:t>16,8 % </a:t>
            </a:r>
          </a:p>
          <a:p>
            <a:pPr algn="ctr"/>
            <a:r>
              <a:rPr lang="sl-SI" sz="1200" dirty="0"/>
              <a:t>jih ne zmore</a:t>
            </a:r>
            <a:endParaRPr lang="en-US" sz="1200" dirty="0"/>
          </a:p>
          <a:p>
            <a:pPr algn="ctr"/>
            <a:r>
              <a:rPr lang="da-DK" sz="2400" dirty="0" smtClean="0"/>
              <a:t> </a:t>
            </a:r>
            <a:endParaRPr lang="da-DK" sz="2400" dirty="0"/>
          </a:p>
        </p:txBody>
      </p:sp>
      <p:sp>
        <p:nvSpPr>
          <p:cNvPr id="48" name="Rektangel 47"/>
          <p:cNvSpPr/>
          <p:nvPr/>
        </p:nvSpPr>
        <p:spPr>
          <a:xfrm>
            <a:off x="8504316" y="1448417"/>
            <a:ext cx="2124000" cy="72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sz="2400" dirty="0" smtClean="0"/>
          </a:p>
          <a:p>
            <a:pPr algn="ctr"/>
            <a:r>
              <a:rPr lang="da-DK" sz="2400" dirty="0" smtClean="0"/>
              <a:t>43,5 % </a:t>
            </a:r>
          </a:p>
          <a:p>
            <a:pPr algn="ctr"/>
            <a:r>
              <a:rPr lang="sl-SI" sz="1200" dirty="0"/>
              <a:t>jih ne zmore</a:t>
            </a:r>
            <a:endParaRPr lang="en-US" sz="1200" dirty="0"/>
          </a:p>
          <a:p>
            <a:pPr algn="ctr"/>
            <a:r>
              <a:rPr lang="da-DK" sz="2400" dirty="0" smtClean="0"/>
              <a:t> </a:t>
            </a:r>
            <a:endParaRPr lang="da-DK" sz="2400" dirty="0"/>
          </a:p>
        </p:txBody>
      </p:sp>
      <p:sp>
        <p:nvSpPr>
          <p:cNvPr id="19" name="Rektangel 18"/>
          <p:cNvSpPr/>
          <p:nvPr/>
        </p:nvSpPr>
        <p:spPr>
          <a:xfrm>
            <a:off x="213893" y="3168016"/>
            <a:ext cx="2124000" cy="77379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600" b="1" dirty="0" smtClean="0">
                <a:solidFill>
                  <a:schemeClr val="accent1">
                    <a:lumMod val="50000"/>
                  </a:schemeClr>
                </a:solidFill>
              </a:rPr>
              <a:t>MOŠKI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Rektangel 13"/>
          <p:cNvSpPr/>
          <p:nvPr/>
        </p:nvSpPr>
        <p:spPr>
          <a:xfrm>
            <a:off x="2337893" y="3168017"/>
            <a:ext cx="9598734" cy="7737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chemeClr val="accent1">
                    <a:lumMod val="50000"/>
                  </a:schemeClr>
                </a:solidFill>
              </a:rPr>
              <a:t>Koliko </a:t>
            </a:r>
            <a:r>
              <a:rPr lang="sl-SI" sz="2800" b="1" dirty="0">
                <a:solidFill>
                  <a:srgbClr val="009A46"/>
                </a:solidFill>
              </a:rPr>
              <a:t>jih </a:t>
            </a:r>
            <a:r>
              <a:rPr lang="sl-SI" sz="2800" b="1" dirty="0" smtClean="0">
                <a:solidFill>
                  <a:srgbClr val="009A46"/>
                </a:solidFill>
              </a:rPr>
              <a:t>zmore </a:t>
            </a:r>
            <a:r>
              <a:rPr lang="sl-SI" sz="2800" b="1" dirty="0">
                <a:solidFill>
                  <a:srgbClr val="009A46"/>
                </a:solidFill>
              </a:rPr>
              <a:t>prehoditi 400 metrov </a:t>
            </a:r>
            <a:r>
              <a:rPr lang="sl-SI" sz="2800" b="1" dirty="0">
                <a:solidFill>
                  <a:schemeClr val="accent1">
                    <a:lumMod val="50000"/>
                  </a:schemeClr>
                </a:solidFill>
              </a:rPr>
              <a:t>kot pred 60-im letom? </a:t>
            </a:r>
            <a:endParaRPr lang="da-DK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3312570" y="4170371"/>
            <a:ext cx="2124000" cy="720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sz="2400" dirty="0" smtClean="0"/>
          </a:p>
          <a:p>
            <a:pPr algn="ctr"/>
            <a:r>
              <a:rPr lang="da-DK" sz="2400" dirty="0" smtClean="0"/>
              <a:t>89,9 %</a:t>
            </a:r>
          </a:p>
          <a:p>
            <a:pPr algn="ctr"/>
            <a:r>
              <a:rPr lang="sl-SI" sz="1200" dirty="0"/>
              <a:t>jih še vedno zmore</a:t>
            </a:r>
            <a:endParaRPr lang="en-US" sz="1200" dirty="0"/>
          </a:p>
          <a:p>
            <a:pPr algn="ctr"/>
            <a:r>
              <a:rPr lang="da-DK" sz="2400" dirty="0" smtClean="0"/>
              <a:t> </a:t>
            </a:r>
            <a:endParaRPr lang="da-DK" sz="2400" dirty="0"/>
          </a:p>
        </p:txBody>
      </p:sp>
      <p:sp>
        <p:nvSpPr>
          <p:cNvPr id="16" name="Rektangel 15"/>
          <p:cNvSpPr/>
          <p:nvPr/>
        </p:nvSpPr>
        <p:spPr>
          <a:xfrm>
            <a:off x="6020371" y="4581410"/>
            <a:ext cx="2124000" cy="720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sz="2400" dirty="0" smtClean="0"/>
          </a:p>
          <a:p>
            <a:pPr algn="ctr"/>
            <a:r>
              <a:rPr lang="da-DK" sz="2400" dirty="0" smtClean="0"/>
              <a:t>83,2% </a:t>
            </a:r>
          </a:p>
          <a:p>
            <a:pPr algn="ctr"/>
            <a:r>
              <a:rPr lang="sl-SI" sz="1200" dirty="0"/>
              <a:t>jih še vedno zmore</a:t>
            </a:r>
            <a:endParaRPr lang="en-US" sz="1200" dirty="0"/>
          </a:p>
          <a:p>
            <a:pPr algn="ctr"/>
            <a:r>
              <a:rPr lang="da-DK" sz="2400" dirty="0" smtClean="0"/>
              <a:t> </a:t>
            </a:r>
            <a:endParaRPr lang="da-DK" sz="2400" dirty="0"/>
          </a:p>
        </p:txBody>
      </p:sp>
      <p:sp>
        <p:nvSpPr>
          <p:cNvPr id="17" name="Rektangel 16"/>
          <p:cNvSpPr/>
          <p:nvPr/>
        </p:nvSpPr>
        <p:spPr>
          <a:xfrm>
            <a:off x="8426279" y="5337056"/>
            <a:ext cx="2124000" cy="720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sz="2400" dirty="0" smtClean="0"/>
          </a:p>
          <a:p>
            <a:pPr algn="ctr"/>
            <a:r>
              <a:rPr lang="da-DK" sz="2400" dirty="0" smtClean="0"/>
              <a:t>56,5 % </a:t>
            </a:r>
          </a:p>
          <a:p>
            <a:pPr algn="ctr"/>
            <a:r>
              <a:rPr lang="sl-SI" sz="1200" dirty="0"/>
              <a:t>jih še vedno zmore</a:t>
            </a:r>
            <a:endParaRPr lang="en-US" sz="1200" dirty="0"/>
          </a:p>
          <a:p>
            <a:pPr algn="ctr"/>
            <a:r>
              <a:rPr lang="da-DK" sz="2400" dirty="0" smtClean="0"/>
              <a:t> </a:t>
            </a:r>
            <a:endParaRPr lang="da-DK" sz="2400" dirty="0"/>
          </a:p>
        </p:txBody>
      </p:sp>
      <p:pic>
        <p:nvPicPr>
          <p:cNvPr id="18" name="Billede 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48" y="631825"/>
            <a:ext cx="1341120" cy="25361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743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4" grpId="0" animBg="1"/>
      <p:bldP spid="46" grpId="0" animBg="1"/>
      <p:bldP spid="48" grpId="0" animBg="1"/>
      <p:bldP spid="19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Po meri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76CDEE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5456</TotalTime>
  <Words>2317</Words>
  <Application>Microsoft Office PowerPoint</Application>
  <PresentationFormat>Widescreen</PresentationFormat>
  <Paragraphs>645</Paragraphs>
  <Slides>44</Slides>
  <Notes>22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44</vt:i4>
      </vt:variant>
    </vt:vector>
  </HeadingPairs>
  <TitlesOfParts>
    <vt:vector size="51" baseType="lpstr">
      <vt:lpstr>Aharoni</vt:lpstr>
      <vt:lpstr>Arial</vt:lpstr>
      <vt:lpstr>Calibri</vt:lpstr>
      <vt:lpstr>Calibri Light</vt:lpstr>
      <vt:lpstr>Times New Roman</vt:lpstr>
      <vt:lpstr>Wingdings</vt:lpstr>
      <vt:lpstr>Office-tema</vt:lpstr>
      <vt:lpstr>PowerPoint-præsentation</vt:lpstr>
      <vt:lpstr>PowerPoint-præsentation</vt:lpstr>
      <vt:lpstr>PowerPoint-præsentation</vt:lpstr>
      <vt:lpstr> </vt:lpstr>
      <vt:lpstr>PowerPoint-præsentation</vt:lpstr>
      <vt:lpstr>PowerPoint-præsentation</vt:lpstr>
      <vt:lpstr>PowerPoint-præsentation</vt:lpstr>
      <vt:lpstr>ŽENSKE</vt:lpstr>
      <vt:lpstr>PowerPoint-præsentation</vt:lpstr>
      <vt:lpstr>ŽENSKE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 </vt:lpstr>
      <vt:lpstr> </vt:lpstr>
      <vt:lpstr>PowerPoint-præsentation</vt:lpstr>
      <vt:lpstr>PowerPoint-præsentation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PowerPoint-præsentation</vt:lpstr>
    </vt:vector>
  </TitlesOfParts>
  <Company>ITS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Niels Christian F Vestergaard (NCV | OJ)</dc:creator>
  <cp:lastModifiedBy>Niels Christian F Vestergaard (NCV | OJ)</cp:lastModifiedBy>
  <cp:revision>188</cp:revision>
  <cp:lastPrinted>2018-11-28T09:15:52Z</cp:lastPrinted>
  <dcterms:created xsi:type="dcterms:W3CDTF">2018-11-23T15:51:03Z</dcterms:created>
  <dcterms:modified xsi:type="dcterms:W3CDTF">2019-11-29T19:41:55Z</dcterms:modified>
</cp:coreProperties>
</file>