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4" r:id="rId2"/>
    <p:sldId id="257" r:id="rId3"/>
    <p:sldId id="258" r:id="rId4"/>
    <p:sldId id="286" r:id="rId5"/>
    <p:sldId id="287" r:id="rId6"/>
    <p:sldId id="288" r:id="rId7"/>
    <p:sldId id="277" r:id="rId8"/>
    <p:sldId id="278" r:id="rId9"/>
    <p:sldId id="279" r:id="rId10"/>
    <p:sldId id="280" r:id="rId11"/>
    <p:sldId id="275" r:id="rId12"/>
    <p:sldId id="276" r:id="rId13"/>
    <p:sldId id="292" r:id="rId14"/>
    <p:sldId id="265" r:id="rId15"/>
    <p:sldId id="266" r:id="rId16"/>
    <p:sldId id="271" r:id="rId17"/>
    <p:sldId id="272" r:id="rId18"/>
    <p:sldId id="273" r:id="rId19"/>
    <p:sldId id="274" r:id="rId20"/>
    <p:sldId id="268" r:id="rId21"/>
    <p:sldId id="259" r:id="rId22"/>
    <p:sldId id="260" r:id="rId23"/>
    <p:sldId id="291" r:id="rId24"/>
    <p:sldId id="290" r:id="rId25"/>
    <p:sldId id="293" r:id="rId26"/>
  </p:sldIdLst>
  <p:sldSz cx="12192000" cy="6858000"/>
  <p:notesSz cx="6797675" cy="99282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8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89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7DBDE-96DE-4034-A09B-EA4F72F7C695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FB7E1-7792-4E06-8DF4-4ECF4D606B6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9400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87271-D90D-4D57-B457-A09AEC225920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132D9-3A04-42E1-A2DB-088D1C117D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0129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4669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3322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7580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3877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7875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335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1716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FA48-6C19-4BDC-845C-820B02C05D78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DCB-1BD3-419A-A1F5-B01611AEA1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540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FA48-6C19-4BDC-845C-820B02C05D78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DCB-1BD3-419A-A1F5-B01611AEA1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445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FA48-6C19-4BDC-845C-820B02C05D78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DCB-1BD3-419A-A1F5-B01611AEA1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2923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FA48-6C19-4BDC-845C-820B02C05D78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DCB-1BD3-419A-A1F5-B01611AEA1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4041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FA48-6C19-4BDC-845C-820B02C05D78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DCB-1BD3-419A-A1F5-B01611AEA1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320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FA48-6C19-4BDC-845C-820B02C05D78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DCB-1BD3-419A-A1F5-B01611AEA1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196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FA48-6C19-4BDC-845C-820B02C05D78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DCB-1BD3-419A-A1F5-B01611AEA1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786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FA48-6C19-4BDC-845C-820B02C05D78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DCB-1BD3-419A-A1F5-B01611AEA1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9604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FA48-6C19-4BDC-845C-820B02C05D78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DCB-1BD3-419A-A1F5-B01611AEA1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378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FA48-6C19-4BDC-845C-820B02C05D78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DCB-1BD3-419A-A1F5-B01611AEA1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177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FA48-6C19-4BDC-845C-820B02C05D78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DCB-1BD3-419A-A1F5-B01611AEA1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040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4FA48-6C19-4BDC-845C-820B02C05D78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49DCB-1BD3-419A-A1F5-B01611AEA1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110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33" y="499533"/>
            <a:ext cx="9812486" cy="2103797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4846975" y="2692400"/>
            <a:ext cx="2590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 smtClean="0">
                <a:solidFill>
                  <a:schemeClr val="accent1">
                    <a:lumMod val="50000"/>
                  </a:schemeClr>
                </a:solidFill>
              </a:rPr>
              <a:t>MODUL 3 </a:t>
            </a:r>
            <a:endParaRPr lang="sl-SI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160675" y="3200400"/>
            <a:ext cx="11963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600" dirty="0">
                <a:solidFill>
                  <a:schemeClr val="accent1">
                    <a:lumMod val="50000"/>
                  </a:schemeClr>
                </a:solidFill>
              </a:rPr>
              <a:t>POMEN OHRANJANJA IN KREPITVE MOČI NAŠIH MIŠIC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35" y="5566252"/>
            <a:ext cx="3022532" cy="70975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767" y="5422057"/>
            <a:ext cx="3103033" cy="99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24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263" y="2140987"/>
            <a:ext cx="2216986" cy="2216986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774" y="428734"/>
            <a:ext cx="2775284" cy="1851635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340" y="3619098"/>
            <a:ext cx="2266850" cy="1578543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313" y="4801297"/>
            <a:ext cx="2333872" cy="1657253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26" y="929871"/>
            <a:ext cx="1909111" cy="1699366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401" y="3847854"/>
            <a:ext cx="1945209" cy="2472184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385" y="490863"/>
            <a:ext cx="1828800" cy="137160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381" y="2140987"/>
            <a:ext cx="2052186" cy="205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7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200826" y="2414167"/>
            <a:ext cx="7238198" cy="19290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000" dirty="0" smtClean="0">
                <a:solidFill>
                  <a:sysClr val="windowText" lastClr="000000"/>
                </a:solidFill>
              </a:rPr>
              <a:t>Bodite pozorni na moč stiska rok</a:t>
            </a:r>
            <a:r>
              <a:rPr lang="en-GB" sz="4000" dirty="0" smtClean="0">
                <a:solidFill>
                  <a:sysClr val="windowText" lastClr="000000"/>
                </a:solidFill>
              </a:rPr>
              <a:t> 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024" y="1802307"/>
            <a:ext cx="4663570" cy="315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6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156754" y="2957483"/>
            <a:ext cx="11631592" cy="3052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/>
            </a:r>
            <a:br>
              <a:rPr lang="en-US" sz="2800" dirty="0"/>
            </a:br>
            <a:endParaRPr lang="en-US" sz="2800" dirty="0" smtClean="0"/>
          </a:p>
          <a:p>
            <a:endParaRPr lang="en-US" sz="2800" dirty="0"/>
          </a:p>
          <a:p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Rezultati so pokazali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r>
              <a:rPr lang="sl-SI" sz="2400" b="1" dirty="0" smtClean="0">
                <a:solidFill>
                  <a:schemeClr val="accent1">
                    <a:lumMod val="50000"/>
                  </a:schemeClr>
                </a:solidFill>
              </a:rPr>
              <a:t>jasno povezavo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sl-SI" sz="2400" b="1" dirty="0" smtClean="0">
                <a:solidFill>
                  <a:schemeClr val="accent1">
                    <a:lumMod val="50000"/>
                  </a:schemeClr>
                </a:solidFill>
              </a:rPr>
              <a:t>med rahlim stiskom rok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sl-SI" sz="2400" b="1" dirty="0" err="1" smtClean="0">
                <a:solidFill>
                  <a:schemeClr val="accent1">
                    <a:lumMod val="50000"/>
                  </a:schemeClr>
                </a:solidFill>
              </a:rPr>
              <a:t>fleksor</a:t>
            </a:r>
            <a:r>
              <a:rPr lang="sl-SI" sz="2400" b="1" dirty="0" smtClean="0">
                <a:solidFill>
                  <a:schemeClr val="accent1">
                    <a:lumMod val="50000"/>
                  </a:schemeClr>
                </a:solidFill>
              </a:rPr>
              <a:t> = </a:t>
            </a:r>
            <a:r>
              <a:rPr lang="sl-SI" sz="2400" b="1" i="1" dirty="0" smtClean="0">
                <a:solidFill>
                  <a:schemeClr val="accent1">
                    <a:lumMod val="50000"/>
                  </a:schemeClr>
                </a:solidFill>
              </a:rPr>
              <a:t>mišica</a:t>
            </a:r>
            <a:r>
              <a:rPr lang="sl-SI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l-SI" sz="2400" b="1" i="1" dirty="0" smtClean="0">
                <a:solidFill>
                  <a:schemeClr val="accent1">
                    <a:lumMod val="50000"/>
                  </a:schemeClr>
                </a:solidFill>
              </a:rPr>
              <a:t>podlahtnična  </a:t>
            </a:r>
            <a:r>
              <a:rPr lang="sl-SI" sz="2400" b="1" i="1" dirty="0">
                <a:solidFill>
                  <a:schemeClr val="accent1">
                    <a:lumMod val="50000"/>
                  </a:schemeClr>
                </a:solidFill>
              </a:rPr>
              <a:t>upogibalka prstov</a:t>
            </a:r>
            <a:r>
              <a:rPr lang="sl-SI" sz="24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sl-SI" sz="2400" b="1" dirty="0" smtClean="0">
                <a:solidFill>
                  <a:schemeClr val="accent1">
                    <a:lumMod val="50000"/>
                  </a:schemeClr>
                </a:solidFill>
              </a:rPr>
              <a:t>in </a:t>
            </a:r>
            <a:r>
              <a:rPr lang="sl-SI" sz="2400" b="1" dirty="0" smtClean="0">
                <a:solidFill>
                  <a:srgbClr val="FF0000"/>
                </a:solidFill>
              </a:rPr>
              <a:t>funkcionalnimi okvarami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r>
              <a:rPr lang="en-US" sz="2400" b="1" dirty="0">
                <a:solidFill>
                  <a:srgbClr val="FF0000"/>
                </a:solidFill>
              </a:rPr>
              <a:t/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/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Tveganje se je povečalo za </a:t>
            </a:r>
            <a:r>
              <a:rPr lang="en-US" sz="2400" b="1" dirty="0" smtClean="0">
                <a:solidFill>
                  <a:srgbClr val="FF0000"/>
                </a:solidFill>
              </a:rPr>
              <a:t>2-3 </a:t>
            </a:r>
            <a:r>
              <a:rPr lang="sl-SI" sz="2400" b="1" dirty="0" smtClean="0">
                <a:solidFill>
                  <a:srgbClr val="FF0000"/>
                </a:solidFill>
              </a:rPr>
              <a:t>krat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sl-SI" sz="2400" b="1" dirty="0" smtClean="0">
                <a:solidFill>
                  <a:srgbClr val="FF0000"/>
                </a:solidFill>
              </a:rPr>
              <a:t>pri tistih, ki so sodile v najšibkejšo tretjino testiranih</a:t>
            </a:r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r>
              <a:rPr lang="en-US" sz="2400" b="1" dirty="0">
                <a:solidFill>
                  <a:srgbClr val="FF0000"/>
                </a:solidFill>
              </a:rPr>
              <a:t/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relativno tudi pri tistih, ki so sodile v najmočnejšo tretjino </a:t>
            </a:r>
          </a:p>
          <a:p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četudi so se že prilagodile boleznim ali drugim dejavnikom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endParaRPr lang="da-DK" sz="2400" b="1" dirty="0">
              <a:solidFill>
                <a:srgbClr val="FF0000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248421" y="1713038"/>
            <a:ext cx="2164083" cy="8279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chemeClr val="accent1">
                    <a:lumMod val="50000"/>
                  </a:schemeClr>
                </a:solidFill>
              </a:rPr>
              <a:t>V starosti med</a:t>
            </a:r>
            <a:endParaRPr lang="da-DK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da-DK" sz="2400" b="1" dirty="0" smtClean="0">
                <a:solidFill>
                  <a:schemeClr val="accent1">
                    <a:lumMod val="50000"/>
                  </a:schemeClr>
                </a:solidFill>
              </a:rPr>
              <a:t>45 – 68 </a:t>
            </a:r>
            <a:r>
              <a:rPr lang="sl-SI" sz="2400" b="1" dirty="0" smtClean="0">
                <a:solidFill>
                  <a:schemeClr val="accent1">
                    <a:lumMod val="50000"/>
                  </a:schemeClr>
                </a:solidFill>
              </a:rPr>
              <a:t>LET</a:t>
            </a:r>
            <a:endParaRPr lang="da-DK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Billedforklaring med nedadgående pil 4"/>
          <p:cNvSpPr/>
          <p:nvPr/>
        </p:nvSpPr>
        <p:spPr>
          <a:xfrm>
            <a:off x="338678" y="508087"/>
            <a:ext cx="2720752" cy="996680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>
              <a:solidFill>
                <a:schemeClr val="tx1"/>
              </a:solidFill>
            </a:endParaRPr>
          </a:p>
          <a:p>
            <a:pPr algn="ctr"/>
            <a:r>
              <a:rPr lang="da-DK" sz="2800" b="1" dirty="0" smtClean="0">
                <a:solidFill>
                  <a:schemeClr val="accent1">
                    <a:lumMod val="50000"/>
                  </a:schemeClr>
                </a:solidFill>
              </a:rPr>
              <a:t>6.000 </a:t>
            </a:r>
            <a: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  <a:t>ŽENSKAMI</a:t>
            </a:r>
            <a:endParaRPr lang="da-DK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660923" y="1713038"/>
            <a:ext cx="3332103" cy="902043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accent1">
                    <a:lumMod val="50000"/>
                  </a:schemeClr>
                </a:solidFill>
              </a:rPr>
              <a:t>Testiranje je trajalo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</a:rPr>
              <a:t> 25 – 30 </a:t>
            </a:r>
            <a:r>
              <a:rPr lang="sl-SI" sz="2000" b="1" dirty="0" smtClean="0">
                <a:solidFill>
                  <a:schemeClr val="accent1">
                    <a:lumMod val="50000"/>
                  </a:schemeClr>
                </a:solidFill>
              </a:rPr>
              <a:t>LET</a:t>
            </a:r>
            <a:endParaRPr lang="en-GB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6071178" y="1439501"/>
            <a:ext cx="2479930" cy="13942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chemeClr val="accent1">
                    <a:lumMod val="50000"/>
                  </a:schemeClr>
                </a:solidFill>
              </a:rPr>
              <a:t>Dokler niso dosegle</a:t>
            </a:r>
            <a:r>
              <a:rPr lang="da-DK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l-SI" sz="2400" b="1" dirty="0" smtClean="0">
                <a:solidFill>
                  <a:schemeClr val="accent1">
                    <a:lumMod val="50000"/>
                  </a:schemeClr>
                </a:solidFill>
              </a:rPr>
              <a:t>starosti</a:t>
            </a:r>
            <a:endParaRPr lang="da-DK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da-DK" sz="2400" b="1" dirty="0" smtClean="0">
                <a:solidFill>
                  <a:schemeClr val="accent1">
                    <a:lumMod val="50000"/>
                  </a:schemeClr>
                </a:solidFill>
              </a:rPr>
              <a:t>75 – 98 </a:t>
            </a:r>
            <a:r>
              <a:rPr lang="sl-SI" sz="2400" b="1" dirty="0" smtClean="0">
                <a:solidFill>
                  <a:schemeClr val="accent1">
                    <a:lumMod val="50000"/>
                  </a:schemeClr>
                </a:solidFill>
              </a:rPr>
              <a:t>LET</a:t>
            </a:r>
            <a:endParaRPr lang="da-DK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Venstrepil 9"/>
          <p:cNvSpPr/>
          <p:nvPr/>
        </p:nvSpPr>
        <p:spPr>
          <a:xfrm>
            <a:off x="3398107" y="87215"/>
            <a:ext cx="3879915" cy="1568842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accent1">
                    <a:lumMod val="50000"/>
                  </a:schemeClr>
                </a:solidFill>
              </a:rPr>
              <a:t>Danska študija o moči stiska rok med</a:t>
            </a:r>
            <a:endParaRPr lang="en-GB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254" y="293752"/>
            <a:ext cx="3197305" cy="216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33" y="1931656"/>
            <a:ext cx="3526769" cy="2645077"/>
          </a:xfrm>
          <a:prstGeom prst="rect">
            <a:avLst/>
          </a:prstGeom>
        </p:spPr>
      </p:pic>
      <p:sp>
        <p:nvSpPr>
          <p:cNvPr id="10" name="Pentagon 9"/>
          <p:cNvSpPr/>
          <p:nvPr/>
        </p:nvSpPr>
        <p:spPr>
          <a:xfrm>
            <a:off x="1739145" y="5579693"/>
            <a:ext cx="3916220" cy="546011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Pri vstajanju s stola moramo dvigniti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274327"/>
              </p:ext>
            </p:extLst>
          </p:nvPr>
        </p:nvGraphicFramePr>
        <p:xfrm>
          <a:off x="3306617" y="1352319"/>
          <a:ext cx="8312729" cy="380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0219">
                  <a:extLst>
                    <a:ext uri="{9D8B030D-6E8A-4147-A177-3AD203B41FA5}">
                      <a16:colId xmlns:a16="http://schemas.microsoft.com/office/drawing/2014/main" val="2155274043"/>
                    </a:ext>
                  </a:extLst>
                </a:gridCol>
                <a:gridCol w="1099128">
                  <a:extLst>
                    <a:ext uri="{9D8B030D-6E8A-4147-A177-3AD203B41FA5}">
                      <a16:colId xmlns:a16="http://schemas.microsoft.com/office/drawing/2014/main" val="3621749888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826981296"/>
                    </a:ext>
                  </a:extLst>
                </a:gridCol>
                <a:gridCol w="1080654">
                  <a:extLst>
                    <a:ext uri="{9D8B030D-6E8A-4147-A177-3AD203B41FA5}">
                      <a16:colId xmlns:a16="http://schemas.microsoft.com/office/drawing/2014/main" val="130323189"/>
                    </a:ext>
                  </a:extLst>
                </a:gridCol>
                <a:gridCol w="1089891">
                  <a:extLst>
                    <a:ext uri="{9D8B030D-6E8A-4147-A177-3AD203B41FA5}">
                      <a16:colId xmlns:a16="http://schemas.microsoft.com/office/drawing/2014/main" val="2525319151"/>
                    </a:ext>
                  </a:extLst>
                </a:gridCol>
                <a:gridCol w="1025237">
                  <a:extLst>
                    <a:ext uri="{9D8B030D-6E8A-4147-A177-3AD203B41FA5}">
                      <a16:colId xmlns:a16="http://schemas.microsoft.com/office/drawing/2014/main" val="3335437463"/>
                    </a:ext>
                  </a:extLst>
                </a:gridCol>
              </a:tblGrid>
              <a:tr h="320969">
                <a:tc gridSpan="6">
                  <a:txBody>
                    <a:bodyPr/>
                    <a:lstStyle/>
                    <a:p>
                      <a:r>
                        <a:rPr lang="sl-SI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Kako smo zgrajeni </a:t>
                      </a:r>
                      <a:endParaRPr lang="en-GB" noProof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438812"/>
                  </a:ext>
                </a:extLst>
              </a:tr>
              <a:tr h="320969">
                <a:tc>
                  <a:txBody>
                    <a:bodyPr/>
                    <a:lstStyle/>
                    <a:p>
                      <a:r>
                        <a:rPr lang="sl-SI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TELESNA TEŽA V KILOGRAMIH</a:t>
                      </a:r>
                      <a:endParaRPr lang="da-DK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50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60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70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80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90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977371"/>
                  </a:ext>
                </a:extLst>
              </a:tr>
              <a:tr h="3840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8 % </a:t>
                      </a:r>
                      <a:r>
                        <a:rPr lang="sl-SI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glava in vrat v kg</a:t>
                      </a:r>
                      <a:endParaRPr lang="en-GB" noProof="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4,8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5,6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6,4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7,2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181328"/>
                  </a:ext>
                </a:extLst>
              </a:tr>
              <a:tr h="3840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5 % </a:t>
                      </a:r>
                      <a:r>
                        <a:rPr lang="sl-SI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leva roka</a:t>
                      </a:r>
                      <a:endParaRPr lang="en-GB" noProof="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2,5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3,0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3,5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4,5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389683"/>
                  </a:ext>
                </a:extLst>
              </a:tr>
              <a:tr h="3840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5 % </a:t>
                      </a:r>
                      <a:r>
                        <a:rPr lang="sl-SI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desna roka</a:t>
                      </a:r>
                      <a:endParaRPr lang="en-GB" noProof="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2,5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3,0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3,5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4,5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622265"/>
                  </a:ext>
                </a:extLst>
              </a:tr>
              <a:tr h="3840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50 % </a:t>
                      </a:r>
                      <a:r>
                        <a:rPr lang="sl-SI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trup</a:t>
                      </a:r>
                      <a:endParaRPr lang="en-GB" noProof="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25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30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35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40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45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877437"/>
                  </a:ext>
                </a:extLst>
              </a:tr>
              <a:tr h="3840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cca</a:t>
                      </a:r>
                      <a:r>
                        <a:rPr lang="en-GB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 </a:t>
                      </a:r>
                      <a:r>
                        <a:rPr lang="en-GB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% </a:t>
                      </a:r>
                      <a:r>
                        <a:rPr lang="sl-SI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gornji</a:t>
                      </a:r>
                      <a:r>
                        <a:rPr lang="sl-SI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del leve noge</a:t>
                      </a:r>
                      <a:endParaRPr lang="en-GB" noProof="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5,0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6,0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7,0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8,0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9,0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88412"/>
                  </a:ext>
                </a:extLst>
              </a:tr>
              <a:tr h="3840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cca</a:t>
                      </a:r>
                      <a:r>
                        <a:rPr lang="en-GB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10 % </a:t>
                      </a:r>
                      <a:r>
                        <a:rPr lang="sl-SI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gornji</a:t>
                      </a:r>
                      <a:r>
                        <a:rPr lang="sl-SI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del </a:t>
                      </a:r>
                      <a:r>
                        <a:rPr lang="sl-SI" baseline="0" noProof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des</a:t>
                      </a:r>
                      <a:r>
                        <a:rPr lang="sl-SI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 noge</a:t>
                      </a:r>
                      <a:endParaRPr lang="en-GB" noProof="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5,0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6,0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7,0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8,0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9,0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094302"/>
                  </a:ext>
                </a:extLst>
              </a:tr>
              <a:tr h="3840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cca</a:t>
                      </a:r>
                      <a:r>
                        <a:rPr lang="en-GB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 </a:t>
                      </a:r>
                      <a:r>
                        <a:rPr lang="en-GB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% </a:t>
                      </a:r>
                      <a:r>
                        <a:rPr lang="sl-SI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spodnji del leve noge</a:t>
                      </a:r>
                      <a:endParaRPr lang="en-GB" noProof="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3,0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3,6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4,2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4,8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5,4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931618"/>
                  </a:ext>
                </a:extLst>
              </a:tr>
              <a:tr h="3840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cca</a:t>
                      </a:r>
                      <a:r>
                        <a:rPr lang="en-GB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 </a:t>
                      </a:r>
                      <a:r>
                        <a:rPr lang="en-GB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% </a:t>
                      </a:r>
                      <a:r>
                        <a:rPr lang="sl-SI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spodnji del </a:t>
                      </a:r>
                      <a:r>
                        <a:rPr lang="sl-SI" noProof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des</a:t>
                      </a:r>
                      <a:r>
                        <a:rPr lang="sl-SI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 noge</a:t>
                      </a:r>
                      <a:endParaRPr lang="en-GB" noProof="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3,0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3,6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4,2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4,8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5,4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093150"/>
                  </a:ext>
                </a:extLst>
              </a:tr>
            </a:tbl>
          </a:graphicData>
        </a:graphic>
      </p:graphicFrame>
      <p:graphicFrame>
        <p:nvGraphicFramePr>
          <p:cNvPr id="13" name="Tabel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488398"/>
              </p:ext>
            </p:extLst>
          </p:nvPr>
        </p:nvGraphicFramePr>
        <p:xfrm>
          <a:off x="6008982" y="5667278"/>
          <a:ext cx="5541819" cy="37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82255">
                  <a:extLst>
                    <a:ext uri="{9D8B030D-6E8A-4147-A177-3AD203B41FA5}">
                      <a16:colId xmlns:a16="http://schemas.microsoft.com/office/drawing/2014/main" val="930263172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3623166805"/>
                    </a:ext>
                  </a:extLst>
                </a:gridCol>
                <a:gridCol w="1080654">
                  <a:extLst>
                    <a:ext uri="{9D8B030D-6E8A-4147-A177-3AD203B41FA5}">
                      <a16:colId xmlns:a16="http://schemas.microsoft.com/office/drawing/2014/main" val="3051852560"/>
                    </a:ext>
                  </a:extLst>
                </a:gridCol>
                <a:gridCol w="1099128">
                  <a:extLst>
                    <a:ext uri="{9D8B030D-6E8A-4147-A177-3AD203B41FA5}">
                      <a16:colId xmlns:a16="http://schemas.microsoft.com/office/drawing/2014/main" val="167203093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070595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54 Kg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52,8 Kg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61,6 kg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70,4 kg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79,6 kg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38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898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730304" y="3948742"/>
            <a:ext cx="7238198" cy="15015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000" dirty="0" smtClean="0">
                <a:solidFill>
                  <a:schemeClr val="accent1">
                    <a:lumMod val="50000"/>
                  </a:schemeClr>
                </a:solidFill>
              </a:rPr>
              <a:t>moč naših</a:t>
            </a:r>
            <a:endParaRPr lang="en-GB" sz="4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sl-SI" sz="5400" dirty="0" smtClean="0">
                <a:solidFill>
                  <a:srgbClr val="00B050"/>
                </a:solidFill>
              </a:rPr>
              <a:t>nožnih mišic</a:t>
            </a:r>
            <a:r>
              <a:rPr lang="en-GB" sz="5400" dirty="0" smtClean="0">
                <a:solidFill>
                  <a:srgbClr val="00B050"/>
                </a:solidFill>
              </a:rPr>
              <a:t>  </a:t>
            </a:r>
          </a:p>
        </p:txBody>
      </p:sp>
      <p:sp>
        <p:nvSpPr>
          <p:cNvPr id="9" name="Rektangel 8"/>
          <p:cNvSpPr/>
          <p:nvPr/>
        </p:nvSpPr>
        <p:spPr>
          <a:xfrm>
            <a:off x="730304" y="1915608"/>
            <a:ext cx="7238197" cy="15015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accent1">
                    <a:lumMod val="50000"/>
                  </a:schemeClr>
                </a:solidFill>
              </a:rPr>
              <a:t>Tretji dejavnik ne/izgubljanja naše samostojnosti je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9323561" y="1221052"/>
            <a:ext cx="1077362" cy="5315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 smtClean="0">
                <a:solidFill>
                  <a:schemeClr val="accent1">
                    <a:lumMod val="50000"/>
                  </a:schemeClr>
                </a:solidFill>
              </a:rPr>
              <a:t>NOŽNE MIŠICE</a:t>
            </a:r>
            <a:endParaRPr lang="sl-SI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314" y="2240885"/>
            <a:ext cx="3526769" cy="264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6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477818" y="270816"/>
            <a:ext cx="89038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Če se vprašamo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česa si želimo biti sposobni čez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3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– 5 – 10 or 30 </a:t>
            </a:r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let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4396509" y="2366985"/>
            <a:ext cx="205047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NAS BO VEČINA ODGOVORILA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Billed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303" y="1240236"/>
            <a:ext cx="3183515" cy="2253499"/>
          </a:xfrm>
          <a:prstGeom prst="rect">
            <a:avLst/>
          </a:prstGeom>
        </p:spPr>
      </p:pic>
      <p:pic>
        <p:nvPicPr>
          <p:cNvPr id="20" name="Billed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60" y="3533844"/>
            <a:ext cx="2572040" cy="2572040"/>
          </a:xfrm>
          <a:prstGeom prst="rect">
            <a:avLst/>
          </a:prstGeom>
        </p:spPr>
      </p:pic>
      <p:pic>
        <p:nvPicPr>
          <p:cNvPr id="21" name="Billed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57" y="957384"/>
            <a:ext cx="2938968" cy="1743075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1069340" y="4819864"/>
            <a:ext cx="260448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Nesti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2 x 5 kg </a:t>
            </a:r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vrečk iz trgovine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6930303" y="2861596"/>
            <a:ext cx="325740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Iti po stopnicah v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. nadstropje ali dlje.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1004057" y="2694529"/>
            <a:ext cx="293896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Iti na sprehod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Mogoče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5 km </a:t>
            </a:r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ali več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Billed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776" y="3503786"/>
            <a:ext cx="1905000" cy="2886075"/>
          </a:xfrm>
          <a:prstGeom prst="rect">
            <a:avLst/>
          </a:prstGeom>
        </p:spPr>
      </p:pic>
      <p:sp>
        <p:nvSpPr>
          <p:cNvPr id="14" name="Rektangel 13"/>
          <p:cNvSpPr/>
          <p:nvPr/>
        </p:nvSpPr>
        <p:spPr>
          <a:xfrm>
            <a:off x="7274926" y="5745013"/>
            <a:ext cx="371866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Vstati iz stola/postelje brez težav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" name="Billed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876" y="4069062"/>
            <a:ext cx="1517289" cy="2268843"/>
          </a:xfrm>
          <a:prstGeom prst="rect">
            <a:avLst/>
          </a:prstGeom>
        </p:spPr>
      </p:pic>
      <p:sp>
        <p:nvSpPr>
          <p:cNvPr id="24" name="Rektangel 23"/>
          <p:cNvSpPr/>
          <p:nvPr/>
        </p:nvSpPr>
        <p:spPr>
          <a:xfrm>
            <a:off x="3837560" y="5734962"/>
            <a:ext cx="325740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Igrati se z vnuki ali pravnuki.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918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630777" y="847577"/>
            <a:ext cx="1685016" cy="4396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60 – 64 </a:t>
            </a:r>
            <a:r>
              <a:rPr lang="sl-SI" sz="2400" dirty="0" smtClean="0"/>
              <a:t>let</a:t>
            </a:r>
            <a:endParaRPr lang="da-DK" sz="2400" dirty="0"/>
          </a:p>
        </p:txBody>
      </p:sp>
      <p:sp>
        <p:nvSpPr>
          <p:cNvPr id="7" name="Rektangel 6"/>
          <p:cNvSpPr/>
          <p:nvPr/>
        </p:nvSpPr>
        <p:spPr>
          <a:xfrm>
            <a:off x="6186444" y="773145"/>
            <a:ext cx="1791855" cy="5140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65 – 79 </a:t>
            </a:r>
            <a:r>
              <a:rPr lang="sl-SI" sz="2400" dirty="0"/>
              <a:t>let</a:t>
            </a:r>
            <a:endParaRPr lang="da-DK" sz="2400" dirty="0"/>
          </a:p>
        </p:txBody>
      </p:sp>
      <p:sp>
        <p:nvSpPr>
          <p:cNvPr id="9" name="Rektangel 8"/>
          <p:cNvSpPr/>
          <p:nvPr/>
        </p:nvSpPr>
        <p:spPr>
          <a:xfrm>
            <a:off x="8696571" y="755742"/>
            <a:ext cx="1583416" cy="5140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80 </a:t>
            </a:r>
            <a:r>
              <a:rPr lang="sl-SI" sz="2400" dirty="0" smtClean="0"/>
              <a:t>+ let</a:t>
            </a:r>
            <a:endParaRPr lang="da-DK" sz="2400" dirty="0"/>
          </a:p>
        </p:txBody>
      </p:sp>
      <p:sp>
        <p:nvSpPr>
          <p:cNvPr id="34" name="Rektangel 33"/>
          <p:cNvSpPr/>
          <p:nvPr/>
        </p:nvSpPr>
        <p:spPr>
          <a:xfrm>
            <a:off x="2245259" y="0"/>
            <a:ext cx="9054970" cy="8704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  <a:t>Koliko jih </a:t>
            </a:r>
            <a:r>
              <a:rPr lang="sl-SI" sz="2800" b="1" dirty="0" smtClean="0">
                <a:solidFill>
                  <a:srgbClr val="FF0000"/>
                </a:solidFill>
              </a:rPr>
              <a:t>ne more več prehoditi</a:t>
            </a:r>
            <a:r>
              <a:rPr lang="da-DK" sz="2800" b="1" dirty="0" smtClean="0">
                <a:solidFill>
                  <a:srgbClr val="FF0000"/>
                </a:solidFill>
              </a:rPr>
              <a:t> 400 </a:t>
            </a:r>
            <a:r>
              <a:rPr lang="sl-SI" sz="2800" b="1" dirty="0" smtClean="0">
                <a:solidFill>
                  <a:srgbClr val="FF0000"/>
                </a:solidFill>
              </a:rPr>
              <a:t>metrov </a:t>
            </a:r>
            <a: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  <a:t>kot pri</a:t>
            </a:r>
            <a:r>
              <a:rPr lang="da-DK" sz="2800" b="1" dirty="0" smtClean="0">
                <a:solidFill>
                  <a:schemeClr val="accent1">
                    <a:lumMod val="50000"/>
                  </a:schemeClr>
                </a:solidFill>
              </a:rPr>
              <a:t> 60</a:t>
            </a:r>
            <a: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  <a:t>-ih?</a:t>
            </a:r>
            <a:endParaRPr lang="da-DK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4" name="Rektangel 43"/>
          <p:cNvSpPr/>
          <p:nvPr/>
        </p:nvSpPr>
        <p:spPr>
          <a:xfrm>
            <a:off x="3275500" y="2166049"/>
            <a:ext cx="2124000" cy="72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 smtClean="0"/>
          </a:p>
          <a:p>
            <a:pPr algn="ctr"/>
            <a:r>
              <a:rPr lang="da-DK" sz="2400" dirty="0" smtClean="0"/>
              <a:t>10,1 %</a:t>
            </a:r>
          </a:p>
          <a:p>
            <a:pPr algn="ctr"/>
            <a:r>
              <a:rPr lang="sl-SI" sz="1200" dirty="0" smtClean="0"/>
              <a:t>jih ne zmore</a:t>
            </a:r>
            <a:endParaRPr lang="en-US" sz="1200" dirty="0"/>
          </a:p>
          <a:p>
            <a:pPr algn="ctr"/>
            <a:r>
              <a:rPr lang="da-DK" sz="2400" dirty="0" smtClean="0"/>
              <a:t> </a:t>
            </a:r>
            <a:endParaRPr lang="da-DK" sz="2400" dirty="0"/>
          </a:p>
        </p:txBody>
      </p:sp>
      <p:sp>
        <p:nvSpPr>
          <p:cNvPr id="46" name="Rektangel 45"/>
          <p:cNvSpPr/>
          <p:nvPr/>
        </p:nvSpPr>
        <p:spPr>
          <a:xfrm>
            <a:off x="6020371" y="1717436"/>
            <a:ext cx="2124000" cy="72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 smtClean="0"/>
          </a:p>
          <a:p>
            <a:pPr algn="ctr"/>
            <a:r>
              <a:rPr lang="da-DK" sz="2400" dirty="0" smtClean="0"/>
              <a:t>16,8 % </a:t>
            </a:r>
          </a:p>
          <a:p>
            <a:pPr algn="ctr"/>
            <a:r>
              <a:rPr lang="sl-SI" sz="1200" dirty="0"/>
              <a:t>jih ne zmore</a:t>
            </a:r>
            <a:endParaRPr lang="en-US" sz="1200" dirty="0"/>
          </a:p>
          <a:p>
            <a:pPr algn="ctr"/>
            <a:r>
              <a:rPr lang="da-DK" sz="2400" dirty="0" smtClean="0"/>
              <a:t> </a:t>
            </a:r>
            <a:endParaRPr lang="da-DK" sz="2400" dirty="0"/>
          </a:p>
        </p:txBody>
      </p:sp>
      <p:sp>
        <p:nvSpPr>
          <p:cNvPr id="48" name="Rektangel 47"/>
          <p:cNvSpPr/>
          <p:nvPr/>
        </p:nvSpPr>
        <p:spPr>
          <a:xfrm>
            <a:off x="8504316" y="1448417"/>
            <a:ext cx="2124000" cy="72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 smtClean="0"/>
          </a:p>
          <a:p>
            <a:pPr algn="ctr"/>
            <a:r>
              <a:rPr lang="da-DK" sz="2400" dirty="0" smtClean="0"/>
              <a:t>43,5 % </a:t>
            </a:r>
          </a:p>
          <a:p>
            <a:pPr algn="ctr"/>
            <a:r>
              <a:rPr lang="sl-SI" sz="1200" dirty="0"/>
              <a:t>jih ne zmore</a:t>
            </a:r>
            <a:endParaRPr lang="en-US" sz="1200" dirty="0"/>
          </a:p>
          <a:p>
            <a:pPr algn="ctr"/>
            <a:r>
              <a:rPr lang="da-DK" sz="2400" dirty="0" smtClean="0"/>
              <a:t> </a:t>
            </a:r>
            <a:endParaRPr lang="da-DK" sz="2400" dirty="0"/>
          </a:p>
        </p:txBody>
      </p:sp>
      <p:sp>
        <p:nvSpPr>
          <p:cNvPr id="14" name="Rektangel 13"/>
          <p:cNvSpPr/>
          <p:nvPr/>
        </p:nvSpPr>
        <p:spPr>
          <a:xfrm>
            <a:off x="2337892" y="3168017"/>
            <a:ext cx="9854107" cy="7737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  <a:t>Koliko jih </a:t>
            </a:r>
            <a:r>
              <a:rPr lang="sl-SI" sz="2800" b="1" dirty="0" smtClean="0">
                <a:solidFill>
                  <a:srgbClr val="00B050"/>
                </a:solidFill>
              </a:rPr>
              <a:t>še vedno lahko </a:t>
            </a:r>
            <a: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  <a:t>prehodi 400 metrov kot pri 60-ih?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3312570" y="4170371"/>
            <a:ext cx="2124000" cy="72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 smtClean="0"/>
          </a:p>
          <a:p>
            <a:pPr algn="ctr"/>
            <a:r>
              <a:rPr lang="da-DK" sz="2400" dirty="0" smtClean="0"/>
              <a:t>89,9 %</a:t>
            </a:r>
          </a:p>
          <a:p>
            <a:pPr algn="ctr"/>
            <a:r>
              <a:rPr lang="sl-SI" sz="1200" dirty="0"/>
              <a:t>jih </a:t>
            </a:r>
            <a:r>
              <a:rPr lang="sl-SI" sz="1200" dirty="0" smtClean="0"/>
              <a:t>zmore</a:t>
            </a:r>
            <a:endParaRPr lang="en-US" sz="1200" dirty="0"/>
          </a:p>
          <a:p>
            <a:pPr algn="ctr"/>
            <a:r>
              <a:rPr lang="da-DK" sz="2400" dirty="0" smtClean="0"/>
              <a:t> </a:t>
            </a:r>
            <a:endParaRPr lang="da-DK" sz="2400" dirty="0"/>
          </a:p>
        </p:txBody>
      </p:sp>
      <p:sp>
        <p:nvSpPr>
          <p:cNvPr id="16" name="Rektangel 15"/>
          <p:cNvSpPr/>
          <p:nvPr/>
        </p:nvSpPr>
        <p:spPr>
          <a:xfrm>
            <a:off x="6020371" y="4581410"/>
            <a:ext cx="2124000" cy="72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 smtClean="0"/>
          </a:p>
          <a:p>
            <a:pPr algn="ctr"/>
            <a:r>
              <a:rPr lang="da-DK" sz="2400" dirty="0" smtClean="0"/>
              <a:t>83,2% </a:t>
            </a:r>
          </a:p>
          <a:p>
            <a:pPr algn="ctr"/>
            <a:r>
              <a:rPr lang="sl-SI" sz="1200" dirty="0"/>
              <a:t>jih </a:t>
            </a:r>
            <a:r>
              <a:rPr lang="sl-SI" sz="1200" dirty="0" smtClean="0"/>
              <a:t>zmore</a:t>
            </a:r>
            <a:endParaRPr lang="en-US" sz="1200" dirty="0"/>
          </a:p>
          <a:p>
            <a:pPr algn="ctr"/>
            <a:r>
              <a:rPr lang="da-DK" sz="2400" dirty="0" smtClean="0"/>
              <a:t> </a:t>
            </a:r>
            <a:endParaRPr lang="da-DK" sz="2400" dirty="0"/>
          </a:p>
        </p:txBody>
      </p:sp>
      <p:sp>
        <p:nvSpPr>
          <p:cNvPr id="17" name="Rektangel 16"/>
          <p:cNvSpPr/>
          <p:nvPr/>
        </p:nvSpPr>
        <p:spPr>
          <a:xfrm>
            <a:off x="8426279" y="5337056"/>
            <a:ext cx="2124000" cy="72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 smtClean="0"/>
          </a:p>
          <a:p>
            <a:pPr algn="ctr"/>
            <a:r>
              <a:rPr lang="da-DK" sz="2400" dirty="0" smtClean="0"/>
              <a:t>56,5 % </a:t>
            </a:r>
          </a:p>
          <a:p>
            <a:pPr algn="ctr"/>
            <a:r>
              <a:rPr lang="sl-SI" sz="1200" dirty="0"/>
              <a:t>jih </a:t>
            </a:r>
            <a:r>
              <a:rPr lang="sl-SI" sz="1200" dirty="0" smtClean="0"/>
              <a:t>zmore</a:t>
            </a:r>
            <a:endParaRPr lang="en-US" sz="1200" dirty="0"/>
          </a:p>
          <a:p>
            <a:pPr algn="ctr"/>
            <a:r>
              <a:rPr lang="da-DK" sz="2400" dirty="0" smtClean="0"/>
              <a:t> </a:t>
            </a:r>
            <a:endParaRPr lang="da-DK" sz="2400" dirty="0"/>
          </a:p>
        </p:txBody>
      </p:sp>
      <p:pic>
        <p:nvPicPr>
          <p:cNvPr id="18" name="Billed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86" y="2045220"/>
            <a:ext cx="1341120" cy="2536190"/>
          </a:xfrm>
          <a:prstGeom prst="rect">
            <a:avLst/>
          </a:prstGeom>
          <a:noFill/>
        </p:spPr>
      </p:pic>
      <p:sp>
        <p:nvSpPr>
          <p:cNvPr id="19" name="Rektangel 18"/>
          <p:cNvSpPr/>
          <p:nvPr/>
        </p:nvSpPr>
        <p:spPr>
          <a:xfrm>
            <a:off x="213893" y="3168016"/>
            <a:ext cx="2124000" cy="773793"/>
          </a:xfrm>
          <a:prstGeom prst="rect">
            <a:avLst/>
          </a:prstGeom>
          <a:solidFill>
            <a:srgbClr val="3FD2E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/>
              <a:t>MOŠKI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002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4" grpId="0" animBg="1"/>
      <p:bldP spid="46" grpId="0" animBg="1"/>
      <p:bldP spid="48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628073" y="529703"/>
            <a:ext cx="1685016" cy="5140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60 – 64</a:t>
            </a:r>
            <a:r>
              <a:rPr lang="sl-SI" sz="2400" dirty="0" smtClean="0"/>
              <a:t> let</a:t>
            </a:r>
            <a:r>
              <a:rPr lang="da-DK" sz="2400" dirty="0" smtClean="0"/>
              <a:t> </a:t>
            </a:r>
            <a:endParaRPr lang="da-DK" sz="2400" dirty="0"/>
          </a:p>
        </p:txBody>
      </p:sp>
      <p:sp>
        <p:nvSpPr>
          <p:cNvPr id="7" name="Rektangel 6"/>
          <p:cNvSpPr/>
          <p:nvPr/>
        </p:nvSpPr>
        <p:spPr>
          <a:xfrm>
            <a:off x="6081096" y="537308"/>
            <a:ext cx="1791855" cy="5140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65 – 79</a:t>
            </a:r>
            <a:r>
              <a:rPr lang="sl-SI" sz="2400" dirty="0" smtClean="0"/>
              <a:t> let</a:t>
            </a:r>
            <a:endParaRPr lang="da-DK" sz="2400" dirty="0"/>
          </a:p>
        </p:txBody>
      </p:sp>
      <p:sp>
        <p:nvSpPr>
          <p:cNvPr id="9" name="Rektangel 8"/>
          <p:cNvSpPr/>
          <p:nvPr/>
        </p:nvSpPr>
        <p:spPr>
          <a:xfrm>
            <a:off x="8945274" y="537308"/>
            <a:ext cx="1583416" cy="5140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80</a:t>
            </a:r>
            <a:r>
              <a:rPr lang="sl-SI" sz="2400" dirty="0" smtClean="0"/>
              <a:t> + let</a:t>
            </a:r>
            <a:r>
              <a:rPr lang="da-DK" sz="2400" dirty="0" smtClean="0"/>
              <a:t> </a:t>
            </a:r>
            <a:endParaRPr lang="da-DK" sz="2400" dirty="0"/>
          </a:p>
        </p:txBody>
      </p:sp>
      <p:sp>
        <p:nvSpPr>
          <p:cNvPr id="34" name="Rektangel 33"/>
          <p:cNvSpPr/>
          <p:nvPr/>
        </p:nvSpPr>
        <p:spPr>
          <a:xfrm>
            <a:off x="2199992" y="17862"/>
            <a:ext cx="9398977" cy="6425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accent1">
                    <a:lumMod val="50000"/>
                  </a:schemeClr>
                </a:solidFill>
              </a:rPr>
              <a:t>Koliko jih </a:t>
            </a:r>
            <a:r>
              <a:rPr lang="sl-SI" sz="2800" b="1" dirty="0">
                <a:solidFill>
                  <a:srgbClr val="FF0000"/>
                </a:solidFill>
              </a:rPr>
              <a:t>ne more </a:t>
            </a:r>
            <a:r>
              <a:rPr lang="sl-SI" sz="2800" b="1" dirty="0" smtClean="0">
                <a:solidFill>
                  <a:srgbClr val="FF0000"/>
                </a:solidFill>
              </a:rPr>
              <a:t>več prehoditi</a:t>
            </a:r>
            <a:r>
              <a:rPr lang="da-DK" sz="2800" b="1" dirty="0" smtClean="0">
                <a:solidFill>
                  <a:srgbClr val="FF0000"/>
                </a:solidFill>
              </a:rPr>
              <a:t> </a:t>
            </a:r>
            <a:r>
              <a:rPr lang="da-DK" sz="2800" b="1" dirty="0">
                <a:solidFill>
                  <a:srgbClr val="FF0000"/>
                </a:solidFill>
              </a:rPr>
              <a:t>400 </a:t>
            </a:r>
            <a:r>
              <a:rPr lang="sl-SI" sz="2800" b="1" dirty="0">
                <a:solidFill>
                  <a:srgbClr val="FF0000"/>
                </a:solidFill>
              </a:rPr>
              <a:t>metrov </a:t>
            </a:r>
            <a:r>
              <a:rPr lang="sl-SI" sz="2800" b="1" dirty="0">
                <a:solidFill>
                  <a:schemeClr val="accent1">
                    <a:lumMod val="50000"/>
                  </a:schemeClr>
                </a:solidFill>
              </a:rPr>
              <a:t>kot pri</a:t>
            </a:r>
            <a:r>
              <a:rPr lang="da-DK" sz="2800" b="1" dirty="0">
                <a:solidFill>
                  <a:schemeClr val="accent1">
                    <a:lumMod val="50000"/>
                  </a:schemeClr>
                </a:solidFill>
              </a:rPr>
              <a:t> 60</a:t>
            </a:r>
            <a: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  <a:t>-ih?</a:t>
            </a:r>
            <a:endParaRPr lang="da-DK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3" name="Rektangel 42"/>
          <p:cNvSpPr/>
          <p:nvPr/>
        </p:nvSpPr>
        <p:spPr>
          <a:xfrm>
            <a:off x="3440114" y="1956235"/>
            <a:ext cx="2060934" cy="72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10,6 %</a:t>
            </a:r>
          </a:p>
          <a:p>
            <a:pPr algn="ctr"/>
            <a:r>
              <a:rPr lang="sl-SI" sz="1200" dirty="0"/>
              <a:t>jih ne zmore</a:t>
            </a:r>
            <a:endParaRPr lang="en-US" sz="1200" dirty="0"/>
          </a:p>
        </p:txBody>
      </p:sp>
      <p:sp>
        <p:nvSpPr>
          <p:cNvPr id="45" name="Rektangel 44"/>
          <p:cNvSpPr/>
          <p:nvPr/>
        </p:nvSpPr>
        <p:spPr>
          <a:xfrm>
            <a:off x="6081096" y="1868270"/>
            <a:ext cx="2060934" cy="72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22,1 %</a:t>
            </a:r>
          </a:p>
          <a:p>
            <a:pPr algn="ctr"/>
            <a:r>
              <a:rPr lang="sl-SI" sz="1200" dirty="0"/>
              <a:t>jih ne zmore</a:t>
            </a:r>
            <a:endParaRPr lang="en-US" sz="1200" dirty="0"/>
          </a:p>
        </p:txBody>
      </p:sp>
      <p:sp>
        <p:nvSpPr>
          <p:cNvPr id="47" name="Rektangel 46"/>
          <p:cNvSpPr/>
          <p:nvPr/>
        </p:nvSpPr>
        <p:spPr>
          <a:xfrm>
            <a:off x="8558234" y="1426582"/>
            <a:ext cx="2060934" cy="72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50,3 %</a:t>
            </a:r>
          </a:p>
          <a:p>
            <a:pPr algn="ctr"/>
            <a:r>
              <a:rPr lang="sl-SI" sz="1200" dirty="0"/>
              <a:t>jih ne zmore</a:t>
            </a:r>
            <a:endParaRPr lang="en-US" sz="1200" dirty="0"/>
          </a:p>
        </p:txBody>
      </p:sp>
      <p:sp>
        <p:nvSpPr>
          <p:cNvPr id="14" name="Oval billedforklaring 13"/>
          <p:cNvSpPr/>
          <p:nvPr/>
        </p:nvSpPr>
        <p:spPr>
          <a:xfrm>
            <a:off x="166254" y="542153"/>
            <a:ext cx="2554277" cy="1326117"/>
          </a:xfrm>
          <a:prstGeom prst="wedgeEllipseCallout">
            <a:avLst>
              <a:gd name="adj1" fmla="val -502"/>
              <a:gd name="adj2" fmla="val 902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Pomembno vprašanje</a:t>
            </a:r>
            <a:endParaRPr lang="da-DK" dirty="0"/>
          </a:p>
        </p:txBody>
      </p:sp>
      <p:sp>
        <p:nvSpPr>
          <p:cNvPr id="17" name="Rektangel 16"/>
          <p:cNvSpPr/>
          <p:nvPr/>
        </p:nvSpPr>
        <p:spPr>
          <a:xfrm>
            <a:off x="2811332" y="2987714"/>
            <a:ext cx="9380668" cy="7388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accent1">
                    <a:lumMod val="50000"/>
                  </a:schemeClr>
                </a:solidFill>
              </a:rPr>
              <a:t>Koliko jih </a:t>
            </a:r>
            <a:r>
              <a:rPr lang="sl-SI" sz="2800" b="1" dirty="0">
                <a:solidFill>
                  <a:srgbClr val="00B050"/>
                </a:solidFill>
              </a:rPr>
              <a:t>še vedno lahko </a:t>
            </a:r>
            <a:r>
              <a:rPr lang="sl-SI" sz="2800" b="1" dirty="0">
                <a:solidFill>
                  <a:schemeClr val="accent1">
                    <a:lumMod val="50000"/>
                  </a:schemeClr>
                </a:solidFill>
              </a:rPr>
              <a:t>prehodi 400 metrov kot pri </a:t>
            </a:r>
            <a: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  <a:t>60-ih?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3440114" y="3723035"/>
            <a:ext cx="2060934" cy="72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89,4 %</a:t>
            </a:r>
          </a:p>
          <a:p>
            <a:pPr algn="ctr"/>
            <a:r>
              <a:rPr lang="sl-SI" sz="1200" dirty="0"/>
              <a:t>jih </a:t>
            </a:r>
            <a:r>
              <a:rPr lang="sl-SI" sz="1200" dirty="0" smtClean="0"/>
              <a:t>zmore</a:t>
            </a:r>
            <a:endParaRPr lang="en-US" sz="1200" dirty="0"/>
          </a:p>
        </p:txBody>
      </p:sp>
      <p:sp>
        <p:nvSpPr>
          <p:cNvPr id="20" name="Rektangel 19"/>
          <p:cNvSpPr/>
          <p:nvPr/>
        </p:nvSpPr>
        <p:spPr>
          <a:xfrm>
            <a:off x="5996997" y="3932815"/>
            <a:ext cx="2060934" cy="72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78,9 %</a:t>
            </a:r>
          </a:p>
          <a:p>
            <a:pPr algn="ctr"/>
            <a:r>
              <a:rPr lang="sl-SI" sz="1200" dirty="0"/>
              <a:t>jih zmore</a:t>
            </a:r>
            <a:endParaRPr lang="en-US" sz="1200" dirty="0"/>
          </a:p>
        </p:txBody>
      </p:sp>
      <p:sp>
        <p:nvSpPr>
          <p:cNvPr id="23" name="Rektangel 22"/>
          <p:cNvSpPr/>
          <p:nvPr/>
        </p:nvSpPr>
        <p:spPr>
          <a:xfrm>
            <a:off x="8595305" y="5178262"/>
            <a:ext cx="2060934" cy="72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49,7 %</a:t>
            </a:r>
          </a:p>
          <a:p>
            <a:pPr algn="ctr"/>
            <a:r>
              <a:rPr lang="sl-SI" sz="1200" dirty="0"/>
              <a:t>jih zmore</a:t>
            </a:r>
            <a:endParaRPr lang="en-US" sz="1200" dirty="0"/>
          </a:p>
        </p:txBody>
      </p:sp>
      <p:sp>
        <p:nvSpPr>
          <p:cNvPr id="26" name="Rektangel 25"/>
          <p:cNvSpPr/>
          <p:nvPr/>
        </p:nvSpPr>
        <p:spPr>
          <a:xfrm>
            <a:off x="1871134" y="6020916"/>
            <a:ext cx="9588137" cy="8370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  <a:t>Kateri skupini želite pripadati, ko presežete starost 80 let?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" name="Billed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88" y="2342141"/>
            <a:ext cx="1469263" cy="23288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0654" y="2981832"/>
            <a:ext cx="2530678" cy="735322"/>
          </a:xfrm>
          <a:solidFill>
            <a:srgbClr val="FFC000"/>
          </a:solidFill>
          <a:ln>
            <a:solidFill>
              <a:srgbClr val="F1F8EC"/>
            </a:solidFill>
          </a:ln>
        </p:spPr>
        <p:txBody>
          <a:bodyPr>
            <a:noAutofit/>
          </a:bodyPr>
          <a:lstStyle/>
          <a:p>
            <a:pPr algn="ctr"/>
            <a:r>
              <a:rPr lang="sl-SI" sz="3600" b="1" dirty="0" smtClean="0">
                <a:solidFill>
                  <a:schemeClr val="accent1">
                    <a:lumMod val="50000"/>
                  </a:schemeClr>
                </a:solidFill>
              </a:rPr>
              <a:t>ŽENSKE</a:t>
            </a:r>
            <a:endParaRPr lang="da-DK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9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3" grpId="0" animBg="1"/>
      <p:bldP spid="45" grpId="0" animBg="1"/>
      <p:bldP spid="47" grpId="0" animBg="1"/>
      <p:bldP spid="17" grpId="0" animBg="1"/>
      <p:bldP spid="19" grpId="0" animBg="1"/>
      <p:bldP spid="20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630777" y="823713"/>
            <a:ext cx="1685016" cy="4634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60 – 64 </a:t>
            </a:r>
            <a:r>
              <a:rPr lang="sl-SI" sz="2400" dirty="0" smtClean="0"/>
              <a:t>let</a:t>
            </a:r>
            <a:endParaRPr lang="da-DK" sz="2400" dirty="0"/>
          </a:p>
        </p:txBody>
      </p:sp>
      <p:sp>
        <p:nvSpPr>
          <p:cNvPr id="7" name="Rektangel 6"/>
          <p:cNvSpPr/>
          <p:nvPr/>
        </p:nvSpPr>
        <p:spPr>
          <a:xfrm>
            <a:off x="6186444" y="822573"/>
            <a:ext cx="1684800" cy="46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65 – 79 </a:t>
            </a:r>
            <a:r>
              <a:rPr lang="sl-SI" sz="2400" dirty="0"/>
              <a:t>let</a:t>
            </a:r>
            <a:endParaRPr lang="da-DK" sz="2400" dirty="0"/>
          </a:p>
        </p:txBody>
      </p:sp>
      <p:sp>
        <p:nvSpPr>
          <p:cNvPr id="9" name="Rektangel 8"/>
          <p:cNvSpPr/>
          <p:nvPr/>
        </p:nvSpPr>
        <p:spPr>
          <a:xfrm>
            <a:off x="9339121" y="814795"/>
            <a:ext cx="1684800" cy="46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80 </a:t>
            </a:r>
            <a:r>
              <a:rPr lang="sl-SI" sz="2400" dirty="0" smtClean="0"/>
              <a:t>+ let</a:t>
            </a:r>
            <a:endParaRPr lang="da-DK" sz="2400" dirty="0"/>
          </a:p>
        </p:txBody>
      </p:sp>
      <p:sp>
        <p:nvSpPr>
          <p:cNvPr id="11" name="Rektangel 10"/>
          <p:cNvSpPr/>
          <p:nvPr/>
        </p:nvSpPr>
        <p:spPr>
          <a:xfrm>
            <a:off x="3630777" y="2399289"/>
            <a:ext cx="2124000" cy="72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8,8 % </a:t>
            </a:r>
          </a:p>
          <a:p>
            <a:pPr algn="ctr"/>
            <a:r>
              <a:rPr lang="sl-SI" sz="1200" dirty="0"/>
              <a:t>jih ne zmore</a:t>
            </a:r>
            <a:endParaRPr lang="en-US" sz="1200" dirty="0"/>
          </a:p>
        </p:txBody>
      </p:sp>
      <p:sp>
        <p:nvSpPr>
          <p:cNvPr id="18" name="Rektangel 17"/>
          <p:cNvSpPr/>
          <p:nvPr/>
        </p:nvSpPr>
        <p:spPr>
          <a:xfrm>
            <a:off x="20305" y="-13370"/>
            <a:ext cx="12171695" cy="8370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  <a:t>Koliko jih </a:t>
            </a:r>
            <a:r>
              <a:rPr lang="sl-SI" sz="2800" b="1" dirty="0" smtClean="0">
                <a:solidFill>
                  <a:srgbClr val="FF0000"/>
                </a:solidFill>
              </a:rPr>
              <a:t>ne more več hoditi </a:t>
            </a:r>
            <a: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  <a:t>po stopnicah kot pri</a:t>
            </a:r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 60</a:t>
            </a:r>
            <a: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  <a:t>-ih?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Rektangel 25"/>
          <p:cNvSpPr/>
          <p:nvPr/>
        </p:nvSpPr>
        <p:spPr>
          <a:xfrm>
            <a:off x="6020372" y="2260225"/>
            <a:ext cx="2124000" cy="72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 smtClean="0"/>
          </a:p>
          <a:p>
            <a:pPr algn="ctr"/>
            <a:r>
              <a:rPr lang="da-DK" sz="2400" dirty="0" smtClean="0"/>
              <a:t>15,6 % </a:t>
            </a:r>
          </a:p>
          <a:p>
            <a:pPr algn="ctr"/>
            <a:r>
              <a:rPr lang="sl-SI" sz="1200" dirty="0"/>
              <a:t>jih ne zmore</a:t>
            </a:r>
            <a:endParaRPr lang="en-US" sz="1200" dirty="0"/>
          </a:p>
          <a:p>
            <a:pPr algn="ctr"/>
            <a:endParaRPr lang="da-DK" sz="2400" dirty="0"/>
          </a:p>
        </p:txBody>
      </p:sp>
      <p:sp>
        <p:nvSpPr>
          <p:cNvPr id="27" name="Rektangel 26"/>
          <p:cNvSpPr/>
          <p:nvPr/>
        </p:nvSpPr>
        <p:spPr>
          <a:xfrm>
            <a:off x="9106186" y="1459731"/>
            <a:ext cx="2124000" cy="72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43,5 %</a:t>
            </a:r>
          </a:p>
          <a:p>
            <a:pPr algn="ctr"/>
            <a:r>
              <a:rPr lang="sl-SI" sz="1200" dirty="0"/>
              <a:t>jih ne zmore</a:t>
            </a:r>
            <a:endParaRPr lang="en-US" sz="1200" dirty="0"/>
          </a:p>
        </p:txBody>
      </p:sp>
      <p:sp>
        <p:nvSpPr>
          <p:cNvPr id="34" name="Rektangel 33"/>
          <p:cNvSpPr/>
          <p:nvPr/>
        </p:nvSpPr>
        <p:spPr>
          <a:xfrm>
            <a:off x="1960316" y="3365518"/>
            <a:ext cx="10231684" cy="6815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accent1">
                    <a:lumMod val="50000"/>
                  </a:schemeClr>
                </a:solidFill>
              </a:rPr>
              <a:t>Koliko jih </a:t>
            </a:r>
            <a:r>
              <a:rPr lang="sl-SI" sz="2800" b="1" dirty="0" smtClean="0">
                <a:solidFill>
                  <a:srgbClr val="00B050"/>
                </a:solidFill>
              </a:rPr>
              <a:t>še vedno lahko hodi </a:t>
            </a:r>
            <a:r>
              <a:rPr lang="sl-SI" sz="2800" b="1" dirty="0">
                <a:solidFill>
                  <a:schemeClr val="accent1">
                    <a:lumMod val="50000"/>
                  </a:schemeClr>
                </a:solidFill>
              </a:rPr>
              <a:t>po stopnicah kot pri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 60</a:t>
            </a:r>
            <a:r>
              <a:rPr lang="sl-SI" sz="2800" b="1" dirty="0">
                <a:solidFill>
                  <a:schemeClr val="accent1">
                    <a:lumMod val="50000"/>
                  </a:schemeClr>
                </a:solidFill>
              </a:rPr>
              <a:t>-ih</a:t>
            </a:r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4" name="Rektangel 43"/>
          <p:cNvSpPr/>
          <p:nvPr/>
        </p:nvSpPr>
        <p:spPr>
          <a:xfrm>
            <a:off x="3630777" y="4072975"/>
            <a:ext cx="2124000" cy="72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 smtClean="0"/>
          </a:p>
          <a:p>
            <a:pPr algn="ctr"/>
            <a:r>
              <a:rPr lang="da-DK" sz="2400" dirty="0" smtClean="0"/>
              <a:t>91,1 %</a:t>
            </a:r>
          </a:p>
          <a:p>
            <a:pPr algn="ctr"/>
            <a:r>
              <a:rPr lang="sl-SI" sz="1200" dirty="0"/>
              <a:t>jih zmore</a:t>
            </a:r>
            <a:endParaRPr lang="en-US" sz="1200" dirty="0"/>
          </a:p>
          <a:p>
            <a:pPr algn="ctr"/>
            <a:r>
              <a:rPr lang="da-DK" sz="2400" dirty="0" smtClean="0"/>
              <a:t> </a:t>
            </a:r>
            <a:endParaRPr lang="da-DK" sz="2400" dirty="0"/>
          </a:p>
        </p:txBody>
      </p:sp>
      <p:sp>
        <p:nvSpPr>
          <p:cNvPr id="46" name="Rektangel 45"/>
          <p:cNvSpPr/>
          <p:nvPr/>
        </p:nvSpPr>
        <p:spPr>
          <a:xfrm>
            <a:off x="5946221" y="4318839"/>
            <a:ext cx="2124000" cy="72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 smtClean="0"/>
          </a:p>
          <a:p>
            <a:pPr algn="ctr"/>
            <a:r>
              <a:rPr lang="da-DK" sz="2400" dirty="0" smtClean="0"/>
              <a:t>84,4 % </a:t>
            </a:r>
          </a:p>
          <a:p>
            <a:pPr algn="ctr"/>
            <a:r>
              <a:rPr lang="sl-SI" sz="1200" dirty="0"/>
              <a:t>jih zmore</a:t>
            </a:r>
            <a:endParaRPr lang="en-US" sz="1200" dirty="0"/>
          </a:p>
          <a:p>
            <a:pPr algn="ctr"/>
            <a:r>
              <a:rPr lang="da-DK" sz="2400" dirty="0" smtClean="0"/>
              <a:t> </a:t>
            </a:r>
            <a:endParaRPr lang="da-DK" sz="2400" dirty="0"/>
          </a:p>
        </p:txBody>
      </p:sp>
      <p:sp>
        <p:nvSpPr>
          <p:cNvPr id="48" name="Rektangel 47"/>
          <p:cNvSpPr/>
          <p:nvPr/>
        </p:nvSpPr>
        <p:spPr>
          <a:xfrm>
            <a:off x="8899921" y="5430936"/>
            <a:ext cx="2124000" cy="72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 smtClean="0"/>
          </a:p>
          <a:p>
            <a:pPr algn="ctr"/>
            <a:r>
              <a:rPr lang="da-DK" sz="2400" dirty="0"/>
              <a:t>5</a:t>
            </a:r>
            <a:r>
              <a:rPr lang="da-DK" sz="2400" dirty="0" smtClean="0"/>
              <a:t>6,5 % </a:t>
            </a:r>
          </a:p>
          <a:p>
            <a:pPr algn="ctr"/>
            <a:r>
              <a:rPr lang="sl-SI" sz="1200" dirty="0"/>
              <a:t>jih zmore</a:t>
            </a:r>
            <a:endParaRPr lang="en-US" sz="1200" dirty="0"/>
          </a:p>
          <a:p>
            <a:pPr algn="ctr"/>
            <a:r>
              <a:rPr lang="da-DK" sz="2400" dirty="0" smtClean="0"/>
              <a:t> </a:t>
            </a:r>
            <a:endParaRPr lang="da-DK" sz="2400" dirty="0"/>
          </a:p>
        </p:txBody>
      </p:sp>
      <p:pic>
        <p:nvPicPr>
          <p:cNvPr id="15" name="Billed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86" y="2045220"/>
            <a:ext cx="1341120" cy="2536190"/>
          </a:xfrm>
          <a:prstGeom prst="rect">
            <a:avLst/>
          </a:prstGeom>
          <a:noFill/>
        </p:spPr>
      </p:pic>
      <p:sp>
        <p:nvSpPr>
          <p:cNvPr id="19" name="Rektangel 18"/>
          <p:cNvSpPr/>
          <p:nvPr/>
        </p:nvSpPr>
        <p:spPr>
          <a:xfrm>
            <a:off x="20305" y="3335572"/>
            <a:ext cx="1940011" cy="72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MOŠKI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41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26" grpId="0" animBg="1"/>
      <p:bldP spid="27" grpId="0" animBg="1"/>
      <p:bldP spid="34" grpId="0" animBg="1"/>
      <p:bldP spid="44" grpId="0" animBg="1"/>
      <p:bldP spid="46" grpId="0" animBg="1"/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628073" y="755228"/>
            <a:ext cx="1685016" cy="4396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60 – 64 </a:t>
            </a:r>
            <a:r>
              <a:rPr lang="sl-SI" sz="2400" dirty="0" smtClean="0"/>
              <a:t>let</a:t>
            </a:r>
            <a:endParaRPr lang="da-DK" sz="2400" dirty="0"/>
          </a:p>
        </p:txBody>
      </p:sp>
      <p:sp>
        <p:nvSpPr>
          <p:cNvPr id="7" name="Rektangel 6"/>
          <p:cNvSpPr/>
          <p:nvPr/>
        </p:nvSpPr>
        <p:spPr>
          <a:xfrm>
            <a:off x="6081096" y="750857"/>
            <a:ext cx="1791855" cy="5140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65 – 79 </a:t>
            </a:r>
            <a:r>
              <a:rPr lang="sl-SI" sz="2400" dirty="0"/>
              <a:t>let</a:t>
            </a:r>
            <a:endParaRPr lang="da-DK" sz="2400" dirty="0"/>
          </a:p>
        </p:txBody>
      </p:sp>
      <p:sp>
        <p:nvSpPr>
          <p:cNvPr id="9" name="Rektangel 8"/>
          <p:cNvSpPr/>
          <p:nvPr/>
        </p:nvSpPr>
        <p:spPr>
          <a:xfrm>
            <a:off x="8988644" y="750858"/>
            <a:ext cx="1583416" cy="5140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80 </a:t>
            </a:r>
            <a:r>
              <a:rPr lang="sl-SI" sz="2400" dirty="0" smtClean="0"/>
              <a:t>+ let</a:t>
            </a:r>
            <a:endParaRPr lang="da-DK" sz="2400" dirty="0"/>
          </a:p>
        </p:txBody>
      </p:sp>
      <p:sp>
        <p:nvSpPr>
          <p:cNvPr id="18" name="Rektangel 17"/>
          <p:cNvSpPr/>
          <p:nvPr/>
        </p:nvSpPr>
        <p:spPr>
          <a:xfrm>
            <a:off x="2265243" y="1494"/>
            <a:ext cx="9692640" cy="7522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accent1">
                    <a:lumMod val="50000"/>
                  </a:schemeClr>
                </a:solidFill>
              </a:rPr>
              <a:t>Koliko jih </a:t>
            </a:r>
            <a:r>
              <a:rPr lang="sl-SI" sz="2800" b="1" dirty="0">
                <a:solidFill>
                  <a:srgbClr val="FF0000"/>
                </a:solidFill>
              </a:rPr>
              <a:t>ne more več hoditi </a:t>
            </a:r>
            <a:r>
              <a:rPr lang="sl-SI" sz="2800" b="1" dirty="0">
                <a:solidFill>
                  <a:schemeClr val="accent1">
                    <a:lumMod val="50000"/>
                  </a:schemeClr>
                </a:solidFill>
              </a:rPr>
              <a:t>po stopnicah kot pri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 60</a:t>
            </a:r>
            <a:r>
              <a:rPr lang="sl-SI" sz="2800" b="1" dirty="0">
                <a:solidFill>
                  <a:schemeClr val="accent1">
                    <a:lumMod val="50000"/>
                  </a:schemeClr>
                </a:solidFill>
              </a:rPr>
              <a:t>-ih?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Rektangel 20"/>
          <p:cNvSpPr/>
          <p:nvPr/>
        </p:nvSpPr>
        <p:spPr>
          <a:xfrm>
            <a:off x="3465093" y="2201601"/>
            <a:ext cx="2060934" cy="72133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13,2 </a:t>
            </a:r>
            <a:r>
              <a:rPr lang="da-DK" sz="2400" dirty="0"/>
              <a:t>% </a:t>
            </a:r>
            <a:endParaRPr lang="da-DK" sz="2400" dirty="0" smtClean="0"/>
          </a:p>
          <a:p>
            <a:pPr algn="ctr"/>
            <a:r>
              <a:rPr lang="sl-SI" sz="1200" dirty="0"/>
              <a:t>jih ne zmore</a:t>
            </a:r>
            <a:endParaRPr lang="en-US" sz="1200" dirty="0"/>
          </a:p>
        </p:txBody>
      </p:sp>
      <p:sp>
        <p:nvSpPr>
          <p:cNvPr id="22" name="Rektangel 21"/>
          <p:cNvSpPr/>
          <p:nvPr/>
        </p:nvSpPr>
        <p:spPr>
          <a:xfrm>
            <a:off x="6179788" y="1640554"/>
            <a:ext cx="2062800" cy="7213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22,1 % </a:t>
            </a:r>
          </a:p>
          <a:p>
            <a:pPr algn="ctr"/>
            <a:r>
              <a:rPr lang="sl-SI" sz="1200" dirty="0"/>
              <a:t>jih ne zmore</a:t>
            </a:r>
            <a:endParaRPr lang="en-US" sz="1200" dirty="0"/>
          </a:p>
        </p:txBody>
      </p:sp>
      <p:sp>
        <p:nvSpPr>
          <p:cNvPr id="28" name="Rektangel 27"/>
          <p:cNvSpPr/>
          <p:nvPr/>
        </p:nvSpPr>
        <p:spPr>
          <a:xfrm>
            <a:off x="8739155" y="1339467"/>
            <a:ext cx="2062800" cy="7213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 smtClean="0"/>
          </a:p>
          <a:p>
            <a:pPr algn="ctr"/>
            <a:r>
              <a:rPr lang="da-DK" sz="2400" dirty="0" smtClean="0"/>
              <a:t>62,1 % </a:t>
            </a:r>
          </a:p>
          <a:p>
            <a:pPr algn="ctr"/>
            <a:r>
              <a:rPr lang="sl-SI" sz="1200" dirty="0"/>
              <a:t>jih ne zmore</a:t>
            </a:r>
            <a:endParaRPr lang="en-US" sz="1200" dirty="0"/>
          </a:p>
          <a:p>
            <a:pPr algn="ctr"/>
            <a:endParaRPr lang="da-DK" sz="2400" dirty="0"/>
          </a:p>
        </p:txBody>
      </p:sp>
      <p:sp>
        <p:nvSpPr>
          <p:cNvPr id="14" name="Oval billedforklaring 13"/>
          <p:cNvSpPr/>
          <p:nvPr/>
        </p:nvSpPr>
        <p:spPr>
          <a:xfrm>
            <a:off x="257055" y="373827"/>
            <a:ext cx="2554277" cy="1512759"/>
          </a:xfrm>
          <a:prstGeom prst="wedgeEllipseCallout">
            <a:avLst>
              <a:gd name="adj1" fmla="val -1441"/>
              <a:gd name="adj2" fmla="val 868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Katero pomembno vprašanje bomo zastavili?</a:t>
            </a:r>
            <a:endParaRPr lang="da-DK" dirty="0"/>
          </a:p>
        </p:txBody>
      </p:sp>
      <p:sp>
        <p:nvSpPr>
          <p:cNvPr id="17" name="Rektangel 16"/>
          <p:cNvSpPr/>
          <p:nvPr/>
        </p:nvSpPr>
        <p:spPr>
          <a:xfrm>
            <a:off x="2811332" y="2881618"/>
            <a:ext cx="9380668" cy="7522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accent1">
                    <a:lumMod val="50000"/>
                  </a:schemeClr>
                </a:solidFill>
              </a:rPr>
              <a:t>Koliko jih </a:t>
            </a:r>
            <a:r>
              <a:rPr lang="sl-SI" sz="2800" b="1" dirty="0">
                <a:solidFill>
                  <a:srgbClr val="00B050"/>
                </a:solidFill>
              </a:rPr>
              <a:t>še vedno lahko hodi </a:t>
            </a:r>
            <a:r>
              <a:rPr lang="sl-SI" sz="2800" b="1" dirty="0">
                <a:solidFill>
                  <a:schemeClr val="accent1">
                    <a:lumMod val="50000"/>
                  </a:schemeClr>
                </a:solidFill>
              </a:rPr>
              <a:t>po stopnicah kot pri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 60</a:t>
            </a:r>
            <a:r>
              <a:rPr lang="sl-SI" sz="2800" b="1" dirty="0">
                <a:solidFill>
                  <a:schemeClr val="accent1">
                    <a:lumMod val="50000"/>
                  </a:schemeClr>
                </a:solidFill>
              </a:rPr>
              <a:t>-ih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20" name="Rektangel 19"/>
          <p:cNvSpPr/>
          <p:nvPr/>
        </p:nvSpPr>
        <p:spPr>
          <a:xfrm>
            <a:off x="8741021" y="5425264"/>
            <a:ext cx="2060934" cy="72133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37,9% </a:t>
            </a:r>
          </a:p>
          <a:p>
            <a:pPr algn="ctr"/>
            <a:r>
              <a:rPr lang="sl-SI" sz="1200" dirty="0"/>
              <a:t>jih zmore</a:t>
            </a:r>
            <a:endParaRPr lang="en-US" sz="1200" dirty="0"/>
          </a:p>
        </p:txBody>
      </p:sp>
      <p:sp>
        <p:nvSpPr>
          <p:cNvPr id="23" name="Rektangel 22"/>
          <p:cNvSpPr/>
          <p:nvPr/>
        </p:nvSpPr>
        <p:spPr>
          <a:xfrm>
            <a:off x="6225757" y="4056298"/>
            <a:ext cx="2060934" cy="72133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77,9% </a:t>
            </a:r>
          </a:p>
          <a:p>
            <a:pPr algn="ctr"/>
            <a:r>
              <a:rPr lang="sl-SI" sz="1200" dirty="0"/>
              <a:t>jih zmore</a:t>
            </a:r>
            <a:endParaRPr lang="en-US" sz="1200" dirty="0"/>
          </a:p>
        </p:txBody>
      </p:sp>
      <p:sp>
        <p:nvSpPr>
          <p:cNvPr id="24" name="Rektangel 23"/>
          <p:cNvSpPr/>
          <p:nvPr/>
        </p:nvSpPr>
        <p:spPr>
          <a:xfrm>
            <a:off x="3434491" y="3705572"/>
            <a:ext cx="2060934" cy="72133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86,8 </a:t>
            </a:r>
            <a:r>
              <a:rPr lang="da-DK" sz="2400" dirty="0"/>
              <a:t>% </a:t>
            </a:r>
            <a:endParaRPr lang="da-DK" sz="2400" dirty="0" smtClean="0"/>
          </a:p>
          <a:p>
            <a:pPr algn="ctr"/>
            <a:r>
              <a:rPr lang="sl-SI" sz="1200" dirty="0"/>
              <a:t>jih zmore</a:t>
            </a:r>
            <a:endParaRPr lang="en-US" sz="1200" dirty="0"/>
          </a:p>
        </p:txBody>
      </p:sp>
      <p:pic>
        <p:nvPicPr>
          <p:cNvPr id="19" name="Billed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88" y="2342141"/>
            <a:ext cx="1469263" cy="23288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0654" y="2881619"/>
            <a:ext cx="2530678" cy="752268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  <a:t>ŽENSKE</a:t>
            </a:r>
            <a:endParaRPr lang="da-DK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1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8" grpId="0" animBg="1"/>
      <p:bldP spid="20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855578" y="2414167"/>
            <a:ext cx="7238198" cy="19290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000" dirty="0" smtClean="0">
                <a:solidFill>
                  <a:schemeClr val="accent1">
                    <a:lumMod val="50000"/>
                  </a:schemeClr>
                </a:solidFill>
              </a:rPr>
              <a:t>Osnovno razumevanje mišic</a:t>
            </a:r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314" y="2056158"/>
            <a:ext cx="3526769" cy="264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0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1582982" y="801936"/>
            <a:ext cx="8631282" cy="5301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5 letna raziskava izpeljana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sl-SI" sz="3200" b="1" dirty="0" smtClean="0">
                <a:solidFill>
                  <a:schemeClr val="accent1">
                    <a:lumMod val="50000"/>
                  </a:schemeClr>
                </a:solidFill>
              </a:rPr>
              <a:t>med</a:t>
            </a:r>
            <a:r>
              <a:rPr lang="sl-SI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4.000 </a:t>
            </a:r>
            <a:r>
              <a:rPr lang="sl-SI" sz="3200" b="1" dirty="0" smtClean="0">
                <a:solidFill>
                  <a:schemeClr val="accent1">
                    <a:lumMod val="50000"/>
                  </a:schemeClr>
                </a:solidFill>
              </a:rPr>
              <a:t>osebami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(30-82 </a:t>
            </a:r>
            <a:r>
              <a:rPr lang="sl-SI" sz="3200" b="1" dirty="0" smtClean="0">
                <a:solidFill>
                  <a:schemeClr val="accent1">
                    <a:lumMod val="50000"/>
                  </a:schemeClr>
                </a:solidFill>
              </a:rPr>
              <a:t>let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),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je</a:t>
            </a:r>
            <a:r>
              <a:rPr lang="sl-SI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pokazala, da je delež oseb, ki imajo ali pa se jim razvijajo funkcionalne težave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sl-SI" sz="3200" b="1" dirty="0" smtClean="0">
                <a:solidFill>
                  <a:schemeClr val="accent1">
                    <a:lumMod val="50000"/>
                  </a:schemeClr>
                </a:solidFill>
              </a:rPr>
              <a:t>skoraj 3 krat višji </a:t>
            </a: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pri tistih z </a:t>
            </a:r>
            <a:r>
              <a:rPr lang="sl-SI" sz="2400" b="1" dirty="0" smtClean="0">
                <a:solidFill>
                  <a:schemeClr val="accent1">
                    <a:lumMod val="50000"/>
                  </a:schemeClr>
                </a:solidFill>
              </a:rPr>
              <a:t>manjšo mišično močjo nog, </a:t>
            </a: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kot pri ostalih, ki </a:t>
            </a:r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imajo to moč večjo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da-DK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6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9041706" y="765972"/>
            <a:ext cx="2974803" cy="17167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solidFill>
                  <a:schemeClr val="accent1">
                    <a:lumMod val="50000"/>
                  </a:schemeClr>
                </a:solidFill>
              </a:rPr>
              <a:t>To na primer pomeni, da bo </a:t>
            </a: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moški pri 60-ih izgubil 9 kg čiste mišične mase</a:t>
            </a:r>
            <a:r>
              <a:rPr lang="sl-SI" sz="1600" dirty="0" smtClean="0">
                <a:solidFill>
                  <a:schemeClr val="accent1">
                    <a:lumMod val="50000"/>
                  </a:schemeClr>
                </a:solidFill>
              </a:rPr>
              <a:t>, če ne bo ukrepal</a:t>
            </a:r>
            <a:r>
              <a:rPr lang="sl-SI" sz="1600" dirty="0" smtClean="0">
                <a:solidFill>
                  <a:schemeClr val="tx1"/>
                </a:solidFill>
              </a:rPr>
              <a:t>. </a:t>
            </a:r>
            <a:endParaRPr lang="da-DK" sz="16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94734" y="245533"/>
            <a:ext cx="4789747" cy="2682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1600" dirty="0" smtClean="0">
                <a:solidFill>
                  <a:schemeClr val="accent1">
                    <a:lumMod val="50000"/>
                  </a:schemeClr>
                </a:solidFill>
              </a:rPr>
              <a:t>Kaže , da danes mnogi izmed nas </a:t>
            </a: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začnemo izgubljati mišično maso in moč takoj ko </a:t>
            </a:r>
            <a:r>
              <a:rPr lang="sl-SI" b="1" dirty="0" err="1" smtClean="0">
                <a:solidFill>
                  <a:schemeClr val="accent1">
                    <a:lumMod val="50000"/>
                  </a:schemeClr>
                </a:solidFill>
              </a:rPr>
              <a:t>pre</a:t>
            </a: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/dosežemo 30 let</a:t>
            </a:r>
            <a:r>
              <a:rPr lang="sl-SI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l-SI" sz="1600" dirty="0" smtClean="0">
                <a:solidFill>
                  <a:schemeClr val="accent1">
                    <a:lumMod val="50000"/>
                  </a:schemeClr>
                </a:solidFill>
              </a:rPr>
              <a:t>To se zgodi zaradi sodobnega načina življenja, saj so že pri tej starosti naše vsakdanje telesne aktivnosti zmanjšane do te mere, </a:t>
            </a:r>
            <a:r>
              <a:rPr lang="sl-SI" sz="1600" dirty="0">
                <a:solidFill>
                  <a:schemeClr val="accent1">
                    <a:lumMod val="50000"/>
                  </a:schemeClr>
                </a:solidFill>
              </a:rPr>
              <a:t>da niti več ne </a:t>
            </a:r>
            <a:r>
              <a:rPr lang="sl-SI" sz="1600" dirty="0" smtClean="0">
                <a:solidFill>
                  <a:schemeClr val="accent1">
                    <a:lumMod val="50000"/>
                  </a:schemeClr>
                </a:solidFill>
              </a:rPr>
              <a:t>ohranjamo telesne moči, kaj šele, da bi jo krepili. </a:t>
            </a:r>
            <a:endParaRPr lang="da-DK" sz="16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5216690" y="3233337"/>
            <a:ext cx="4001405" cy="199746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1600" dirty="0" smtClean="0">
                <a:solidFill>
                  <a:schemeClr val="accent1">
                    <a:lumMod val="50000"/>
                  </a:schemeClr>
                </a:solidFill>
              </a:rPr>
              <a:t>Če </a:t>
            </a: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ne storimo nič </a:t>
            </a:r>
            <a:r>
              <a:rPr lang="sl-SI" sz="1600" dirty="0" smtClean="0">
                <a:solidFill>
                  <a:schemeClr val="accent1">
                    <a:lumMod val="50000"/>
                  </a:schemeClr>
                </a:solidFill>
              </a:rPr>
              <a:t>da bi to preprečili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sl-SI" sz="1600" dirty="0" smtClean="0">
                <a:solidFill>
                  <a:schemeClr val="accent1">
                    <a:lumMod val="50000"/>
                  </a:schemeClr>
                </a:solidFill>
              </a:rPr>
              <a:t>, bo povprečni moški </a:t>
            </a: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pri 30-ih izgubljal po 3 kg mišične mase </a:t>
            </a:r>
            <a:r>
              <a:rPr lang="sl-SI" sz="1600" dirty="0" smtClean="0">
                <a:solidFill>
                  <a:schemeClr val="accent1">
                    <a:lumMod val="50000"/>
                  </a:schemeClr>
                </a:solidFill>
              </a:rPr>
              <a:t>na</a:t>
            </a:r>
            <a:r>
              <a:rPr lang="sl-SI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l-SI" sz="1600" dirty="0" smtClean="0">
                <a:solidFill>
                  <a:schemeClr val="accent1">
                    <a:lumMod val="50000"/>
                  </a:schemeClr>
                </a:solidFill>
              </a:rPr>
              <a:t>vsakih 10 let</a:t>
            </a:r>
            <a:r>
              <a:rPr lang="sl-SI" sz="1600" dirty="0" smtClean="0">
                <a:solidFill>
                  <a:schemeClr val="tx1"/>
                </a:solidFill>
              </a:rPr>
              <a:t>.</a:t>
            </a:r>
            <a:endParaRPr lang="da-DK" sz="1600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061" y="379020"/>
            <a:ext cx="3206664" cy="2133999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0" y="3233337"/>
            <a:ext cx="4855633" cy="266793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9"/>
          <a:stretch/>
        </p:blipFill>
        <p:spPr>
          <a:xfrm>
            <a:off x="9342895" y="2928199"/>
            <a:ext cx="2673614" cy="230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6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213546" y="3830213"/>
            <a:ext cx="1838037" cy="720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 </a:t>
            </a:r>
            <a:r>
              <a:rPr lang="sl-SI" dirty="0" smtClean="0"/>
              <a:t>v starosti </a:t>
            </a:r>
            <a:r>
              <a:rPr lang="da-DK" dirty="0" smtClean="0"/>
              <a:t>0 - 30</a:t>
            </a:r>
            <a:endParaRPr lang="da-DK" dirty="0"/>
          </a:p>
        </p:txBody>
      </p:sp>
      <p:sp>
        <p:nvSpPr>
          <p:cNvPr id="9" name="Rektangel 8"/>
          <p:cNvSpPr/>
          <p:nvPr/>
        </p:nvSpPr>
        <p:spPr>
          <a:xfrm>
            <a:off x="1213546" y="2769760"/>
            <a:ext cx="1838037" cy="720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Ustvarjanje mišične mase</a:t>
            </a:r>
            <a:endParaRPr lang="en-GB" dirty="0"/>
          </a:p>
        </p:txBody>
      </p:sp>
      <p:sp>
        <p:nvSpPr>
          <p:cNvPr id="10" name="Rektangel 9"/>
          <p:cNvSpPr/>
          <p:nvPr/>
        </p:nvSpPr>
        <p:spPr>
          <a:xfrm>
            <a:off x="4361643" y="2766012"/>
            <a:ext cx="2086781" cy="720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Če v starosti </a:t>
            </a:r>
            <a:r>
              <a:rPr lang="en-GB" dirty="0" smtClean="0"/>
              <a:t>31 – 60</a:t>
            </a:r>
          </a:p>
          <a:p>
            <a:pPr algn="ctr"/>
            <a:r>
              <a:rPr lang="sl-SI" dirty="0" smtClean="0"/>
              <a:t>izgubimo</a:t>
            </a:r>
            <a:endParaRPr lang="en-GB" dirty="0"/>
          </a:p>
        </p:txBody>
      </p:sp>
      <p:sp>
        <p:nvSpPr>
          <p:cNvPr id="11" name="Rektangel 10"/>
          <p:cNvSpPr/>
          <p:nvPr/>
        </p:nvSpPr>
        <p:spPr>
          <a:xfrm>
            <a:off x="4361643" y="3830212"/>
            <a:ext cx="2086782" cy="720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9 kg </a:t>
            </a:r>
            <a:r>
              <a:rPr lang="sl-SI" dirty="0" smtClean="0"/>
              <a:t>mišične mase</a:t>
            </a:r>
            <a:endParaRPr lang="en-GB" dirty="0"/>
          </a:p>
        </p:txBody>
      </p:sp>
      <p:sp>
        <p:nvSpPr>
          <p:cNvPr id="12" name="Rektangel 11"/>
          <p:cNvSpPr/>
          <p:nvPr/>
        </p:nvSpPr>
        <p:spPr>
          <a:xfrm>
            <a:off x="8265626" y="2766012"/>
            <a:ext cx="2504210" cy="720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Če pri starosti </a:t>
            </a:r>
            <a:r>
              <a:rPr lang="en-GB" dirty="0" smtClean="0"/>
              <a:t>61 </a:t>
            </a:r>
            <a:r>
              <a:rPr lang="sl-SI" dirty="0" smtClean="0"/>
              <a:t>do</a:t>
            </a:r>
            <a:r>
              <a:rPr lang="en-GB" dirty="0" smtClean="0"/>
              <a:t>100 </a:t>
            </a:r>
            <a:r>
              <a:rPr lang="sl-SI" dirty="0" smtClean="0"/>
              <a:t>izgubimo nadaljnjih</a:t>
            </a:r>
            <a:endParaRPr lang="en-GB" dirty="0"/>
          </a:p>
        </p:txBody>
      </p:sp>
      <p:sp>
        <p:nvSpPr>
          <p:cNvPr id="13" name="Rektangel 12"/>
          <p:cNvSpPr/>
          <p:nvPr/>
        </p:nvSpPr>
        <p:spPr>
          <a:xfrm>
            <a:off x="8360876" y="4967434"/>
            <a:ext cx="2510442" cy="720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so posledice za našo samostojnost</a:t>
            </a:r>
            <a:endParaRPr lang="en-GB" dirty="0"/>
          </a:p>
        </p:txBody>
      </p:sp>
      <p:sp>
        <p:nvSpPr>
          <p:cNvPr id="16" name="Rektangel 15"/>
          <p:cNvSpPr/>
          <p:nvPr/>
        </p:nvSpPr>
        <p:spPr>
          <a:xfrm>
            <a:off x="4145909" y="4967435"/>
            <a:ext cx="2429682" cy="720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še ni posledic za našo samostojnost</a:t>
            </a:r>
            <a:endParaRPr lang="en-GB" dirty="0"/>
          </a:p>
        </p:txBody>
      </p:sp>
      <p:sp>
        <p:nvSpPr>
          <p:cNvPr id="17" name="Rektangel 16"/>
          <p:cNvSpPr/>
          <p:nvPr/>
        </p:nvSpPr>
        <p:spPr>
          <a:xfrm>
            <a:off x="8360876" y="3797483"/>
            <a:ext cx="2510442" cy="720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9 kg </a:t>
            </a:r>
            <a:r>
              <a:rPr lang="sl-SI" dirty="0" smtClean="0"/>
              <a:t>mišične mase ali več</a:t>
            </a:r>
            <a:endParaRPr lang="en-GB" dirty="0"/>
          </a:p>
        </p:txBody>
      </p:sp>
      <p:sp>
        <p:nvSpPr>
          <p:cNvPr id="3" name="Nedadgående pil 2"/>
          <p:cNvSpPr/>
          <p:nvPr/>
        </p:nvSpPr>
        <p:spPr>
          <a:xfrm>
            <a:off x="1809750" y="3409950"/>
            <a:ext cx="641642" cy="45507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Nedadgående pil 17"/>
          <p:cNvSpPr/>
          <p:nvPr/>
        </p:nvSpPr>
        <p:spPr>
          <a:xfrm>
            <a:off x="5039929" y="3413426"/>
            <a:ext cx="641642" cy="45507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Nedadgående pil 18"/>
          <p:cNvSpPr/>
          <p:nvPr/>
        </p:nvSpPr>
        <p:spPr>
          <a:xfrm>
            <a:off x="5039929" y="4550649"/>
            <a:ext cx="641642" cy="45507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Nedadgående pil 19"/>
          <p:cNvSpPr/>
          <p:nvPr/>
        </p:nvSpPr>
        <p:spPr>
          <a:xfrm>
            <a:off x="9196910" y="3409949"/>
            <a:ext cx="641642" cy="45507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Nedadgående pil 20"/>
          <p:cNvSpPr/>
          <p:nvPr/>
        </p:nvSpPr>
        <p:spPr>
          <a:xfrm>
            <a:off x="9295276" y="4512359"/>
            <a:ext cx="641642" cy="45507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0" y="613690"/>
            <a:ext cx="1702808" cy="170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4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447" y="0"/>
            <a:ext cx="8911687" cy="1280890"/>
          </a:xfrm>
        </p:spPr>
        <p:txBody>
          <a:bodyPr/>
          <a:lstStyle/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9" name="Rektangel 28"/>
          <p:cNvSpPr/>
          <p:nvPr/>
        </p:nvSpPr>
        <p:spPr>
          <a:xfrm>
            <a:off x="2829827" y="274295"/>
            <a:ext cx="6324845" cy="8251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Moč stiska rok in fleksorji rok</a:t>
            </a:r>
            <a:endParaRPr lang="en-GB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187858"/>
              </p:ext>
            </p:extLst>
          </p:nvPr>
        </p:nvGraphicFramePr>
        <p:xfrm>
          <a:off x="3468527" y="1480959"/>
          <a:ext cx="6946542" cy="3708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157757">
                  <a:extLst>
                    <a:ext uri="{9D8B030D-6E8A-4147-A177-3AD203B41FA5}">
                      <a16:colId xmlns:a16="http://schemas.microsoft.com/office/drawing/2014/main" val="793636851"/>
                    </a:ext>
                  </a:extLst>
                </a:gridCol>
                <a:gridCol w="1157757">
                  <a:extLst>
                    <a:ext uri="{9D8B030D-6E8A-4147-A177-3AD203B41FA5}">
                      <a16:colId xmlns:a16="http://schemas.microsoft.com/office/drawing/2014/main" val="1384317568"/>
                    </a:ext>
                  </a:extLst>
                </a:gridCol>
                <a:gridCol w="1157757">
                  <a:extLst>
                    <a:ext uri="{9D8B030D-6E8A-4147-A177-3AD203B41FA5}">
                      <a16:colId xmlns:a16="http://schemas.microsoft.com/office/drawing/2014/main" val="2402341842"/>
                    </a:ext>
                  </a:extLst>
                </a:gridCol>
                <a:gridCol w="1157757">
                  <a:extLst>
                    <a:ext uri="{9D8B030D-6E8A-4147-A177-3AD203B41FA5}">
                      <a16:colId xmlns:a16="http://schemas.microsoft.com/office/drawing/2014/main" val="956959367"/>
                    </a:ext>
                  </a:extLst>
                </a:gridCol>
                <a:gridCol w="1157757">
                  <a:extLst>
                    <a:ext uri="{9D8B030D-6E8A-4147-A177-3AD203B41FA5}">
                      <a16:colId xmlns:a16="http://schemas.microsoft.com/office/drawing/2014/main" val="3282029272"/>
                    </a:ext>
                  </a:extLst>
                </a:gridCol>
                <a:gridCol w="1157757">
                  <a:extLst>
                    <a:ext uri="{9D8B030D-6E8A-4147-A177-3AD203B41FA5}">
                      <a16:colId xmlns:a16="http://schemas.microsoft.com/office/drawing/2014/main" val="16486258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65 </a:t>
                      </a:r>
                      <a:r>
                        <a:rPr lang="sl-SI" dirty="0" smtClean="0"/>
                        <a:t>let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70 </a:t>
                      </a:r>
                      <a:r>
                        <a:rPr lang="sl-SI" dirty="0" smtClean="0"/>
                        <a:t>let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75 </a:t>
                      </a:r>
                      <a:r>
                        <a:rPr lang="sl-SI" dirty="0" smtClean="0"/>
                        <a:t>let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80 </a:t>
                      </a:r>
                      <a:r>
                        <a:rPr lang="sl-SI" dirty="0" smtClean="0"/>
                        <a:t>let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85 </a:t>
                      </a:r>
                      <a:r>
                        <a:rPr lang="sl-SI" dirty="0" smtClean="0"/>
                        <a:t>let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90 </a:t>
                      </a:r>
                      <a:r>
                        <a:rPr lang="sl-SI" dirty="0" smtClean="0"/>
                        <a:t>let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587663"/>
                  </a:ext>
                </a:extLst>
              </a:tr>
            </a:tbl>
          </a:graphicData>
        </a:graphic>
      </p:graphicFrame>
      <p:cxnSp>
        <p:nvCxnSpPr>
          <p:cNvPr id="8" name="Lige forbindelse 7"/>
          <p:cNvCxnSpPr/>
          <p:nvPr/>
        </p:nvCxnSpPr>
        <p:spPr>
          <a:xfrm flipV="1">
            <a:off x="1125417" y="2793173"/>
            <a:ext cx="10510787" cy="361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ktangel 29"/>
          <p:cNvSpPr/>
          <p:nvPr/>
        </p:nvSpPr>
        <p:spPr>
          <a:xfrm>
            <a:off x="1149942" y="3372843"/>
            <a:ext cx="9721516" cy="13988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accent1">
                    <a:lumMod val="50000"/>
                  </a:schemeClr>
                </a:solidFill>
              </a:rPr>
              <a:t>Če nekaj pri 45-ih opravimo z večjo težavo kot pri 40-ih – nam je takoj jasno, da je to posledica nezadostne telesne aktivnosti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en-GB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Rektangel 27"/>
          <p:cNvSpPr/>
          <p:nvPr/>
        </p:nvSpPr>
        <p:spPr>
          <a:xfrm>
            <a:off x="1131491" y="5020626"/>
            <a:ext cx="9721516" cy="13988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>
                <a:solidFill>
                  <a:schemeClr val="accent1">
                    <a:lumMod val="50000"/>
                  </a:schemeClr>
                </a:solidFill>
              </a:rPr>
              <a:t>Če </a:t>
            </a:r>
            <a:r>
              <a:rPr lang="sl-SI" sz="2000" b="1" dirty="0" smtClean="0">
                <a:solidFill>
                  <a:schemeClr val="accent1">
                    <a:lumMod val="50000"/>
                  </a:schemeClr>
                </a:solidFill>
              </a:rPr>
              <a:t>pa nekaj </a:t>
            </a:r>
            <a:r>
              <a:rPr lang="sl-SI" sz="2000" b="1" dirty="0">
                <a:solidFill>
                  <a:schemeClr val="accent1">
                    <a:lumMod val="50000"/>
                  </a:schemeClr>
                </a:solidFill>
              </a:rPr>
              <a:t>pri 7</a:t>
            </a:r>
            <a:r>
              <a:rPr lang="sl-SI" sz="2000" b="1" dirty="0" smtClean="0">
                <a:solidFill>
                  <a:schemeClr val="accent1">
                    <a:lumMod val="50000"/>
                  </a:schemeClr>
                </a:solidFill>
              </a:rPr>
              <a:t>5-ih </a:t>
            </a:r>
            <a:r>
              <a:rPr lang="sl-SI" sz="2000" b="1" dirty="0">
                <a:solidFill>
                  <a:schemeClr val="accent1">
                    <a:lumMod val="50000"/>
                  </a:schemeClr>
                </a:solidFill>
              </a:rPr>
              <a:t>opravimo z večjo težavo kot pri </a:t>
            </a:r>
            <a:r>
              <a:rPr lang="sl-SI" sz="2000" b="1" dirty="0" smtClean="0">
                <a:solidFill>
                  <a:schemeClr val="accent1">
                    <a:lumMod val="50000"/>
                  </a:schemeClr>
                </a:solidFill>
              </a:rPr>
              <a:t>recimo 74-ih ali 72-ih, pa takoj za to poiščemo izgovor/razlago 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en-GB" sz="2000" b="1" i="1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sl-SI" sz="2000" b="1" i="1" dirty="0" smtClean="0">
                <a:solidFill>
                  <a:schemeClr val="accent1">
                    <a:lumMod val="50000"/>
                  </a:schemeClr>
                </a:solidFill>
              </a:rPr>
              <a:t>to je zato, ker se pač staram</a:t>
            </a:r>
            <a:r>
              <a:rPr lang="en-GB" sz="2000" b="1" i="1" dirty="0" smtClean="0">
                <a:solidFill>
                  <a:schemeClr val="accent1">
                    <a:lumMod val="50000"/>
                  </a:schemeClr>
                </a:solidFill>
              </a:rPr>
              <a:t>”</a:t>
            </a:r>
            <a:r>
              <a:rPr lang="sl-SI" sz="2000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GB" sz="20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GB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sl-SI" sz="2000" b="1" dirty="0" smtClean="0">
                <a:solidFill>
                  <a:schemeClr val="accent1">
                    <a:lumMod val="50000"/>
                  </a:schemeClr>
                </a:solidFill>
              </a:rPr>
              <a:t>NE, pa ni tako!</a:t>
            </a:r>
            <a:endParaRPr lang="en-GB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Billedforklaring med nedadgående pil 5"/>
          <p:cNvSpPr/>
          <p:nvPr/>
        </p:nvSpPr>
        <p:spPr>
          <a:xfrm>
            <a:off x="6432249" y="2043191"/>
            <a:ext cx="1896939" cy="563948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”</a:t>
            </a:r>
            <a:r>
              <a:rPr lang="sl-SI" dirty="0" smtClean="0"/>
              <a:t>moja starost</a:t>
            </a:r>
            <a:r>
              <a:rPr lang="da-DK" dirty="0" smtClean="0"/>
              <a:t>”</a:t>
            </a:r>
            <a:endParaRPr lang="da-DK" dirty="0"/>
          </a:p>
        </p:txBody>
      </p:sp>
      <p:cxnSp>
        <p:nvCxnSpPr>
          <p:cNvPr id="16" name="Lige forbindelse 15"/>
          <p:cNvCxnSpPr/>
          <p:nvPr/>
        </p:nvCxnSpPr>
        <p:spPr>
          <a:xfrm>
            <a:off x="738909" y="1866436"/>
            <a:ext cx="2729618" cy="1636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ge forbindelse 23"/>
          <p:cNvCxnSpPr/>
          <p:nvPr/>
        </p:nvCxnSpPr>
        <p:spPr>
          <a:xfrm>
            <a:off x="3468527" y="2041333"/>
            <a:ext cx="5084346" cy="8604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illedforklaring med opadgående pil 11"/>
          <p:cNvSpPr/>
          <p:nvPr/>
        </p:nvSpPr>
        <p:spPr>
          <a:xfrm>
            <a:off x="2829827" y="2092718"/>
            <a:ext cx="1280160" cy="600905"/>
          </a:xfrm>
          <a:prstGeom prst="up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upokojitev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757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728133" y="1549564"/>
            <a:ext cx="10718800" cy="1450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accent1">
                    <a:lumMod val="50000"/>
                  </a:schemeClr>
                </a:solidFill>
              </a:rPr>
              <a:t>Opravljanje le vsakodnevnih opravil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</a:p>
          <a:p>
            <a:pPr algn="ctr"/>
            <a:r>
              <a:rPr lang="sl-SI" sz="2800" dirty="0" smtClean="0">
                <a:solidFill>
                  <a:schemeClr val="accent1">
                    <a:lumMod val="50000"/>
                  </a:schemeClr>
                </a:solidFill>
              </a:rPr>
              <a:t>nam ne bo ohranilo sposobnosti, da bi jih lahko opravljali vse življenje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da-DK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-95925" y="274320"/>
            <a:ext cx="8593380" cy="4310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800" b="1" dirty="0">
              <a:solidFill>
                <a:srgbClr val="FF0000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152" y="2960312"/>
            <a:ext cx="2476966" cy="2948768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 rot="3212321">
            <a:off x="10815060" y="4833985"/>
            <a:ext cx="1018903" cy="6486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b="1" dirty="0" smtClean="0">
                <a:solidFill>
                  <a:schemeClr val="bg1"/>
                </a:solidFill>
              </a:rPr>
              <a:t>5 kg</a:t>
            </a:r>
            <a:endParaRPr lang="da-DK" b="1" dirty="0">
              <a:solidFill>
                <a:schemeClr val="bg1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471525" y="3800037"/>
            <a:ext cx="9264412" cy="1450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da-DK" sz="2800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8" y="3944099"/>
            <a:ext cx="2919984" cy="1947672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478" y="3256777"/>
            <a:ext cx="3724977" cy="2793733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471525" y="192402"/>
            <a:ext cx="9264412" cy="1450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dirty="0" smtClean="0">
                <a:solidFill>
                  <a:schemeClr val="accent1">
                    <a:lumMod val="50000"/>
                  </a:schemeClr>
                </a:solidFill>
              </a:rPr>
              <a:t>POMEMBEN NAUK, KI SI GA VELJA ZAPOMNITI</a:t>
            </a:r>
            <a:endParaRPr lang="da-DK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42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677" y="1232564"/>
            <a:ext cx="2962913" cy="420660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970" y="2294703"/>
            <a:ext cx="6858594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35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348342" y="5190176"/>
            <a:ext cx="11495314" cy="14507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POSTAJAJO VEČJE IN SE KREPIJO, ČE LE REDNO IN DOVOLJ TRDO DELAJO</a:t>
            </a:r>
            <a:r>
              <a:rPr lang="da-DK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/>
            <a:endParaRPr lang="da-DK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SE MANJŠAJO IN SLABIJO, ČE NISO DOVOLJ POGOSTO AKTIVNE</a:t>
            </a:r>
            <a:r>
              <a:rPr lang="da-DK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da-DK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121967" y="90239"/>
            <a:ext cx="12070031" cy="1201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dirty="0" smtClean="0">
                <a:solidFill>
                  <a:schemeClr val="accent1">
                    <a:lumMod val="50000"/>
                  </a:schemeClr>
                </a:solidFill>
              </a:rPr>
              <a:t>Ohranjanje in krepitev telesne moči</a:t>
            </a:r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GB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0" y="887878"/>
            <a:ext cx="12191999" cy="836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Mišicam je vseeno komu pripadajo ali koliko je ta oseba stara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411" y="1575361"/>
            <a:ext cx="55831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0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73315" y="2127564"/>
            <a:ext cx="6027485" cy="35124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dirty="0" smtClean="0">
                <a:solidFill>
                  <a:schemeClr val="accent1">
                    <a:lumMod val="50000"/>
                  </a:schemeClr>
                </a:solidFill>
              </a:rPr>
              <a:t>Rezervni zmogljivosti</a:t>
            </a:r>
            <a:endParaRPr lang="en-US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l-SI" sz="3200" dirty="0" smtClean="0">
                <a:solidFill>
                  <a:schemeClr val="accent1">
                    <a:lumMod val="50000"/>
                  </a:schemeClr>
                </a:solidFill>
              </a:rPr>
              <a:t>mišične moči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endParaRPr lang="en-US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sl-SI" sz="2800" dirty="0" smtClean="0">
                <a:solidFill>
                  <a:schemeClr val="accent1">
                    <a:lumMod val="50000"/>
                  </a:schemeClr>
                </a:solidFill>
              </a:rPr>
              <a:t>Rezervna zmogljivost je presežek, višek moči od tiste količine moči, ki jo potrebujete za opravljanje nekega opravila.</a:t>
            </a:r>
            <a:endParaRPr lang="da-DK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802" y="2127564"/>
            <a:ext cx="5575000" cy="3512458"/>
          </a:xfrm>
          <a:prstGeom prst="rect">
            <a:avLst/>
          </a:prstGeom>
        </p:spPr>
      </p:pic>
      <p:sp>
        <p:nvSpPr>
          <p:cNvPr id="3" name="Billedforklaring med nedadgående pil 2"/>
          <p:cNvSpPr/>
          <p:nvPr/>
        </p:nvSpPr>
        <p:spPr>
          <a:xfrm>
            <a:off x="924025" y="500514"/>
            <a:ext cx="5274644" cy="1414913"/>
          </a:xfrm>
          <a:prstGeom prst="downArrow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dirty="0" smtClean="0">
                <a:solidFill>
                  <a:schemeClr val="accent1">
                    <a:lumMod val="50000"/>
                  </a:schemeClr>
                </a:solidFill>
              </a:rPr>
              <a:t>Malo se pogovorimo o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41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252417" y="4950031"/>
            <a:ext cx="11495314" cy="1450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800" b="1" dirty="0">
              <a:solidFill>
                <a:srgbClr val="FF0000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-95925" y="274320"/>
            <a:ext cx="8593380" cy="4310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800" b="1" dirty="0">
              <a:solidFill>
                <a:srgbClr val="FF0000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781" y="381679"/>
            <a:ext cx="1978847" cy="2355770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 rot="3212321">
            <a:off x="9639570" y="1680991"/>
            <a:ext cx="1018903" cy="6486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b="1" dirty="0" smtClean="0">
                <a:solidFill>
                  <a:schemeClr val="bg1"/>
                </a:solidFill>
              </a:rPr>
              <a:t>5 kg</a:t>
            </a:r>
            <a:endParaRPr lang="da-DK" b="1" dirty="0">
              <a:solidFill>
                <a:schemeClr val="bg1"/>
              </a:solidFill>
            </a:endParaRPr>
          </a:p>
        </p:txBody>
      </p:sp>
      <p:cxnSp>
        <p:nvCxnSpPr>
          <p:cNvPr id="5" name="Lige pilforbindelse 4"/>
          <p:cNvCxnSpPr/>
          <p:nvPr/>
        </p:nvCxnSpPr>
        <p:spPr>
          <a:xfrm flipV="1">
            <a:off x="1470332" y="2059807"/>
            <a:ext cx="0" cy="2703438"/>
          </a:xfrm>
          <a:prstGeom prst="straightConnector1">
            <a:avLst/>
          </a:prstGeom>
          <a:ln w="3175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pilforbindelse 11"/>
          <p:cNvCxnSpPr/>
          <p:nvPr/>
        </p:nvCxnSpPr>
        <p:spPr>
          <a:xfrm>
            <a:off x="1470332" y="4809144"/>
            <a:ext cx="3621432" cy="0"/>
          </a:xfrm>
          <a:prstGeom prst="straightConnector1">
            <a:avLst/>
          </a:prstGeom>
          <a:ln w="3175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pilforbindelse 15"/>
          <p:cNvCxnSpPr/>
          <p:nvPr/>
        </p:nvCxnSpPr>
        <p:spPr>
          <a:xfrm flipV="1">
            <a:off x="1479954" y="3043142"/>
            <a:ext cx="3611810" cy="23830"/>
          </a:xfrm>
          <a:prstGeom prst="straightConnector1">
            <a:avLst/>
          </a:prstGeom>
          <a:ln w="31750" cmpd="sng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entagon 17"/>
          <p:cNvSpPr/>
          <p:nvPr/>
        </p:nvSpPr>
        <p:spPr>
          <a:xfrm>
            <a:off x="140401" y="2649802"/>
            <a:ext cx="2232575" cy="788428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Najvišja kapaciteta je dvig</a:t>
            </a:r>
            <a:endParaRPr lang="en-GB" dirty="0" smtClean="0"/>
          </a:p>
          <a:p>
            <a:pPr algn="ctr"/>
            <a:r>
              <a:rPr lang="en-GB" dirty="0" smtClean="0"/>
              <a:t>20 kg</a:t>
            </a:r>
            <a:endParaRPr lang="en-GB" dirty="0"/>
          </a:p>
        </p:txBody>
      </p:sp>
      <p:cxnSp>
        <p:nvCxnSpPr>
          <p:cNvPr id="21" name="Lige pilforbindelse 20"/>
          <p:cNvCxnSpPr/>
          <p:nvPr/>
        </p:nvCxnSpPr>
        <p:spPr>
          <a:xfrm flipV="1">
            <a:off x="7149237" y="2310063"/>
            <a:ext cx="9622" cy="2506777"/>
          </a:xfrm>
          <a:prstGeom prst="straightConnector1">
            <a:avLst/>
          </a:prstGeom>
          <a:ln w="3175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pilforbindelse 21"/>
          <p:cNvCxnSpPr/>
          <p:nvPr/>
        </p:nvCxnSpPr>
        <p:spPr>
          <a:xfrm>
            <a:off x="7168494" y="4804391"/>
            <a:ext cx="3621432" cy="0"/>
          </a:xfrm>
          <a:prstGeom prst="straightConnector1">
            <a:avLst/>
          </a:prstGeom>
          <a:ln w="3175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ge pilforbindelse 23"/>
          <p:cNvCxnSpPr/>
          <p:nvPr/>
        </p:nvCxnSpPr>
        <p:spPr>
          <a:xfrm>
            <a:off x="7600552" y="3563451"/>
            <a:ext cx="3611810" cy="0"/>
          </a:xfrm>
          <a:prstGeom prst="straightConnector1">
            <a:avLst/>
          </a:prstGeom>
          <a:ln w="31750" cmpd="sng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ktangel 25"/>
          <p:cNvSpPr/>
          <p:nvPr/>
        </p:nvSpPr>
        <p:spPr>
          <a:xfrm>
            <a:off x="2372976" y="4187120"/>
            <a:ext cx="1018903" cy="6486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b="1" dirty="0" smtClean="0">
                <a:solidFill>
                  <a:schemeClr val="bg1"/>
                </a:solidFill>
              </a:rPr>
              <a:t>5 kg</a:t>
            </a:r>
            <a:endParaRPr lang="da-DK" b="1" dirty="0">
              <a:solidFill>
                <a:schemeClr val="bg1"/>
              </a:solidFill>
            </a:endParaRPr>
          </a:p>
        </p:txBody>
      </p:sp>
      <p:sp>
        <p:nvSpPr>
          <p:cNvPr id="27" name="Rektangel 26"/>
          <p:cNvSpPr/>
          <p:nvPr/>
        </p:nvSpPr>
        <p:spPr>
          <a:xfrm>
            <a:off x="7990949" y="4138874"/>
            <a:ext cx="1018903" cy="6486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b="1" dirty="0" smtClean="0">
                <a:solidFill>
                  <a:schemeClr val="bg1"/>
                </a:solidFill>
              </a:rPr>
              <a:t>5 kg</a:t>
            </a:r>
            <a:endParaRPr lang="da-DK" b="1" dirty="0">
              <a:solidFill>
                <a:schemeClr val="bg1"/>
              </a:solidFill>
            </a:endParaRPr>
          </a:p>
        </p:txBody>
      </p:sp>
      <p:sp>
        <p:nvSpPr>
          <p:cNvPr id="28" name="Rektangel 27"/>
          <p:cNvSpPr/>
          <p:nvPr/>
        </p:nvSpPr>
        <p:spPr>
          <a:xfrm>
            <a:off x="2364178" y="3066965"/>
            <a:ext cx="1018903" cy="11127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b="1" dirty="0" smtClean="0">
                <a:solidFill>
                  <a:schemeClr val="bg1"/>
                </a:solidFill>
              </a:rPr>
              <a:t>300%</a:t>
            </a:r>
            <a:endParaRPr lang="da-DK" b="1" dirty="0">
              <a:solidFill>
                <a:schemeClr val="bg1"/>
              </a:solidFill>
            </a:endParaRPr>
          </a:p>
        </p:txBody>
      </p:sp>
      <p:sp>
        <p:nvSpPr>
          <p:cNvPr id="29" name="Rektangel 28"/>
          <p:cNvSpPr/>
          <p:nvPr/>
        </p:nvSpPr>
        <p:spPr>
          <a:xfrm>
            <a:off x="7990949" y="3913502"/>
            <a:ext cx="1018903" cy="2253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b="1" dirty="0" smtClean="0">
                <a:solidFill>
                  <a:schemeClr val="bg1"/>
                </a:solidFill>
              </a:rPr>
              <a:t>20 %</a:t>
            </a:r>
            <a:endParaRPr lang="da-DK" b="1" dirty="0">
              <a:solidFill>
                <a:schemeClr val="bg1"/>
              </a:solidFill>
            </a:endParaRPr>
          </a:p>
        </p:txBody>
      </p:sp>
      <p:sp>
        <p:nvSpPr>
          <p:cNvPr id="30" name="Rektangel 29"/>
          <p:cNvSpPr/>
          <p:nvPr/>
        </p:nvSpPr>
        <p:spPr>
          <a:xfrm>
            <a:off x="252417" y="87153"/>
            <a:ext cx="5496786" cy="186498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  <a:t>Več rezervne moči imamo</a:t>
            </a:r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pPr algn="ctr"/>
            <a:r>
              <a:rPr lang="sl-SI" sz="3600" b="1" dirty="0" smtClean="0">
                <a:solidFill>
                  <a:srgbClr val="00B050"/>
                </a:solidFill>
              </a:rPr>
              <a:t>lažje</a:t>
            </a:r>
            <a:r>
              <a:rPr lang="en-GB" sz="3600" b="1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sl-SI" sz="1600" b="1" dirty="0" smtClean="0">
                <a:solidFill>
                  <a:schemeClr val="accent1">
                    <a:lumMod val="50000"/>
                  </a:schemeClr>
                </a:solidFill>
              </a:rPr>
              <a:t>bomo opravljali različna dela</a:t>
            </a: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BOLJ BOMO </a:t>
            </a:r>
            <a:r>
              <a:rPr lang="sl-SI" b="1" dirty="0" smtClean="0">
                <a:solidFill>
                  <a:srgbClr val="00B050"/>
                </a:solidFill>
              </a:rPr>
              <a:t>MOTIVIRANI</a:t>
            </a:r>
            <a:r>
              <a:rPr lang="sl-SI" b="1" dirty="0" smtClean="0">
                <a:solidFill>
                  <a:sysClr val="windowText" lastClr="000000"/>
                </a:solidFill>
              </a:rPr>
              <a:t> </a:t>
            </a: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ZA DELO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Pentagon 30"/>
          <p:cNvSpPr/>
          <p:nvPr/>
        </p:nvSpPr>
        <p:spPr>
          <a:xfrm flipH="1">
            <a:off x="3266821" y="3337481"/>
            <a:ext cx="1962223" cy="591220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Rezervna moč</a:t>
            </a:r>
            <a:endParaRPr lang="en-GB" dirty="0"/>
          </a:p>
        </p:txBody>
      </p:sp>
      <p:sp>
        <p:nvSpPr>
          <p:cNvPr id="32" name="Pentagon 31"/>
          <p:cNvSpPr/>
          <p:nvPr/>
        </p:nvSpPr>
        <p:spPr>
          <a:xfrm flipH="1">
            <a:off x="9195710" y="3748740"/>
            <a:ext cx="1962223" cy="591220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Rezervna moč</a:t>
            </a:r>
            <a:endParaRPr lang="en-GB" dirty="0"/>
          </a:p>
        </p:txBody>
      </p:sp>
      <p:sp>
        <p:nvSpPr>
          <p:cNvPr id="23" name="Pentagon 22"/>
          <p:cNvSpPr/>
          <p:nvPr/>
        </p:nvSpPr>
        <p:spPr>
          <a:xfrm>
            <a:off x="5701202" y="3170242"/>
            <a:ext cx="2162117" cy="788428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Najvišja kapaciteta je dvig</a:t>
            </a:r>
            <a:endParaRPr lang="en-GB" dirty="0"/>
          </a:p>
          <a:p>
            <a:pPr algn="ctr"/>
            <a:r>
              <a:rPr lang="en-GB" dirty="0" smtClean="0"/>
              <a:t>6 kg</a:t>
            </a:r>
            <a:endParaRPr lang="en-GB" dirty="0"/>
          </a:p>
        </p:txBody>
      </p:sp>
      <p:sp>
        <p:nvSpPr>
          <p:cNvPr id="25" name="Rektangel 24"/>
          <p:cNvSpPr/>
          <p:nvPr/>
        </p:nvSpPr>
        <p:spPr>
          <a:xfrm>
            <a:off x="6230817" y="4991178"/>
            <a:ext cx="5496786" cy="177459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  <a:t>Manj </a:t>
            </a:r>
            <a:r>
              <a:rPr lang="sl-SI" sz="2800" b="1" dirty="0">
                <a:solidFill>
                  <a:schemeClr val="accent1">
                    <a:lumMod val="50000"/>
                  </a:schemeClr>
                </a:solidFill>
              </a:rPr>
              <a:t>rezervne moči imamo </a:t>
            </a:r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pPr algn="ctr"/>
            <a:r>
              <a:rPr lang="sl-SI" sz="3600" b="1" dirty="0" smtClean="0">
                <a:solidFill>
                  <a:srgbClr val="FF0000"/>
                </a:solidFill>
              </a:rPr>
              <a:t>težje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sl-SI" sz="1600" b="1" dirty="0" smtClean="0">
                <a:solidFill>
                  <a:schemeClr val="accent1">
                    <a:lumMod val="50000"/>
                  </a:schemeClr>
                </a:solidFill>
              </a:rPr>
              <a:t>bomo opravljali različna dela</a:t>
            </a: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MANJ BOMO </a:t>
            </a:r>
            <a:r>
              <a:rPr lang="sl-SI" b="1" dirty="0">
                <a:solidFill>
                  <a:srgbClr val="FF0000"/>
                </a:solidFill>
              </a:rPr>
              <a:t>MOTIVIRANI </a:t>
            </a:r>
            <a:r>
              <a:rPr lang="sl-SI" b="1" dirty="0">
                <a:solidFill>
                  <a:schemeClr val="accent1">
                    <a:lumMod val="50000"/>
                  </a:schemeClr>
                </a:solidFill>
              </a:rPr>
              <a:t>ZA </a:t>
            </a: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DELO</a:t>
            </a:r>
          </a:p>
          <a:p>
            <a:pPr algn="ctr"/>
            <a:endParaRPr lang="sl-SI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9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683898" y="1946711"/>
            <a:ext cx="8296473" cy="2071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rgbClr val="FF0000"/>
                </a:solidFill>
              </a:rPr>
              <a:t>Izgubljanje rezervne moči ni pogojeno s staranjem</a:t>
            </a:r>
            <a:r>
              <a:rPr lang="en-US" sz="2800" b="1" dirty="0" smtClean="0">
                <a:solidFill>
                  <a:srgbClr val="FF0000"/>
                </a:solidFill>
              </a:rPr>
              <a:t> –</a:t>
            </a:r>
          </a:p>
          <a:p>
            <a:pPr algn="ctr"/>
            <a:endParaRPr lang="en-US" sz="2800" b="1" dirty="0">
              <a:solidFill>
                <a:srgbClr val="FF0000"/>
              </a:solidFill>
            </a:endParaRPr>
          </a:p>
          <a:p>
            <a:pPr algn="ctr"/>
            <a:endParaRPr lang="da-DK" sz="2800" dirty="0">
              <a:solidFill>
                <a:srgbClr val="FF0000"/>
              </a:solidFill>
            </a:endParaRPr>
          </a:p>
          <a:p>
            <a:pPr algn="ctr"/>
            <a:r>
              <a:rPr lang="sl-SI" sz="2800" b="1" dirty="0" smtClean="0">
                <a:solidFill>
                  <a:srgbClr val="FF0000"/>
                </a:solidFill>
              </a:rPr>
              <a:t>pač pa z našo neaktivnostjo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da-DK" sz="2800" dirty="0">
              <a:solidFill>
                <a:srgbClr val="FF0000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669" y="960085"/>
            <a:ext cx="3044982" cy="3624978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 rot="3212321">
            <a:off x="10674672" y="3415080"/>
            <a:ext cx="1018903" cy="6486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b="1" dirty="0" smtClean="0">
                <a:solidFill>
                  <a:schemeClr val="bg1"/>
                </a:solidFill>
              </a:rPr>
              <a:t>5 kg</a:t>
            </a:r>
            <a:endParaRPr lang="da-DK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73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680555" y="605481"/>
            <a:ext cx="1685016" cy="4396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60 – 64 </a:t>
            </a:r>
            <a:r>
              <a:rPr lang="sl-SI" sz="2400" dirty="0" smtClean="0"/>
              <a:t>let</a:t>
            </a:r>
            <a:endParaRPr lang="da-DK" sz="2400" dirty="0"/>
          </a:p>
        </p:txBody>
      </p:sp>
      <p:sp>
        <p:nvSpPr>
          <p:cNvPr id="7" name="Rektangel 6"/>
          <p:cNvSpPr/>
          <p:nvPr/>
        </p:nvSpPr>
        <p:spPr>
          <a:xfrm>
            <a:off x="6095999" y="606379"/>
            <a:ext cx="1791855" cy="5140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65 – 79 </a:t>
            </a:r>
            <a:r>
              <a:rPr lang="sl-SI" sz="2400" dirty="0" smtClean="0"/>
              <a:t>let</a:t>
            </a:r>
            <a:endParaRPr lang="da-DK" sz="2400" dirty="0"/>
          </a:p>
        </p:txBody>
      </p:sp>
      <p:sp>
        <p:nvSpPr>
          <p:cNvPr id="9" name="Rektangel 8"/>
          <p:cNvSpPr/>
          <p:nvPr/>
        </p:nvSpPr>
        <p:spPr>
          <a:xfrm>
            <a:off x="8765638" y="605481"/>
            <a:ext cx="1583416" cy="5140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+ 80 </a:t>
            </a:r>
            <a:r>
              <a:rPr lang="sl-SI" sz="2400" dirty="0" smtClean="0"/>
              <a:t>let</a:t>
            </a:r>
            <a:endParaRPr lang="da-DK" sz="2400" dirty="0"/>
          </a:p>
        </p:txBody>
      </p:sp>
      <p:sp>
        <p:nvSpPr>
          <p:cNvPr id="29" name="Rektangel 28"/>
          <p:cNvSpPr/>
          <p:nvPr/>
        </p:nvSpPr>
        <p:spPr>
          <a:xfrm>
            <a:off x="0" y="0"/>
            <a:ext cx="12191999" cy="6054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  <a:t>Koliko jih ni več sposobnih dvigniti </a:t>
            </a:r>
            <a:r>
              <a:rPr lang="da-DK" sz="2800" b="1" dirty="0" smtClean="0">
                <a:solidFill>
                  <a:schemeClr val="accent1">
                    <a:lumMod val="50000"/>
                  </a:schemeClr>
                </a:solidFill>
              </a:rPr>
              <a:t>5 kg </a:t>
            </a:r>
            <a: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  <a:t>kot pri </a:t>
            </a:r>
            <a:r>
              <a:rPr lang="da-DK" sz="2800" b="1" dirty="0" smtClean="0">
                <a:solidFill>
                  <a:schemeClr val="accent1">
                    <a:lumMod val="50000"/>
                  </a:schemeClr>
                </a:solidFill>
              </a:rPr>
              <a:t>60</a:t>
            </a:r>
            <a: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  <a:t>-ih?</a:t>
            </a:r>
            <a:endParaRPr lang="da-DK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" name="Rektangel 39"/>
          <p:cNvSpPr/>
          <p:nvPr/>
        </p:nvSpPr>
        <p:spPr>
          <a:xfrm>
            <a:off x="3565740" y="1616649"/>
            <a:ext cx="2124000" cy="72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 smtClean="0"/>
          </a:p>
          <a:p>
            <a:pPr algn="ctr"/>
            <a:endParaRPr lang="da-DK" sz="2400" dirty="0"/>
          </a:p>
          <a:p>
            <a:pPr algn="ctr"/>
            <a:r>
              <a:rPr lang="da-DK" sz="2400" dirty="0" smtClean="0"/>
              <a:t>6,3 % </a:t>
            </a:r>
          </a:p>
          <a:p>
            <a:pPr algn="ctr"/>
            <a:r>
              <a:rPr lang="sl-SI" sz="1200" dirty="0" smtClean="0"/>
              <a:t>jih ni zmožnih</a:t>
            </a:r>
            <a:endParaRPr lang="en-US" sz="1200" dirty="0"/>
          </a:p>
          <a:p>
            <a:pPr algn="ctr"/>
            <a:endParaRPr lang="da-DK" sz="2400" dirty="0" smtClean="0"/>
          </a:p>
          <a:p>
            <a:pPr algn="ctr"/>
            <a:r>
              <a:rPr lang="da-DK" sz="2400" dirty="0" smtClean="0"/>
              <a:t> </a:t>
            </a:r>
            <a:endParaRPr lang="da-DK" sz="2400" dirty="0"/>
          </a:p>
        </p:txBody>
      </p:sp>
      <p:sp>
        <p:nvSpPr>
          <p:cNvPr id="41" name="Rektangel 40"/>
          <p:cNvSpPr/>
          <p:nvPr/>
        </p:nvSpPr>
        <p:spPr>
          <a:xfrm>
            <a:off x="6080267" y="1394576"/>
            <a:ext cx="2124000" cy="72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 smtClean="0"/>
          </a:p>
          <a:p>
            <a:pPr algn="ctr"/>
            <a:r>
              <a:rPr lang="da-DK" sz="2400" dirty="0" smtClean="0"/>
              <a:t>10,8 %</a:t>
            </a:r>
          </a:p>
          <a:p>
            <a:pPr algn="ctr"/>
            <a:r>
              <a:rPr lang="sl-SI" sz="1200" dirty="0"/>
              <a:t>jih ni zmožnih</a:t>
            </a:r>
            <a:endParaRPr lang="en-US" sz="1200" dirty="0"/>
          </a:p>
          <a:p>
            <a:pPr algn="ctr"/>
            <a:endParaRPr lang="da-DK" sz="2400" dirty="0"/>
          </a:p>
        </p:txBody>
      </p:sp>
      <p:sp>
        <p:nvSpPr>
          <p:cNvPr id="42" name="Rektangel 41"/>
          <p:cNvSpPr/>
          <p:nvPr/>
        </p:nvSpPr>
        <p:spPr>
          <a:xfrm>
            <a:off x="8637087" y="1119528"/>
            <a:ext cx="2124000" cy="72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 smtClean="0"/>
          </a:p>
          <a:p>
            <a:pPr algn="ctr"/>
            <a:r>
              <a:rPr lang="da-DK" sz="2400" dirty="0" smtClean="0"/>
              <a:t>34,0 %</a:t>
            </a:r>
          </a:p>
          <a:p>
            <a:pPr algn="ctr"/>
            <a:r>
              <a:rPr lang="sl-SI" sz="1200" dirty="0"/>
              <a:t>jih ni zmožnih</a:t>
            </a:r>
            <a:endParaRPr lang="en-US" sz="1200" dirty="0"/>
          </a:p>
          <a:p>
            <a:pPr algn="ctr"/>
            <a:r>
              <a:rPr lang="da-DK" sz="2400" dirty="0" smtClean="0"/>
              <a:t> </a:t>
            </a:r>
            <a:endParaRPr lang="da-DK" sz="2400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7605" y="-9194"/>
            <a:ext cx="1771028" cy="1671950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3492596" y="4957027"/>
            <a:ext cx="2060934" cy="72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17,1% </a:t>
            </a:r>
          </a:p>
          <a:p>
            <a:pPr algn="ctr"/>
            <a:r>
              <a:rPr lang="sl-SI" sz="1200" dirty="0"/>
              <a:t>jih ni zmožnih</a:t>
            </a:r>
            <a:endParaRPr lang="en-US" sz="1200" dirty="0"/>
          </a:p>
        </p:txBody>
      </p:sp>
      <p:sp>
        <p:nvSpPr>
          <p:cNvPr id="14" name="Rektangel 13"/>
          <p:cNvSpPr/>
          <p:nvPr/>
        </p:nvSpPr>
        <p:spPr>
          <a:xfrm>
            <a:off x="6095999" y="4409625"/>
            <a:ext cx="2124000" cy="72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 smtClean="0"/>
          </a:p>
          <a:p>
            <a:pPr algn="ctr"/>
            <a:r>
              <a:rPr lang="da-DK" sz="2400" dirty="0" smtClean="0"/>
              <a:t>30 %</a:t>
            </a:r>
          </a:p>
          <a:p>
            <a:pPr algn="ctr"/>
            <a:r>
              <a:rPr lang="sl-SI" sz="1200" dirty="0"/>
              <a:t>jih ni zmožnih</a:t>
            </a:r>
            <a:endParaRPr lang="en-US" sz="1200" dirty="0"/>
          </a:p>
          <a:p>
            <a:pPr algn="ctr"/>
            <a:endParaRPr lang="da-DK" sz="2400" dirty="0"/>
          </a:p>
        </p:txBody>
      </p:sp>
      <p:sp>
        <p:nvSpPr>
          <p:cNvPr id="15" name="Rektangel 14"/>
          <p:cNvSpPr/>
          <p:nvPr/>
        </p:nvSpPr>
        <p:spPr>
          <a:xfrm>
            <a:off x="8637087" y="4006984"/>
            <a:ext cx="2124000" cy="72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 smtClean="0"/>
          </a:p>
          <a:p>
            <a:pPr algn="ctr"/>
            <a:r>
              <a:rPr lang="da-DK" sz="2400" dirty="0" smtClean="0"/>
              <a:t>62,1%</a:t>
            </a:r>
          </a:p>
          <a:p>
            <a:pPr algn="ctr"/>
            <a:r>
              <a:rPr lang="sl-SI" sz="1200" dirty="0"/>
              <a:t>jih ni zmožnih</a:t>
            </a:r>
            <a:endParaRPr lang="en-US" sz="1200" dirty="0"/>
          </a:p>
          <a:p>
            <a:pPr algn="ctr"/>
            <a:r>
              <a:rPr lang="da-DK" sz="2400" dirty="0" smtClean="0"/>
              <a:t> </a:t>
            </a:r>
            <a:endParaRPr lang="da-DK" sz="2400" dirty="0"/>
          </a:p>
        </p:txBody>
      </p:sp>
      <p:sp>
        <p:nvSpPr>
          <p:cNvPr id="16" name="Rektangel 15"/>
          <p:cNvSpPr/>
          <p:nvPr/>
        </p:nvSpPr>
        <p:spPr>
          <a:xfrm>
            <a:off x="0" y="3377023"/>
            <a:ext cx="12191999" cy="2615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800" b="1" dirty="0"/>
          </a:p>
        </p:txBody>
      </p:sp>
      <p:sp>
        <p:nvSpPr>
          <p:cNvPr id="18" name="Rektangel 17"/>
          <p:cNvSpPr/>
          <p:nvPr/>
        </p:nvSpPr>
        <p:spPr>
          <a:xfrm>
            <a:off x="8765638" y="5677026"/>
            <a:ext cx="2270536" cy="11040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 smtClean="0"/>
          </a:p>
          <a:p>
            <a:pPr algn="ctr"/>
            <a:r>
              <a:rPr lang="da-DK" sz="2400" dirty="0" smtClean="0"/>
              <a:t>37,9%</a:t>
            </a:r>
          </a:p>
          <a:p>
            <a:pPr algn="ctr"/>
            <a:r>
              <a:rPr lang="sl-SI" sz="2400" dirty="0"/>
              <a:t>pa jih še vedno lahko</a:t>
            </a:r>
            <a:endParaRPr lang="en-US" sz="2400" dirty="0"/>
          </a:p>
          <a:p>
            <a:pPr algn="ctr"/>
            <a:r>
              <a:rPr lang="da-DK" sz="2400" dirty="0" smtClean="0"/>
              <a:t> </a:t>
            </a:r>
            <a:endParaRPr lang="da-DK" sz="2400" dirty="0"/>
          </a:p>
        </p:txBody>
      </p:sp>
      <p:sp>
        <p:nvSpPr>
          <p:cNvPr id="19" name="Rektangel 18"/>
          <p:cNvSpPr/>
          <p:nvPr/>
        </p:nvSpPr>
        <p:spPr>
          <a:xfrm>
            <a:off x="8765638" y="2336649"/>
            <a:ext cx="2207162" cy="104037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 smtClean="0"/>
          </a:p>
          <a:p>
            <a:pPr algn="ctr"/>
            <a:r>
              <a:rPr lang="da-DK" sz="2400" dirty="0" smtClean="0"/>
              <a:t>66,0 %</a:t>
            </a:r>
          </a:p>
          <a:p>
            <a:pPr algn="ctr"/>
            <a:r>
              <a:rPr lang="sl-SI" sz="2400" dirty="0" smtClean="0"/>
              <a:t>pa jih še vedno lahko</a:t>
            </a:r>
            <a:endParaRPr lang="en-US" sz="2400" dirty="0"/>
          </a:p>
          <a:p>
            <a:pPr algn="ctr"/>
            <a:r>
              <a:rPr lang="da-DK" sz="2400" dirty="0" smtClean="0"/>
              <a:t> </a:t>
            </a:r>
            <a:endParaRPr lang="da-DK" sz="2400" dirty="0"/>
          </a:p>
        </p:txBody>
      </p:sp>
      <p:pic>
        <p:nvPicPr>
          <p:cNvPr id="20" name="Billede 1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87" y="637063"/>
            <a:ext cx="1341120" cy="2536190"/>
          </a:xfrm>
          <a:prstGeom prst="rect">
            <a:avLst/>
          </a:prstGeom>
          <a:noFill/>
        </p:spPr>
      </p:pic>
      <p:sp>
        <p:nvSpPr>
          <p:cNvPr id="30" name="Titel 1"/>
          <p:cNvSpPr txBox="1">
            <a:spLocks/>
          </p:cNvSpPr>
          <p:nvPr/>
        </p:nvSpPr>
        <p:spPr>
          <a:xfrm>
            <a:off x="20007" y="2675467"/>
            <a:ext cx="1859159" cy="59289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 smtClean="0"/>
              <a:t> </a:t>
            </a:r>
            <a:r>
              <a:rPr lang="sl-SI" sz="2900" dirty="0" smtClean="0">
                <a:solidFill>
                  <a:schemeClr val="accent1">
                    <a:lumMod val="50000"/>
                  </a:schemeClr>
                </a:solidFill>
              </a:rPr>
              <a:t>MOŠKI</a:t>
            </a:r>
            <a:endParaRPr lang="da-DK" sz="29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1" name="Billed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117" y="4011680"/>
            <a:ext cx="1469263" cy="2328874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308128" y="6141307"/>
            <a:ext cx="2538460" cy="456287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sl-SI" sz="2800" dirty="0" smtClean="0">
                <a:solidFill>
                  <a:schemeClr val="accent1">
                    <a:lumMod val="50000"/>
                  </a:schemeClr>
                </a:solidFill>
              </a:rPr>
              <a:t>ŽENSKE </a:t>
            </a:r>
            <a:endParaRPr lang="da-DK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6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0" grpId="0" animBg="1"/>
      <p:bldP spid="41" grpId="0" animBg="1"/>
      <p:bldP spid="4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28"/>
          <p:cNvSpPr/>
          <p:nvPr/>
        </p:nvSpPr>
        <p:spPr>
          <a:xfrm>
            <a:off x="0" y="0"/>
            <a:ext cx="12191999" cy="7260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  <a:t>Biti nezmožen dvigniti</a:t>
            </a:r>
            <a:r>
              <a:rPr lang="da-DK" sz="2800" b="1" dirty="0" smtClean="0">
                <a:solidFill>
                  <a:schemeClr val="accent1">
                    <a:lumMod val="50000"/>
                  </a:schemeClr>
                </a:solidFill>
              </a:rPr>
              <a:t> 5 kg</a:t>
            </a:r>
            <a:endParaRPr lang="da-DK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298" y="2039826"/>
            <a:ext cx="2558325" cy="2415202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0484" y="4083949"/>
            <a:ext cx="2865964" cy="1912978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2456" y="3454750"/>
            <a:ext cx="1711536" cy="3171376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0531" y="5040438"/>
            <a:ext cx="2550126" cy="161168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7127" y="1046825"/>
            <a:ext cx="1758538" cy="2529700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224" y="726013"/>
            <a:ext cx="2028220" cy="1786257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586" y="951902"/>
            <a:ext cx="158115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8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720" y="903371"/>
            <a:ext cx="2850126" cy="4351338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920" y="3582536"/>
            <a:ext cx="4425413" cy="2810577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03" y="903371"/>
            <a:ext cx="4597400" cy="293370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648" y="3972008"/>
            <a:ext cx="3764909" cy="2288066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12191999" cy="7260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accent1">
                    <a:lumMod val="50000"/>
                  </a:schemeClr>
                </a:solidFill>
              </a:rPr>
              <a:t>Biti nezmožen dvigniti</a:t>
            </a:r>
            <a:r>
              <a:rPr lang="da-DK" sz="2800" b="1" dirty="0">
                <a:solidFill>
                  <a:schemeClr val="accent1">
                    <a:lumMod val="50000"/>
                  </a:schemeClr>
                </a:solidFill>
              </a:rPr>
              <a:t> 5 </a:t>
            </a:r>
            <a:r>
              <a:rPr lang="da-DK" sz="2800" b="1" dirty="0" smtClean="0">
                <a:solidFill>
                  <a:schemeClr val="accent1">
                    <a:lumMod val="50000"/>
                  </a:schemeClr>
                </a:solidFill>
              </a:rPr>
              <a:t>kg</a:t>
            </a:r>
            <a:endParaRPr lang="da-DK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3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2067</TotalTime>
  <Words>1042</Words>
  <Application>Microsoft Office PowerPoint</Application>
  <PresentationFormat>Widescreen</PresentationFormat>
  <Paragraphs>304</Paragraphs>
  <Slides>25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ŽENSKE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ŽENSKE</vt:lpstr>
      <vt:lpstr>PowerPoint-præsentation</vt:lpstr>
      <vt:lpstr>ŽENSKE</vt:lpstr>
      <vt:lpstr>PowerPoint-præsentation</vt:lpstr>
      <vt:lpstr>PowerPoint-præsentation</vt:lpstr>
      <vt:lpstr>PowerPoint-præsentation</vt:lpstr>
      <vt:lpstr> </vt:lpstr>
      <vt:lpstr>PowerPoint-præsentation</vt:lpstr>
      <vt:lpstr>PowerPoint-præsentation</vt:lpstr>
    </vt:vector>
  </TitlesOfParts>
  <Company>ITS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Niels Christian F Vestergaard (NCV | OJ)</dc:creator>
  <cp:lastModifiedBy>Niels Christian F Vestergaard (NCV | OJ)</cp:lastModifiedBy>
  <cp:revision>57</cp:revision>
  <cp:lastPrinted>2018-12-12T10:43:55Z</cp:lastPrinted>
  <dcterms:created xsi:type="dcterms:W3CDTF">2018-12-11T08:15:01Z</dcterms:created>
  <dcterms:modified xsi:type="dcterms:W3CDTF">2019-11-29T18:54:15Z</dcterms:modified>
</cp:coreProperties>
</file>