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258" r:id="rId3"/>
    <p:sldId id="259" r:id="rId4"/>
    <p:sldId id="264" r:id="rId5"/>
    <p:sldId id="261" r:id="rId6"/>
    <p:sldId id="262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83" r:id="rId20"/>
    <p:sldId id="277" r:id="rId21"/>
    <p:sldId id="278" r:id="rId22"/>
    <p:sldId id="281" r:id="rId23"/>
    <p:sldId id="282" r:id="rId24"/>
    <p:sldId id="284" r:id="rId25"/>
  </p:sldIdLst>
  <p:sldSz cx="12192000" cy="6858000"/>
  <p:notesSz cx="6797675" cy="9928225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A4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rednji slog 2 – poudarek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8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-regneark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Potreba po i</a:t>
            </a:r>
            <a:r>
              <a:rPr lang="sl-SI" sz="1800" b="1" i="0" u="none" strike="noStrike" baseline="0" dirty="0">
                <a:solidFill>
                  <a:schemeClr val="accent1">
                    <a:lumMod val="50000"/>
                  </a:schemeClr>
                </a:solidFill>
                <a:effectLst/>
              </a:rPr>
              <a:t>nstitucionalizirani </a:t>
            </a:r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oskrbi - Danska</a:t>
            </a:r>
            <a:endParaRPr lang="da-DK" dirty="0">
              <a:solidFill>
                <a:schemeClr val="accent1">
                  <a:lumMod val="50000"/>
                </a:schemeClr>
              </a:solidFill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'Ark1'!$B$8</c:f>
              <c:strCache>
                <c:ptCount val="1"/>
                <c:pt idx="0">
                  <c:v>Dependent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'Ark1'!$A$9:$A$12</c:f>
              <c:strCache>
                <c:ptCount val="4"/>
                <c:pt idx="0">
                  <c:v>65 to 74</c:v>
                </c:pt>
                <c:pt idx="1">
                  <c:v>75 to 79</c:v>
                </c:pt>
                <c:pt idx="2">
                  <c:v>80 to 89</c:v>
                </c:pt>
                <c:pt idx="3">
                  <c:v>90 or more</c:v>
                </c:pt>
              </c:strCache>
            </c:strRef>
          </c:cat>
          <c:val>
            <c:numRef>
              <c:f>'Ark1'!$B$9:$B$12</c:f>
              <c:numCache>
                <c:formatCode>General</c:formatCode>
                <c:ptCount val="4"/>
                <c:pt idx="0">
                  <c:v>1.87</c:v>
                </c:pt>
                <c:pt idx="1">
                  <c:v>2.27</c:v>
                </c:pt>
                <c:pt idx="2">
                  <c:v>8.99</c:v>
                </c:pt>
                <c:pt idx="3">
                  <c:v>37.42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58-435C-8DB0-1E160B7061B4}"/>
            </c:ext>
          </c:extLst>
        </c:ser>
        <c:ser>
          <c:idx val="1"/>
          <c:order val="1"/>
          <c:tx>
            <c:strRef>
              <c:f>'Ark1'!$C$8</c:f>
              <c:strCache>
                <c:ptCount val="1"/>
                <c:pt idx="0">
                  <c:v>Independent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'Ark1'!$A$9:$A$12</c:f>
              <c:strCache>
                <c:ptCount val="4"/>
                <c:pt idx="0">
                  <c:v>65 to 74</c:v>
                </c:pt>
                <c:pt idx="1">
                  <c:v>75 to 79</c:v>
                </c:pt>
                <c:pt idx="2">
                  <c:v>80 to 89</c:v>
                </c:pt>
                <c:pt idx="3">
                  <c:v>90 or more</c:v>
                </c:pt>
              </c:strCache>
            </c:strRef>
          </c:cat>
          <c:val>
            <c:numRef>
              <c:f>'Ark1'!$C$9:$C$12</c:f>
              <c:numCache>
                <c:formatCode>General</c:formatCode>
                <c:ptCount val="4"/>
                <c:pt idx="0">
                  <c:v>98.1</c:v>
                </c:pt>
                <c:pt idx="1">
                  <c:v>97.7</c:v>
                </c:pt>
                <c:pt idx="2">
                  <c:v>91</c:v>
                </c:pt>
                <c:pt idx="3">
                  <c:v>62.6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58-435C-8DB0-1E160B7061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6129792"/>
        <c:axId val="36131584"/>
      </c:barChart>
      <c:catAx>
        <c:axId val="36129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6131584"/>
        <c:crosses val="autoZero"/>
        <c:auto val="1"/>
        <c:lblAlgn val="ctr"/>
        <c:lblOffset val="100"/>
        <c:noMultiLvlLbl val="0"/>
      </c:catAx>
      <c:valAx>
        <c:axId val="36131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6129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0.06957</cdr:x>
      <cdr:y>0.81121</cdr:y>
    </cdr:from>
    <cdr:to>
      <cdr:x>0.95614</cdr:x>
      <cdr:y>0.88162</cdr:y>
    </cdr:to>
    <cdr:sp macro="" textlink="">
      <cdr:nvSpPr>
        <cdr:cNvPr id="2" name="Pravokotnik 1"/>
        <cdr:cNvSpPr/>
      </cdr:nvSpPr>
      <cdr:spPr>
        <a:xfrm xmlns:a="http://schemas.openxmlformats.org/drawingml/2006/main">
          <a:off x="370936" y="2484407"/>
          <a:ext cx="4727275" cy="21566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sl-SI" sz="1100">
              <a:solidFill>
                <a:schemeClr val="lt1"/>
              </a:solidFill>
              <a:effectLst/>
              <a:latin typeface="+mn-lt"/>
              <a:ea typeface="+mn-ea"/>
              <a:cs typeface="+mn-cs"/>
            </a:rPr>
            <a:t>65 65 do 74   75 do 79  80 do 89   90 in večdo 74   75 do 79  80 do 89   90 in več</a:t>
          </a:r>
          <a:endParaRPr lang="sl-SI"/>
        </a:p>
      </cdr:txBody>
    </cdr:sp>
  </cdr:relSizeAnchor>
  <cdr:relSizeAnchor xmlns:cdr="http://schemas.openxmlformats.org/drawingml/2006/chartDrawing">
    <cdr:from>
      <cdr:x>0.07118</cdr:x>
      <cdr:y>0.81402</cdr:y>
    </cdr:from>
    <cdr:to>
      <cdr:x>0.96261</cdr:x>
      <cdr:y>0.87881</cdr:y>
    </cdr:to>
    <cdr:sp macro="" textlink="">
      <cdr:nvSpPr>
        <cdr:cNvPr id="3" name="Polje z besedilom 2"/>
        <cdr:cNvSpPr txBox="1"/>
      </cdr:nvSpPr>
      <cdr:spPr>
        <a:xfrm xmlns:a="http://schemas.openxmlformats.org/drawingml/2006/main">
          <a:off x="379562" y="2493034"/>
          <a:ext cx="4753155" cy="1984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l-SI" sz="1100" dirty="0">
              <a:solidFill>
                <a:schemeClr val="accent1">
                  <a:lumMod val="50000"/>
                </a:schemeClr>
              </a:solidFill>
              <a:effectLst/>
            </a:rPr>
            <a:t>        65 do 74                      75 do 79                         80 do 89                     90 in več</a:t>
          </a:r>
          <a:endParaRPr lang="sl-SI" sz="1100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0.34783</cdr:x>
      <cdr:y>0.91261</cdr:y>
    </cdr:from>
    <cdr:to>
      <cdr:x>0.66169</cdr:x>
      <cdr:y>0.97458</cdr:y>
    </cdr:to>
    <cdr:sp macro="" textlink="">
      <cdr:nvSpPr>
        <cdr:cNvPr id="4" name="Pravokotnik 3"/>
        <cdr:cNvSpPr/>
      </cdr:nvSpPr>
      <cdr:spPr>
        <a:xfrm xmlns:a="http://schemas.openxmlformats.org/drawingml/2006/main">
          <a:off x="1854679" y="2794958"/>
          <a:ext cx="1673525" cy="18978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sl-SI"/>
        </a:p>
      </cdr:txBody>
    </cdr:sp>
  </cdr:relSizeAnchor>
  <cdr:relSizeAnchor xmlns:cdr="http://schemas.openxmlformats.org/drawingml/2006/chartDrawing">
    <cdr:from>
      <cdr:x>0.35107</cdr:x>
      <cdr:y>0.91542</cdr:y>
    </cdr:from>
    <cdr:to>
      <cdr:x>0.80406</cdr:x>
      <cdr:y>0.99993</cdr:y>
    </cdr:to>
    <cdr:sp macro="" textlink="">
      <cdr:nvSpPr>
        <cdr:cNvPr id="5" name="Polje z besedilom 4"/>
        <cdr:cNvSpPr txBox="1"/>
      </cdr:nvSpPr>
      <cdr:spPr>
        <a:xfrm xmlns:a="http://schemas.openxmlformats.org/drawingml/2006/main">
          <a:off x="1871932" y="2803585"/>
          <a:ext cx="2415396" cy="2587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l-SI" sz="1100" dirty="0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sym typeface="Wingdings"/>
            </a:rPr>
            <a:t></a:t>
          </a:r>
          <a:r>
            <a:rPr lang="sl-SI" sz="1100" dirty="0">
              <a:solidFill>
                <a:schemeClr val="accent1"/>
              </a:solidFill>
              <a:sym typeface="Wingdings"/>
            </a:rPr>
            <a:t> </a:t>
          </a:r>
          <a:r>
            <a:rPr lang="sl-SI" sz="1100" dirty="0">
              <a:solidFill>
                <a:schemeClr val="accent1">
                  <a:lumMod val="50000"/>
                </a:schemeClr>
              </a:solidFill>
            </a:rPr>
            <a:t>odvisni  </a:t>
          </a:r>
          <a:r>
            <a:rPr lang="sl-SI" sz="1100" baseline="0" dirty="0">
              <a:sym typeface="Wingdings"/>
            </a:rPr>
            <a:t>     </a:t>
          </a:r>
          <a:r>
            <a:rPr lang="sl-SI" sz="1100" baseline="0" dirty="0">
              <a:solidFill>
                <a:schemeClr val="accent2"/>
              </a:solidFill>
              <a:sym typeface="Wingdings"/>
            </a:rPr>
            <a:t></a:t>
          </a:r>
          <a:r>
            <a:rPr lang="sl-SI" sz="1100" baseline="0" dirty="0">
              <a:sym typeface="Wingdings"/>
            </a:rPr>
            <a:t> </a:t>
          </a:r>
          <a:r>
            <a:rPr lang="sl-SI" sz="1100" baseline="0" dirty="0">
              <a:solidFill>
                <a:schemeClr val="accent1">
                  <a:lumMod val="50000"/>
                </a:schemeClr>
              </a:solidFill>
              <a:sym typeface="Wingdings"/>
            </a:rPr>
            <a:t>ne</a:t>
          </a:r>
          <a:r>
            <a:rPr lang="sl-SI" sz="1100" dirty="0">
              <a:solidFill>
                <a:schemeClr val="accent1">
                  <a:lumMod val="50000"/>
                </a:schemeClr>
              </a:solidFill>
              <a:sym typeface="Wingdings"/>
            </a:rPr>
            <a:t>odvisni</a:t>
          </a:r>
          <a:r>
            <a:rPr lang="sl-SI" sz="1100" dirty="0">
              <a:solidFill>
                <a:schemeClr val="accent1">
                  <a:lumMod val="50000"/>
                </a:schemeClr>
              </a:solidFill>
            </a:rPr>
            <a:t> 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F2A98-E708-4E4E-9846-3B64A522C027}" type="datetimeFigureOut">
              <a:rPr lang="da-DK" smtClean="0"/>
              <a:t>29-11-2019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BA266-AB2F-4077-B3E5-1D0D498DD5C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4877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72FCC-B6C8-400D-9BF0-A0A0DD4B64CD}" type="datetimeFigureOut">
              <a:rPr lang="da-DK" smtClean="0"/>
              <a:t>29-11-2019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B7F07-337E-4C13-964F-CA9FF8F0228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19845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753-3E6F-4C25-B492-D7E91C829BCD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5563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753-3E6F-4C25-B492-D7E91C829BCD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19594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753-3E6F-4C25-B492-D7E91C829BCD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5308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00EC-EADC-491C-9F20-4B7E5EFFAF97}" type="datetimeFigureOut">
              <a:rPr lang="da-DK" smtClean="0"/>
              <a:t>29-11-2019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B1F99-EF80-473C-9FA7-4C89704344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8566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00EC-EADC-491C-9F20-4B7E5EFFAF97}" type="datetimeFigureOut">
              <a:rPr lang="da-DK" smtClean="0"/>
              <a:t>29-11-2019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B1F99-EF80-473C-9FA7-4C89704344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4620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00EC-EADC-491C-9F20-4B7E5EFFAF97}" type="datetimeFigureOut">
              <a:rPr lang="da-DK" smtClean="0"/>
              <a:t>29-11-2019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B1F99-EF80-473C-9FA7-4C89704344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4797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00EC-EADC-491C-9F20-4B7E5EFFAF97}" type="datetimeFigureOut">
              <a:rPr lang="da-DK" smtClean="0"/>
              <a:t>29-11-2019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B1F99-EF80-473C-9FA7-4C89704344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1082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00EC-EADC-491C-9F20-4B7E5EFFAF97}" type="datetimeFigureOut">
              <a:rPr lang="da-DK" smtClean="0"/>
              <a:t>29-11-2019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B1F99-EF80-473C-9FA7-4C89704344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24933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00EC-EADC-491C-9F20-4B7E5EFFAF97}" type="datetimeFigureOut">
              <a:rPr lang="da-DK" smtClean="0"/>
              <a:t>29-11-2019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B1F99-EF80-473C-9FA7-4C89704344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5768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00EC-EADC-491C-9F20-4B7E5EFFAF97}" type="datetimeFigureOut">
              <a:rPr lang="da-DK" smtClean="0"/>
              <a:t>29-11-2019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B1F99-EF80-473C-9FA7-4C89704344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98923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00EC-EADC-491C-9F20-4B7E5EFFAF97}" type="datetimeFigureOut">
              <a:rPr lang="da-DK" smtClean="0"/>
              <a:t>29-11-2019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B1F99-EF80-473C-9FA7-4C89704344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61845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00EC-EADC-491C-9F20-4B7E5EFFAF97}" type="datetimeFigureOut">
              <a:rPr lang="da-DK" smtClean="0"/>
              <a:t>29-11-2019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B1F99-EF80-473C-9FA7-4C89704344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8120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00EC-EADC-491C-9F20-4B7E5EFFAF97}" type="datetimeFigureOut">
              <a:rPr lang="da-DK" smtClean="0"/>
              <a:t>29-11-2019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B1F99-EF80-473C-9FA7-4C89704344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1762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00EC-EADC-491C-9F20-4B7E5EFFAF97}" type="datetimeFigureOut">
              <a:rPr lang="da-DK" smtClean="0"/>
              <a:t>29-11-2019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B1F99-EF80-473C-9FA7-4C89704344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7955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F00EC-EADC-491C-9F20-4B7E5EFFAF97}" type="datetimeFigureOut">
              <a:rPr lang="da-DK" smtClean="0"/>
              <a:t>29-11-2019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B1F99-EF80-473C-9FA7-4C89704344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4154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2414846" y="3578605"/>
            <a:ext cx="6858000" cy="11188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6600" dirty="0" smtClean="0">
                <a:solidFill>
                  <a:schemeClr val="accent1">
                    <a:lumMod val="50000"/>
                  </a:schemeClr>
                </a:solidFill>
              </a:rPr>
              <a:t>UVOD 1</a:t>
            </a:r>
            <a:endParaRPr lang="da-DK" sz="6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92" y="305956"/>
            <a:ext cx="10058400" cy="2156521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96" y="5813553"/>
            <a:ext cx="3258127" cy="765075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4643037" y="2756943"/>
            <a:ext cx="24016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4400" dirty="0" smtClean="0">
                <a:solidFill>
                  <a:schemeClr val="accent1">
                    <a:lumMod val="50000"/>
                  </a:schemeClr>
                </a:solidFill>
              </a:rPr>
              <a:t>MODUL 1</a:t>
            </a:r>
            <a:endParaRPr lang="sl-SI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0437" y="5706824"/>
            <a:ext cx="2706859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09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857170" y="64447"/>
            <a:ext cx="9603275" cy="1316748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Zakaj toliko govorimo o Danski v določenih delih predavanj</a:t>
            </a:r>
            <a:r>
              <a:rPr lang="da-DK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da-DK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Pladsholder til indhold 2"/>
          <p:cNvSpPr txBox="1">
            <a:spLocks/>
          </p:cNvSpPr>
          <p:nvPr/>
        </p:nvSpPr>
        <p:spPr>
          <a:xfrm>
            <a:off x="1546496" y="848124"/>
            <a:ext cx="9469925" cy="75214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l-SI" sz="2800" dirty="0" smtClean="0">
                <a:solidFill>
                  <a:schemeClr val="accent1">
                    <a:lumMod val="50000"/>
                  </a:schemeClr>
                </a:solidFill>
              </a:rPr>
              <a:t>Več longitudinalnih (dalj časa trajajočih) študij življenja starostnikov</a:t>
            </a:r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endParaRPr lang="en-GB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Billedforklaring med nedadgående pil 12"/>
          <p:cNvSpPr/>
          <p:nvPr/>
        </p:nvSpPr>
        <p:spPr>
          <a:xfrm>
            <a:off x="3114324" y="3573400"/>
            <a:ext cx="1606732" cy="694821"/>
          </a:xfrm>
          <a:prstGeom prst="downArrowCallou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20 </a:t>
            </a:r>
            <a:r>
              <a:rPr lang="sl-SI" dirty="0"/>
              <a:t>let</a:t>
            </a:r>
            <a:endParaRPr lang="da-DK" dirty="0"/>
          </a:p>
        </p:txBody>
      </p:sp>
      <p:sp>
        <p:nvSpPr>
          <p:cNvPr id="14" name="Billedforklaring med nedadgående pil 13"/>
          <p:cNvSpPr/>
          <p:nvPr/>
        </p:nvSpPr>
        <p:spPr>
          <a:xfrm>
            <a:off x="4900144" y="3612987"/>
            <a:ext cx="1606732" cy="694821"/>
          </a:xfrm>
          <a:prstGeom prst="downArrowCallou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40 </a:t>
            </a:r>
            <a:r>
              <a:rPr lang="sl-SI" dirty="0"/>
              <a:t>let</a:t>
            </a:r>
            <a:endParaRPr lang="da-DK" dirty="0"/>
          </a:p>
        </p:txBody>
      </p:sp>
      <p:sp>
        <p:nvSpPr>
          <p:cNvPr id="15" name="Billedforklaring med nedadgående pil 14"/>
          <p:cNvSpPr/>
          <p:nvPr/>
        </p:nvSpPr>
        <p:spPr>
          <a:xfrm>
            <a:off x="6749408" y="3585278"/>
            <a:ext cx="1606732" cy="694821"/>
          </a:xfrm>
          <a:prstGeom prst="downArrowCallou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6</a:t>
            </a:r>
            <a:r>
              <a:rPr lang="da-DK" dirty="0" smtClean="0"/>
              <a:t>0 </a:t>
            </a:r>
            <a:r>
              <a:rPr lang="sl-SI" dirty="0"/>
              <a:t>let</a:t>
            </a:r>
            <a:endParaRPr lang="da-DK" dirty="0"/>
          </a:p>
        </p:txBody>
      </p:sp>
      <p:sp>
        <p:nvSpPr>
          <p:cNvPr id="16" name="Billedforklaring med nedadgående pil 15"/>
          <p:cNvSpPr/>
          <p:nvPr/>
        </p:nvSpPr>
        <p:spPr>
          <a:xfrm>
            <a:off x="8548523" y="3569447"/>
            <a:ext cx="1606732" cy="694821"/>
          </a:xfrm>
          <a:prstGeom prst="downArrowCallou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80+ </a:t>
            </a:r>
            <a:r>
              <a:rPr lang="sl-SI" dirty="0"/>
              <a:t>let</a:t>
            </a:r>
            <a:endParaRPr lang="da-DK" dirty="0"/>
          </a:p>
        </p:txBody>
      </p:sp>
      <p:pic>
        <p:nvPicPr>
          <p:cNvPr id="17" name="Billed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58" y="4307808"/>
            <a:ext cx="11430000" cy="227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46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829843" y="4293943"/>
            <a:ext cx="5797047" cy="16067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 sz="4000" b="1" dirty="0" smtClean="0">
              <a:solidFill>
                <a:srgbClr val="0070C0"/>
              </a:solidFill>
            </a:endParaRPr>
          </a:p>
          <a:p>
            <a:pPr algn="ctr"/>
            <a:r>
              <a:rPr lang="sl-SI" sz="4000" b="1" dirty="0" smtClean="0">
                <a:solidFill>
                  <a:schemeClr val="accent1">
                    <a:lumMod val="50000"/>
                  </a:schemeClr>
                </a:solidFill>
              </a:rPr>
              <a:t>Kaj </a:t>
            </a:r>
            <a:r>
              <a:rPr lang="sl-SI" sz="4000" b="1" dirty="0">
                <a:solidFill>
                  <a:schemeClr val="accent1">
                    <a:lumMod val="50000"/>
                  </a:schemeClr>
                </a:solidFill>
              </a:rPr>
              <a:t>lahko pričakuješ </a:t>
            </a:r>
            <a:r>
              <a:rPr lang="sl-SI" sz="4000" b="1" dirty="0" smtClean="0">
                <a:solidFill>
                  <a:schemeClr val="accent1">
                    <a:lumMod val="50000"/>
                  </a:schemeClr>
                </a:solidFill>
              </a:rPr>
              <a:t>ti?</a:t>
            </a:r>
            <a:r>
              <a:rPr lang="sl-SI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sl-SI" sz="4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sl-SI" sz="4000" b="1" dirty="0" smtClean="0">
                <a:solidFill>
                  <a:schemeClr val="accent1">
                    <a:lumMod val="50000"/>
                  </a:schemeClr>
                </a:solidFill>
              </a:rPr>
              <a:t>Kaj lahko pričakujem jaz?</a:t>
            </a:r>
            <a:endParaRPr lang="en-GB" sz="4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da-DK" dirty="0">
              <a:solidFill>
                <a:srgbClr val="0070C0"/>
              </a:solidFill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346254" y="1583515"/>
            <a:ext cx="36189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 smtClean="0">
                <a:solidFill>
                  <a:schemeClr val="accent1">
                    <a:lumMod val="50000"/>
                  </a:schemeClr>
                </a:solidFill>
              </a:rPr>
              <a:t>Kaj naj </a:t>
            </a:r>
          </a:p>
          <a:p>
            <a:r>
              <a:rPr lang="sl-SI" sz="3600" dirty="0" smtClean="0">
                <a:solidFill>
                  <a:schemeClr val="accent1">
                    <a:lumMod val="50000"/>
                  </a:schemeClr>
                </a:solidFill>
              </a:rPr>
              <a:t>pričakujemo?</a:t>
            </a:r>
            <a:endParaRPr lang="sl-SI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6409853" y="3824413"/>
            <a:ext cx="3711921" cy="16438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oljeZBesedilom 7"/>
          <p:cNvSpPr txBox="1"/>
          <p:nvPr/>
        </p:nvSpPr>
        <p:spPr>
          <a:xfrm>
            <a:off x="7523685" y="3693778"/>
            <a:ext cx="396541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dkEdge">
              <a:bevelT w="25400" h="55880"/>
              <a:bevelB w="38100" h="38100" prst="angle"/>
              <a:extrusionClr>
                <a:srgbClr val="C00000"/>
              </a:extrusionClr>
              <a:contourClr>
                <a:srgbClr val="C00000"/>
              </a:contourClr>
            </a:sp3d>
          </a:bodyPr>
          <a:lstStyle/>
          <a:p>
            <a:pPr algn="just"/>
            <a:r>
              <a:rPr lang="sl-SI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</a:rPr>
              <a:t>  DEJSTVA</a:t>
            </a:r>
            <a:endParaRPr lang="sl-SI" sz="7200" b="1" spc="50" dirty="0">
              <a:ln w="11430"/>
              <a:solidFill>
                <a:srgbClr val="C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677" y="522979"/>
            <a:ext cx="4487341" cy="2869053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1795" y="3058257"/>
            <a:ext cx="4789198" cy="3176191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4941455" y="1108364"/>
            <a:ext cx="1468398" cy="4751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/>
              <a:t>Kaj pričakovati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581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535577" y="1489166"/>
            <a:ext cx="3406503" cy="30929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dirty="0"/>
              <a:t>Izoblikujmo si neko splošno razumevanje</a:t>
            </a:r>
            <a:r>
              <a:rPr lang="sl-SI" sz="2800" dirty="0" smtClean="0"/>
              <a:t>, kako zgleda življenje starejših</a:t>
            </a:r>
            <a:endParaRPr lang="en-GB" sz="2800" dirty="0"/>
          </a:p>
        </p:txBody>
      </p:sp>
      <p:sp>
        <p:nvSpPr>
          <p:cNvPr id="7" name="Rektangel 6"/>
          <p:cNvSpPr/>
          <p:nvPr/>
        </p:nvSpPr>
        <p:spPr>
          <a:xfrm>
            <a:off x="6096000" y="1666240"/>
            <a:ext cx="5481320" cy="118872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Koliko jih ostane samostojnih?</a:t>
            </a:r>
            <a:endParaRPr lang="en-GB" dirty="0"/>
          </a:p>
        </p:txBody>
      </p:sp>
      <p:sp>
        <p:nvSpPr>
          <p:cNvPr id="8" name="Rektangel 7"/>
          <p:cNvSpPr/>
          <p:nvPr/>
        </p:nvSpPr>
        <p:spPr>
          <a:xfrm>
            <a:off x="6055360" y="3213100"/>
            <a:ext cx="3220720" cy="11887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Koliko jih bo mogoče pozneje postalo odvisnih?</a:t>
            </a:r>
            <a:endParaRPr lang="en-GB" dirty="0"/>
          </a:p>
        </p:txBody>
      </p:sp>
      <p:sp>
        <p:nvSpPr>
          <p:cNvPr id="9" name="Rektangel 8"/>
          <p:cNvSpPr/>
          <p:nvPr/>
        </p:nvSpPr>
        <p:spPr>
          <a:xfrm>
            <a:off x="8188960" y="4582160"/>
            <a:ext cx="1483360" cy="118364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Potreba po domači oskrbi</a:t>
            </a:r>
            <a:endParaRPr lang="en-GB" dirty="0"/>
          </a:p>
        </p:txBody>
      </p:sp>
      <p:sp>
        <p:nvSpPr>
          <p:cNvPr id="10" name="Rektangel 9"/>
          <p:cNvSpPr/>
          <p:nvPr/>
        </p:nvSpPr>
        <p:spPr>
          <a:xfrm>
            <a:off x="9852793" y="3944621"/>
            <a:ext cx="1630278" cy="118364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Potreba po institucionalni oskrbi</a:t>
            </a:r>
            <a:endParaRPr lang="en-GB" dirty="0"/>
          </a:p>
        </p:txBody>
      </p:sp>
      <p:sp>
        <p:nvSpPr>
          <p:cNvPr id="11" name="Bøjet pil 10"/>
          <p:cNvSpPr/>
          <p:nvPr/>
        </p:nvSpPr>
        <p:spPr>
          <a:xfrm rot="10800000" flipH="1">
            <a:off x="7437120" y="4401820"/>
            <a:ext cx="751840" cy="82804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12" name="Bøjet pil 11"/>
          <p:cNvSpPr/>
          <p:nvPr/>
        </p:nvSpPr>
        <p:spPr>
          <a:xfrm rot="5400000" flipH="1">
            <a:off x="9726295" y="4914265"/>
            <a:ext cx="797560" cy="90551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14" name="Bøjet pil 13"/>
          <p:cNvSpPr/>
          <p:nvPr/>
        </p:nvSpPr>
        <p:spPr>
          <a:xfrm rot="16200000" flipH="1" flipV="1">
            <a:off x="9507815" y="2981365"/>
            <a:ext cx="731520" cy="119499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cxnSp>
        <p:nvCxnSpPr>
          <p:cNvPr id="17" name="Lige pilforbindelse 16"/>
          <p:cNvCxnSpPr>
            <a:stCxn id="5" idx="3"/>
          </p:cNvCxnSpPr>
          <p:nvPr/>
        </p:nvCxnSpPr>
        <p:spPr>
          <a:xfrm flipV="1">
            <a:off x="3942080" y="2291081"/>
            <a:ext cx="2042160" cy="74458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Lige pilforbindelse 17"/>
          <p:cNvCxnSpPr/>
          <p:nvPr/>
        </p:nvCxnSpPr>
        <p:spPr>
          <a:xfrm>
            <a:off x="3942080" y="3063240"/>
            <a:ext cx="1986280" cy="56641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64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558074" y="2072458"/>
            <a:ext cx="3406503" cy="1867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solidFill>
                  <a:schemeClr val="accent1">
                    <a:lumMod val="50000"/>
                  </a:schemeClr>
                </a:solidFill>
              </a:rPr>
              <a:t>Zakaj Danski podatki?</a:t>
            </a:r>
            <a:endParaRPr lang="en-GB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6096000" y="1666240"/>
            <a:ext cx="5481320" cy="118872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Koliko jih ostane samostojnih?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6055360" y="3213100"/>
            <a:ext cx="3220720" cy="11887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Koliko jih bo mogoče pozneje postalo odvisnih?</a:t>
            </a:r>
            <a:endParaRPr lang="en-GB" dirty="0"/>
          </a:p>
        </p:txBody>
      </p:sp>
      <p:sp>
        <p:nvSpPr>
          <p:cNvPr id="9" name="Rektangel 8"/>
          <p:cNvSpPr/>
          <p:nvPr/>
        </p:nvSpPr>
        <p:spPr>
          <a:xfrm>
            <a:off x="8188506" y="4582160"/>
            <a:ext cx="1483360" cy="118364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Potreba po domači oskrbi</a:t>
            </a:r>
            <a:endParaRPr lang="en-GB" dirty="0"/>
          </a:p>
        </p:txBody>
      </p:sp>
      <p:sp>
        <p:nvSpPr>
          <p:cNvPr id="10" name="Rektangel 9"/>
          <p:cNvSpPr/>
          <p:nvPr/>
        </p:nvSpPr>
        <p:spPr>
          <a:xfrm>
            <a:off x="9815085" y="3940446"/>
            <a:ext cx="1684599" cy="118364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Potreba po institucionalni oskrbi</a:t>
            </a:r>
            <a:endParaRPr lang="en-GB" dirty="0"/>
          </a:p>
        </p:txBody>
      </p:sp>
      <p:sp>
        <p:nvSpPr>
          <p:cNvPr id="11" name="Bøjet pil 10"/>
          <p:cNvSpPr/>
          <p:nvPr/>
        </p:nvSpPr>
        <p:spPr>
          <a:xfrm rot="10800000" flipH="1">
            <a:off x="7436666" y="4401820"/>
            <a:ext cx="751840" cy="82804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12" name="Bøjet pil 11"/>
          <p:cNvSpPr/>
          <p:nvPr/>
        </p:nvSpPr>
        <p:spPr>
          <a:xfrm rot="5400000" flipH="1">
            <a:off x="9725841" y="4914265"/>
            <a:ext cx="797560" cy="90551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14" name="Bøjet pil 13"/>
          <p:cNvSpPr/>
          <p:nvPr/>
        </p:nvSpPr>
        <p:spPr>
          <a:xfrm rot="16200000" flipH="1" flipV="1">
            <a:off x="9524999" y="2990089"/>
            <a:ext cx="731520" cy="119499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cxnSp>
        <p:nvCxnSpPr>
          <p:cNvPr id="17" name="Lige pilforbindelse 16"/>
          <p:cNvCxnSpPr/>
          <p:nvPr/>
        </p:nvCxnSpPr>
        <p:spPr>
          <a:xfrm flipV="1">
            <a:off x="3964577" y="2261870"/>
            <a:ext cx="2042160" cy="74458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Lige pilforbindelse 17"/>
          <p:cNvCxnSpPr/>
          <p:nvPr/>
        </p:nvCxnSpPr>
        <p:spPr>
          <a:xfrm>
            <a:off x="3964577" y="3071405"/>
            <a:ext cx="1986280" cy="56641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ktangel 12"/>
          <p:cNvSpPr/>
          <p:nvPr/>
        </p:nvSpPr>
        <p:spPr>
          <a:xfrm>
            <a:off x="312056" y="4239986"/>
            <a:ext cx="5128624" cy="1867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solidFill>
                  <a:schemeClr val="accent1">
                    <a:lumMod val="50000"/>
                  </a:schemeClr>
                </a:solidFill>
              </a:rPr>
              <a:t>Zato ker je kakršnakoli oskrba starejših na Danskem brezplačna</a:t>
            </a:r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121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4527" y="4895066"/>
            <a:ext cx="613235" cy="1564154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03863" y="4836647"/>
            <a:ext cx="613235" cy="1564154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32474" y="5056234"/>
            <a:ext cx="613235" cy="1564154"/>
          </a:xfrm>
          <a:prstGeom prst="rect">
            <a:avLst/>
          </a:prstGeom>
        </p:spPr>
      </p:pic>
      <p:pic>
        <p:nvPicPr>
          <p:cNvPr id="14" name="Billede 1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4593" y="5095290"/>
            <a:ext cx="613235" cy="1564154"/>
          </a:xfrm>
          <a:prstGeom prst="rect">
            <a:avLst/>
          </a:prstGeom>
        </p:spPr>
      </p:pic>
      <p:pic>
        <p:nvPicPr>
          <p:cNvPr id="15" name="Billede 14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7186" y="4687129"/>
            <a:ext cx="613235" cy="1564154"/>
          </a:xfrm>
          <a:prstGeom prst="rect">
            <a:avLst/>
          </a:prstGeom>
        </p:spPr>
      </p:pic>
      <p:pic>
        <p:nvPicPr>
          <p:cNvPr id="16" name="Billede 15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9252" y="5056234"/>
            <a:ext cx="613235" cy="1564154"/>
          </a:xfrm>
          <a:prstGeom prst="rect">
            <a:avLst/>
          </a:prstGeom>
        </p:spPr>
      </p:pic>
      <p:pic>
        <p:nvPicPr>
          <p:cNvPr id="17" name="Billede 16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257" y="5056234"/>
            <a:ext cx="613235" cy="1564154"/>
          </a:xfrm>
          <a:prstGeom prst="rect">
            <a:avLst/>
          </a:prstGeom>
        </p:spPr>
      </p:pic>
      <p:pic>
        <p:nvPicPr>
          <p:cNvPr id="18" name="Billede 17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49743" y="4833888"/>
            <a:ext cx="613235" cy="1564154"/>
          </a:xfrm>
          <a:prstGeom prst="rect">
            <a:avLst/>
          </a:prstGeom>
        </p:spPr>
      </p:pic>
      <p:pic>
        <p:nvPicPr>
          <p:cNvPr id="19" name="Billede 18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54223" y="5213383"/>
            <a:ext cx="613235" cy="1564154"/>
          </a:xfrm>
          <a:prstGeom prst="rect">
            <a:avLst/>
          </a:prstGeom>
        </p:spPr>
      </p:pic>
      <p:pic>
        <p:nvPicPr>
          <p:cNvPr id="20" name="Billede 19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28456" y="4833888"/>
            <a:ext cx="613235" cy="1564154"/>
          </a:xfrm>
          <a:prstGeom prst="rect">
            <a:avLst/>
          </a:prstGeom>
        </p:spPr>
      </p:pic>
      <p:pic>
        <p:nvPicPr>
          <p:cNvPr id="21" name="Billede 20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64175" y="4866860"/>
            <a:ext cx="613235" cy="1564154"/>
          </a:xfrm>
          <a:prstGeom prst="rect">
            <a:avLst/>
          </a:prstGeom>
        </p:spPr>
      </p:pic>
      <p:pic>
        <p:nvPicPr>
          <p:cNvPr id="22" name="Billede 21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865313" y="4833888"/>
            <a:ext cx="613235" cy="1564154"/>
          </a:xfrm>
          <a:prstGeom prst="rect">
            <a:avLst/>
          </a:prstGeom>
        </p:spPr>
      </p:pic>
      <p:pic>
        <p:nvPicPr>
          <p:cNvPr id="23" name="Billede 22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78087" y="5056234"/>
            <a:ext cx="613235" cy="1564154"/>
          </a:xfrm>
          <a:prstGeom prst="rect">
            <a:avLst/>
          </a:prstGeom>
        </p:spPr>
      </p:pic>
      <p:pic>
        <p:nvPicPr>
          <p:cNvPr id="24" name="Billede 2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773132" y="5095290"/>
            <a:ext cx="613235" cy="1564154"/>
          </a:xfrm>
          <a:prstGeom prst="rect">
            <a:avLst/>
          </a:prstGeom>
        </p:spPr>
      </p:pic>
      <p:pic>
        <p:nvPicPr>
          <p:cNvPr id="25" name="Billede 24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9471" y="4786506"/>
            <a:ext cx="613235" cy="1564154"/>
          </a:xfrm>
          <a:prstGeom prst="rect">
            <a:avLst/>
          </a:prstGeom>
        </p:spPr>
      </p:pic>
      <p:pic>
        <p:nvPicPr>
          <p:cNvPr id="26" name="Billede 25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523990" y="5005103"/>
            <a:ext cx="613235" cy="1564154"/>
          </a:xfrm>
          <a:prstGeom prst="rect">
            <a:avLst/>
          </a:prstGeom>
        </p:spPr>
      </p:pic>
      <p:pic>
        <p:nvPicPr>
          <p:cNvPr id="27" name="Billede 26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21578" y="4785992"/>
            <a:ext cx="613235" cy="1564154"/>
          </a:xfrm>
          <a:prstGeom prst="rect">
            <a:avLst/>
          </a:prstGeom>
        </p:spPr>
      </p:pic>
      <p:pic>
        <p:nvPicPr>
          <p:cNvPr id="28" name="Billede 27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80177" y="5264378"/>
            <a:ext cx="613235" cy="1564154"/>
          </a:xfrm>
          <a:prstGeom prst="rect">
            <a:avLst/>
          </a:prstGeom>
        </p:spPr>
      </p:pic>
      <p:pic>
        <p:nvPicPr>
          <p:cNvPr id="29" name="Billede 28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03920" y="5196359"/>
            <a:ext cx="613235" cy="1564154"/>
          </a:xfrm>
          <a:prstGeom prst="rect">
            <a:avLst/>
          </a:prstGeom>
        </p:spPr>
      </p:pic>
      <p:pic>
        <p:nvPicPr>
          <p:cNvPr id="30" name="Billede 29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38670" y="5153348"/>
            <a:ext cx="613235" cy="1564154"/>
          </a:xfrm>
          <a:prstGeom prst="rect">
            <a:avLst/>
          </a:prstGeom>
        </p:spPr>
      </p:pic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041099"/>
              </p:ext>
            </p:extLst>
          </p:nvPr>
        </p:nvGraphicFramePr>
        <p:xfrm>
          <a:off x="1375643" y="688062"/>
          <a:ext cx="9609061" cy="37816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056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95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33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24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97118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KOLIKO STAREJŠIH RAZLIČNIH STAROSTNIH SKUPIN JE LETA 2017 PREJEMALO OSKRBO NA DOMU IN KOLIKO NE?</a:t>
                      </a:r>
                      <a:endParaRPr lang="sl-SI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 </a:t>
                      </a:r>
                      <a:endParaRPr lang="sl-SI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</a:rPr>
                        <a:t>65 – 79</a:t>
                      </a:r>
                      <a:endParaRPr lang="sl-SI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</a:rPr>
                        <a:t> </a:t>
                      </a:r>
                      <a:endParaRPr lang="sl-SI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</a:rPr>
                        <a:t>80 - &gt;90</a:t>
                      </a:r>
                      <a:endParaRPr lang="sl-SI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</a:rPr>
                        <a:t>Skupaj</a:t>
                      </a:r>
                      <a:endParaRPr lang="sl-SI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Skupno število v starostni skupini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 </a:t>
                      </a:r>
                      <a:endParaRPr lang="sl-SI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845.451</a:t>
                      </a:r>
                      <a:endParaRPr lang="sl-SI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 </a:t>
                      </a:r>
                      <a:endParaRPr lang="sl-SI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249.721</a:t>
                      </a:r>
                      <a:endParaRPr lang="sl-SI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1.095.172</a:t>
                      </a:r>
                      <a:endParaRPr lang="sl-SI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1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Prejemniki pomoči na domu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 </a:t>
                      </a:r>
                      <a:endParaRPr lang="sl-SI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58.590</a:t>
                      </a:r>
                      <a:endParaRPr lang="sl-SI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 </a:t>
                      </a:r>
                      <a:endParaRPr lang="sl-SI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87.402</a:t>
                      </a:r>
                      <a:endParaRPr lang="sl-SI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145.992</a:t>
                      </a:r>
                      <a:endParaRPr lang="sl-SI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 </a:t>
                      </a:r>
                      <a:endParaRPr lang="sl-SI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6,9%</a:t>
                      </a:r>
                      <a:endParaRPr lang="sl-SI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 </a:t>
                      </a:r>
                      <a:endParaRPr lang="sl-SI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35,0%</a:t>
                      </a:r>
                      <a:endParaRPr lang="sl-SI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 </a:t>
                      </a:r>
                      <a:endParaRPr lang="sl-SI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401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3200" dirty="0">
                          <a:effectLst/>
                        </a:rPr>
                        <a:t> </a:t>
                      </a:r>
                      <a:endParaRPr lang="sl-SI" sz="3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91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Število starejših, ki niso bili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prejemniki pomoči na domu v letu 2017</a:t>
                      </a:r>
                      <a:endParaRPr lang="sl-SI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93,10%</a:t>
                      </a:r>
                      <a:endParaRPr lang="sl-SI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 </a:t>
                      </a:r>
                      <a:endParaRPr lang="sl-SI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65%</a:t>
                      </a:r>
                      <a:endParaRPr lang="sl-SI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 </a:t>
                      </a:r>
                      <a:endParaRPr lang="sl-SI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484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261239" y="241464"/>
            <a:ext cx="11528828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 smtClean="0"/>
              <a:t>Poskušajmo dobiti pravilna razmerja – v katero smer se razvija življenje starejših?</a:t>
            </a:r>
            <a:r>
              <a:rPr lang="da-DK" sz="2400" dirty="0" smtClean="0"/>
              <a:t> </a:t>
            </a:r>
            <a:endParaRPr lang="da-DK" sz="2400" dirty="0"/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06044" y="5050502"/>
            <a:ext cx="613235" cy="1564154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11163" y="4786631"/>
            <a:ext cx="613235" cy="1564154"/>
          </a:xfrm>
          <a:prstGeom prst="rect">
            <a:avLst/>
          </a:prstGeom>
        </p:spPr>
      </p:pic>
      <p:pic>
        <p:nvPicPr>
          <p:cNvPr id="14" name="Billede 1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71458" y="5063150"/>
            <a:ext cx="613235" cy="1564154"/>
          </a:xfrm>
          <a:prstGeom prst="rect">
            <a:avLst/>
          </a:prstGeom>
        </p:spPr>
      </p:pic>
      <p:pic>
        <p:nvPicPr>
          <p:cNvPr id="15" name="Billede 14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84693" y="4838454"/>
            <a:ext cx="613235" cy="1564154"/>
          </a:xfrm>
          <a:prstGeom prst="rect">
            <a:avLst/>
          </a:prstGeom>
        </p:spPr>
      </p:pic>
      <p:pic>
        <p:nvPicPr>
          <p:cNvPr id="16" name="Billede 15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97928" y="5063150"/>
            <a:ext cx="613235" cy="1564154"/>
          </a:xfrm>
          <a:prstGeom prst="rect">
            <a:avLst/>
          </a:prstGeom>
        </p:spPr>
      </p:pic>
      <p:sp>
        <p:nvSpPr>
          <p:cNvPr id="2" name="Pentagon 1"/>
          <p:cNvSpPr/>
          <p:nvPr/>
        </p:nvSpPr>
        <p:spPr>
          <a:xfrm>
            <a:off x="578716" y="4959691"/>
            <a:ext cx="7019925" cy="1464598"/>
          </a:xfrm>
          <a:prstGeom prst="homePlat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Tudi po 90. letu, 6 od 10-ih oseb še vedno živi doma.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" name="Billede 19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49089" y="4810357"/>
            <a:ext cx="613235" cy="1564154"/>
          </a:xfrm>
          <a:prstGeom prst="rect">
            <a:avLst/>
          </a:prstGeom>
        </p:spPr>
      </p:pic>
      <p:pic>
        <p:nvPicPr>
          <p:cNvPr id="21" name="Billede 20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872956" y="5287846"/>
            <a:ext cx="613235" cy="1564154"/>
          </a:xfrm>
          <a:prstGeom prst="rect">
            <a:avLst/>
          </a:prstGeom>
        </p:spPr>
      </p:pic>
      <p:pic>
        <p:nvPicPr>
          <p:cNvPr id="22" name="Billede 21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60847" y="5052755"/>
            <a:ext cx="613235" cy="1564154"/>
          </a:xfrm>
          <a:prstGeom prst="rect">
            <a:avLst/>
          </a:prstGeom>
        </p:spPr>
      </p:pic>
      <p:pic>
        <p:nvPicPr>
          <p:cNvPr id="23" name="Billede 22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327759" y="4786631"/>
            <a:ext cx="613235" cy="1564154"/>
          </a:xfrm>
          <a:prstGeom prst="rect">
            <a:avLst/>
          </a:prstGeom>
        </p:spPr>
      </p:pic>
      <p:pic>
        <p:nvPicPr>
          <p:cNvPr id="24" name="Billede 2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11445" y="5168031"/>
            <a:ext cx="613235" cy="1564154"/>
          </a:xfrm>
          <a:prstGeom prst="rect">
            <a:avLst/>
          </a:prstGeom>
        </p:spPr>
      </p:pic>
      <p:graphicFrame>
        <p:nvGraphicFramePr>
          <p:cNvPr id="18" name="Grafikon 17"/>
          <p:cNvGraphicFramePr/>
          <p:nvPr>
            <p:extLst>
              <p:ext uri="{D42A27DB-BD31-4B8C-83A1-F6EECF244321}">
                <p14:modId xmlns:p14="http://schemas.microsoft.com/office/powerpoint/2010/main" val="1392691322"/>
              </p:ext>
            </p:extLst>
          </p:nvPr>
        </p:nvGraphicFramePr>
        <p:xfrm>
          <a:off x="261239" y="1621940"/>
          <a:ext cx="5332095" cy="3062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383546"/>
              </p:ext>
            </p:extLst>
          </p:nvPr>
        </p:nvGraphicFramePr>
        <p:xfrm>
          <a:off x="5549774" y="1946495"/>
          <a:ext cx="6642225" cy="28401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44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5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36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96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09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83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65847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KOLIKO STAREJŠIH RAZLIČNIH STAROSTNIH SKUPIN JE POTREBOVALO INSTITUCIONALIZIRANO OSKRBO IN KOLIKO NE?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 </a:t>
                      </a:r>
                      <a:endParaRPr lang="sl-SI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1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 </a:t>
                      </a:r>
                      <a:endParaRPr lang="sl-SI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65 - 74</a:t>
                      </a:r>
                      <a:endParaRPr lang="sl-SI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75 - 79</a:t>
                      </a:r>
                      <a:endParaRPr lang="sl-SI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80 - 89</a:t>
                      </a:r>
                      <a:endParaRPr lang="sl-SI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90+</a:t>
                      </a:r>
                      <a:endParaRPr lang="sl-SI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Skupaj </a:t>
                      </a:r>
                      <a:endParaRPr lang="sl-SI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1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Skupaj v vseh skupinah </a:t>
                      </a:r>
                      <a:endParaRPr lang="sl-SI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12.083</a:t>
                      </a:r>
                      <a:endParaRPr lang="sl-SI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4.550</a:t>
                      </a:r>
                      <a:endParaRPr lang="sl-SI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18.470</a:t>
                      </a:r>
                      <a:endParaRPr lang="sl-SI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16.606</a:t>
                      </a:r>
                      <a:endParaRPr lang="sl-SI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51.709</a:t>
                      </a:r>
                      <a:endParaRPr lang="sl-SI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% starejših v domovih upokojencev</a:t>
                      </a:r>
                      <a:endParaRPr lang="sl-SI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1,87%</a:t>
                      </a:r>
                      <a:endParaRPr lang="sl-SI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2,27%</a:t>
                      </a:r>
                      <a:endParaRPr lang="sl-SI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8,99%</a:t>
                      </a:r>
                      <a:endParaRPr lang="sl-SI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37,42%</a:t>
                      </a:r>
                      <a:endParaRPr lang="sl-SI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 </a:t>
                      </a:r>
                      <a:endParaRPr lang="sl-SI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Skupni delež starejših v domovih upokojencev</a:t>
                      </a:r>
                      <a:endParaRPr lang="sl-SI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 </a:t>
                      </a:r>
                      <a:endParaRPr lang="sl-SI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 </a:t>
                      </a:r>
                      <a:endParaRPr lang="sl-SI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 </a:t>
                      </a:r>
                      <a:endParaRPr lang="sl-SI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 </a:t>
                      </a:r>
                      <a:endParaRPr lang="sl-SI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4,72%</a:t>
                      </a:r>
                      <a:endParaRPr lang="sl-SI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1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Število starejših, ki niso v domu upokojencev</a:t>
                      </a:r>
                      <a:endParaRPr lang="sl-SI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98,1%</a:t>
                      </a:r>
                      <a:endParaRPr lang="sl-SI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97,7%</a:t>
                      </a:r>
                      <a:endParaRPr lang="sl-SI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91,0%</a:t>
                      </a:r>
                      <a:endParaRPr lang="sl-SI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62,6%</a:t>
                      </a:r>
                      <a:endParaRPr lang="sl-SI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</a:rPr>
                        <a:t>95,3%</a:t>
                      </a:r>
                      <a:endParaRPr lang="sl-SI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582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442222"/>
              </p:ext>
            </p:extLst>
          </p:nvPr>
        </p:nvGraphicFramePr>
        <p:xfrm>
          <a:off x="550332" y="939795"/>
          <a:ext cx="10760781" cy="54102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212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9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3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07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57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3458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KOLIKO STAREJŠIH JE PREJEMALO RAZLIČNE OBLIKE POMOČI V LETU 2017</a:t>
                      </a:r>
                      <a:endParaRPr lang="sl-SI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9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 </a:t>
                      </a:r>
                      <a:endParaRPr lang="sl-SI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65-79</a:t>
                      </a:r>
                      <a:endParaRPr lang="sl-SI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sl-SI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80-&gt;90</a:t>
                      </a:r>
                      <a:endParaRPr lang="sl-SI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Skupaj </a:t>
                      </a:r>
                      <a:endParaRPr lang="sl-SI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9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effectLst/>
                        </a:rPr>
                        <a:t>Število vseh</a:t>
                      </a:r>
                      <a:endParaRPr lang="sl-SI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845.451</a:t>
                      </a:r>
                      <a:endParaRPr lang="sl-SI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sl-SI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249.721</a:t>
                      </a:r>
                      <a:endParaRPr lang="sl-SI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1.095.172</a:t>
                      </a:r>
                      <a:endParaRPr lang="sl-SI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39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effectLst/>
                        </a:rPr>
                        <a:t>Prejemniki pomoči na domu</a:t>
                      </a:r>
                      <a:endParaRPr lang="sl-SI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58.590</a:t>
                      </a:r>
                      <a:endParaRPr lang="sl-SI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sl-SI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87.402</a:t>
                      </a:r>
                      <a:endParaRPr lang="sl-SI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145.992</a:t>
                      </a:r>
                      <a:endParaRPr lang="sl-SI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39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effectLst/>
                        </a:rPr>
                        <a:t>Stanovalci domov upokojencev</a:t>
                      </a:r>
                      <a:endParaRPr lang="sl-SI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16.633</a:t>
                      </a:r>
                      <a:endParaRPr lang="sl-SI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sl-SI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35.076</a:t>
                      </a:r>
                      <a:endParaRPr lang="sl-SI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51.709</a:t>
                      </a:r>
                      <a:endParaRPr lang="sl-SI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39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effectLst/>
                        </a:rPr>
                        <a:t>Prejemniki neke vrste pomoči</a:t>
                      </a:r>
                      <a:endParaRPr lang="sl-SI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75.223</a:t>
                      </a:r>
                      <a:endParaRPr lang="sl-SI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sl-SI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122.478</a:t>
                      </a:r>
                      <a:endParaRPr lang="sl-SI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197.701</a:t>
                      </a:r>
                      <a:endParaRPr lang="sl-SI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3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effectLst/>
                        </a:rPr>
                        <a:t> </a:t>
                      </a:r>
                      <a:endParaRPr lang="sl-SI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8,9%</a:t>
                      </a:r>
                      <a:endParaRPr lang="sl-SI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sl-SI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49,0%</a:t>
                      </a:r>
                      <a:endParaRPr lang="sl-SI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18%</a:t>
                      </a:r>
                      <a:endParaRPr lang="sl-SI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3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effectLst/>
                        </a:rPr>
                        <a:t>Niso prejemali nobene pomoči</a:t>
                      </a:r>
                      <a:endParaRPr lang="sl-SI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91,10%</a:t>
                      </a:r>
                      <a:endParaRPr lang="sl-SI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sl-SI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51%</a:t>
                      </a:r>
                      <a:endParaRPr lang="sl-SI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sl-SI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699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96833" y="2015733"/>
            <a:ext cx="5708469" cy="22884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3600" dirty="0" smtClean="0">
                <a:solidFill>
                  <a:schemeClr val="accent1">
                    <a:lumMod val="50000"/>
                  </a:schemeClr>
                </a:solidFill>
              </a:rPr>
              <a:t>Koliko časa v povprečju starejši potrebujejo konkretno pomoč in/ali osebno nego?</a:t>
            </a:r>
            <a:endParaRPr lang="da-DK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982" y="1712047"/>
            <a:ext cx="4573010" cy="304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75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595086" y="141684"/>
            <a:ext cx="9629775" cy="702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200" b="1" dirty="0" smtClean="0">
                <a:solidFill>
                  <a:schemeClr val="accent1">
                    <a:lumMod val="50000"/>
                  </a:schemeClr>
                </a:solidFill>
              </a:rPr>
              <a:t>Število let brez funkcionalnih omejitev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1589519" y="6023024"/>
            <a:ext cx="90516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900" dirty="0"/>
              <a:t>https://www.sum.dk/~/media/Filer%20-%20Publikationer_i_pdf/2013/Hjemmehjaelpskommissionen-fremtidens-hjemmehjaelp-juli-2013/Hjemmehjaelpskommissionen-fremtidens-hjemmehjaelp-juli-2013.pdf</a:t>
            </a:r>
          </a:p>
        </p:txBody>
      </p:sp>
      <p:sp>
        <p:nvSpPr>
          <p:cNvPr id="18" name="Rektangel 17"/>
          <p:cNvSpPr/>
          <p:nvPr/>
        </p:nvSpPr>
        <p:spPr>
          <a:xfrm>
            <a:off x="505635" y="784135"/>
            <a:ext cx="3648836" cy="516671"/>
          </a:xfrm>
          <a:prstGeom prst="rect">
            <a:avLst/>
          </a:prstGeom>
          <a:solidFill>
            <a:srgbClr val="69A4D9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b="1" dirty="0" smtClean="0">
                <a:solidFill>
                  <a:schemeClr val="accent1">
                    <a:lumMod val="50000"/>
                  </a:schemeClr>
                </a:solidFill>
              </a:rPr>
              <a:t>Ženske </a:t>
            </a:r>
            <a:endParaRPr lang="da-DK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150566" y="5993356"/>
            <a:ext cx="11573692" cy="8408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b="1" dirty="0" smtClean="0">
                <a:solidFill>
                  <a:schemeClr val="accent1">
                    <a:lumMod val="50000"/>
                  </a:schemeClr>
                </a:solidFill>
              </a:rPr>
              <a:t>60</a:t>
            </a:r>
          </a:p>
          <a:p>
            <a:pPr algn="ctr"/>
            <a:r>
              <a:rPr lang="sl-SI" sz="2400" b="1" dirty="0" smtClean="0">
                <a:solidFill>
                  <a:schemeClr val="accent1">
                    <a:lumMod val="50000"/>
                  </a:schemeClr>
                </a:solidFill>
              </a:rPr>
              <a:t>let</a:t>
            </a:r>
            <a:endParaRPr lang="da-DK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Rektangel 26"/>
          <p:cNvSpPr/>
          <p:nvPr/>
        </p:nvSpPr>
        <p:spPr>
          <a:xfrm>
            <a:off x="4373636" y="3605023"/>
            <a:ext cx="576000" cy="2394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800" dirty="0" smtClean="0">
              <a:solidFill>
                <a:sysClr val="windowText" lastClr="000000"/>
              </a:solidFill>
            </a:endParaRPr>
          </a:p>
          <a:p>
            <a:pPr algn="ctr"/>
            <a:endParaRPr lang="da-DK" sz="2800" dirty="0">
              <a:solidFill>
                <a:sysClr val="windowText" lastClr="000000"/>
              </a:solidFill>
            </a:endParaRPr>
          </a:p>
          <a:p>
            <a:pPr algn="ctr"/>
            <a:endParaRPr lang="da-DK" sz="2800" dirty="0" smtClean="0">
              <a:solidFill>
                <a:sysClr val="windowText" lastClr="000000"/>
              </a:solidFill>
            </a:endParaRPr>
          </a:p>
          <a:p>
            <a:pPr algn="ctr"/>
            <a:endParaRPr lang="da-DK" sz="2800" dirty="0">
              <a:solidFill>
                <a:sysClr val="windowText" lastClr="000000"/>
              </a:solidFill>
            </a:endParaRPr>
          </a:p>
          <a:p>
            <a:pPr algn="ctr"/>
            <a:r>
              <a:rPr lang="da-DK" sz="1200" b="1" dirty="0" smtClean="0">
                <a:solidFill>
                  <a:sysClr val="windowText" lastClr="000000"/>
                </a:solidFill>
              </a:rPr>
              <a:t>13,3</a:t>
            </a:r>
          </a:p>
          <a:p>
            <a:pPr algn="ctr"/>
            <a:r>
              <a:rPr lang="sl-SI" sz="1200" b="1" dirty="0" smtClean="0">
                <a:solidFill>
                  <a:sysClr val="windowText" lastClr="000000"/>
                </a:solidFill>
              </a:rPr>
              <a:t>let</a:t>
            </a:r>
            <a:endParaRPr lang="da-DK" sz="1200" b="1" dirty="0" smtClean="0">
              <a:solidFill>
                <a:sysClr val="windowText" lastClr="000000"/>
              </a:solidFill>
            </a:endParaRPr>
          </a:p>
          <a:p>
            <a:pPr algn="ctr"/>
            <a:endParaRPr lang="da-DK" sz="2800" b="1" dirty="0">
              <a:solidFill>
                <a:sysClr val="windowText" lastClr="000000"/>
              </a:solidFill>
            </a:endParaRPr>
          </a:p>
          <a:p>
            <a:pPr algn="ctr"/>
            <a:endParaRPr lang="da-DK" sz="2800" b="1" dirty="0" smtClean="0">
              <a:solidFill>
                <a:sysClr val="windowText" lastClr="000000"/>
              </a:solidFill>
            </a:endParaRPr>
          </a:p>
          <a:p>
            <a:pPr algn="ctr"/>
            <a:endParaRPr lang="da-DK" sz="2800" dirty="0" smtClean="0">
              <a:solidFill>
                <a:sysClr val="windowText" lastClr="000000"/>
              </a:solidFill>
            </a:endParaRPr>
          </a:p>
          <a:p>
            <a:pPr algn="ctr"/>
            <a:endParaRPr lang="da-DK" dirty="0"/>
          </a:p>
        </p:txBody>
      </p:sp>
      <p:sp>
        <p:nvSpPr>
          <p:cNvPr id="48" name="Rektangel 47"/>
          <p:cNvSpPr/>
          <p:nvPr/>
        </p:nvSpPr>
        <p:spPr>
          <a:xfrm>
            <a:off x="6860577" y="3059584"/>
            <a:ext cx="576000" cy="2934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800" dirty="0" smtClean="0">
              <a:solidFill>
                <a:sysClr val="windowText" lastClr="000000"/>
              </a:solidFill>
            </a:endParaRPr>
          </a:p>
          <a:p>
            <a:pPr algn="ctr"/>
            <a:endParaRPr lang="da-DK" sz="2800" dirty="0">
              <a:solidFill>
                <a:sysClr val="windowText" lastClr="000000"/>
              </a:solidFill>
            </a:endParaRPr>
          </a:p>
          <a:p>
            <a:pPr algn="ctr"/>
            <a:endParaRPr lang="da-DK" sz="2800" dirty="0" smtClean="0">
              <a:solidFill>
                <a:sysClr val="windowText" lastClr="000000"/>
              </a:solidFill>
            </a:endParaRPr>
          </a:p>
          <a:p>
            <a:pPr algn="ctr"/>
            <a:endParaRPr lang="da-DK" sz="2800" dirty="0">
              <a:solidFill>
                <a:sysClr val="windowText" lastClr="000000"/>
              </a:solidFill>
            </a:endParaRPr>
          </a:p>
          <a:p>
            <a:pPr algn="ctr"/>
            <a:r>
              <a:rPr lang="da-DK" sz="1200" b="1" dirty="0" smtClean="0">
                <a:solidFill>
                  <a:sysClr val="windowText" lastClr="000000"/>
                </a:solidFill>
              </a:rPr>
              <a:t>16,3</a:t>
            </a:r>
          </a:p>
          <a:p>
            <a:pPr algn="ctr"/>
            <a:r>
              <a:rPr lang="sl-SI" sz="1200" b="1" dirty="0">
                <a:solidFill>
                  <a:schemeClr val="tx1"/>
                </a:solidFill>
              </a:rPr>
              <a:t>let</a:t>
            </a:r>
            <a:endParaRPr lang="da-DK" sz="1200" b="1" dirty="0" smtClean="0">
              <a:solidFill>
                <a:schemeClr val="tx1"/>
              </a:solidFill>
            </a:endParaRPr>
          </a:p>
          <a:p>
            <a:pPr algn="ctr"/>
            <a:endParaRPr lang="da-DK" sz="2800" b="1" dirty="0">
              <a:solidFill>
                <a:sysClr val="windowText" lastClr="000000"/>
              </a:solidFill>
            </a:endParaRPr>
          </a:p>
          <a:p>
            <a:pPr algn="ctr"/>
            <a:endParaRPr lang="da-DK" sz="2800" b="1" dirty="0" smtClean="0">
              <a:solidFill>
                <a:sysClr val="windowText" lastClr="000000"/>
              </a:solidFill>
            </a:endParaRPr>
          </a:p>
          <a:p>
            <a:pPr algn="ctr"/>
            <a:endParaRPr lang="da-DK" sz="2800" dirty="0" smtClean="0">
              <a:solidFill>
                <a:sysClr val="windowText" lastClr="000000"/>
              </a:solidFill>
            </a:endParaRPr>
          </a:p>
          <a:p>
            <a:pPr algn="ctr"/>
            <a:endParaRPr lang="da-DK" dirty="0"/>
          </a:p>
        </p:txBody>
      </p:sp>
      <p:sp>
        <p:nvSpPr>
          <p:cNvPr id="49" name="Rektangel 48"/>
          <p:cNvSpPr/>
          <p:nvPr/>
        </p:nvSpPr>
        <p:spPr>
          <a:xfrm>
            <a:off x="9647960" y="2614679"/>
            <a:ext cx="576000" cy="3384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800" dirty="0" smtClean="0">
              <a:solidFill>
                <a:sysClr val="windowText" lastClr="000000"/>
              </a:solidFill>
            </a:endParaRPr>
          </a:p>
          <a:p>
            <a:pPr algn="ctr"/>
            <a:endParaRPr lang="da-DK" sz="2800" dirty="0">
              <a:solidFill>
                <a:sysClr val="windowText" lastClr="000000"/>
              </a:solidFill>
            </a:endParaRPr>
          </a:p>
          <a:p>
            <a:pPr algn="ctr"/>
            <a:endParaRPr lang="da-DK" sz="2800" dirty="0" smtClean="0">
              <a:solidFill>
                <a:sysClr val="windowText" lastClr="000000"/>
              </a:solidFill>
            </a:endParaRPr>
          </a:p>
          <a:p>
            <a:pPr algn="ctr"/>
            <a:endParaRPr lang="da-DK" sz="2800" dirty="0">
              <a:solidFill>
                <a:sysClr val="windowText" lastClr="000000"/>
              </a:solidFill>
            </a:endParaRPr>
          </a:p>
          <a:p>
            <a:pPr algn="ctr"/>
            <a:r>
              <a:rPr lang="da-DK" sz="1200" b="1" dirty="0" smtClean="0">
                <a:solidFill>
                  <a:sysClr val="windowText" lastClr="000000"/>
                </a:solidFill>
              </a:rPr>
              <a:t>18,8</a:t>
            </a:r>
          </a:p>
          <a:p>
            <a:pPr algn="ctr"/>
            <a:r>
              <a:rPr lang="sl-SI" sz="1200" b="1" dirty="0">
                <a:solidFill>
                  <a:schemeClr val="tx1"/>
                </a:solidFill>
              </a:rPr>
              <a:t>let</a:t>
            </a:r>
            <a:endParaRPr lang="da-DK" sz="1200" b="1" dirty="0" smtClean="0">
              <a:solidFill>
                <a:schemeClr val="tx1"/>
              </a:solidFill>
            </a:endParaRPr>
          </a:p>
          <a:p>
            <a:pPr algn="ctr"/>
            <a:endParaRPr lang="da-DK" sz="2800" b="1" dirty="0">
              <a:solidFill>
                <a:sysClr val="windowText" lastClr="000000"/>
              </a:solidFill>
            </a:endParaRPr>
          </a:p>
          <a:p>
            <a:pPr algn="ctr"/>
            <a:endParaRPr lang="da-DK" sz="2800" b="1" dirty="0" smtClean="0">
              <a:solidFill>
                <a:sysClr val="windowText" lastClr="000000"/>
              </a:solidFill>
            </a:endParaRPr>
          </a:p>
          <a:p>
            <a:pPr algn="ctr"/>
            <a:endParaRPr lang="da-DK" sz="2800" dirty="0" smtClean="0">
              <a:solidFill>
                <a:sysClr val="windowText" lastClr="000000"/>
              </a:solidFill>
            </a:endParaRPr>
          </a:p>
          <a:p>
            <a:pPr algn="ctr"/>
            <a:endParaRPr lang="da-DK" dirty="0"/>
          </a:p>
        </p:txBody>
      </p:sp>
      <p:sp>
        <p:nvSpPr>
          <p:cNvPr id="3" name="Billedforklaring med opadgående pil 2"/>
          <p:cNvSpPr/>
          <p:nvPr/>
        </p:nvSpPr>
        <p:spPr>
          <a:xfrm>
            <a:off x="4245429" y="5974445"/>
            <a:ext cx="832467" cy="835822"/>
          </a:xfrm>
          <a:prstGeom prst="upArrowCallo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1987</a:t>
            </a:r>
            <a:endParaRPr lang="da-DK" sz="2400" dirty="0"/>
          </a:p>
        </p:txBody>
      </p:sp>
      <p:sp>
        <p:nvSpPr>
          <p:cNvPr id="36" name="Rektangel 35"/>
          <p:cNvSpPr/>
          <p:nvPr/>
        </p:nvSpPr>
        <p:spPr>
          <a:xfrm>
            <a:off x="4373636" y="2111934"/>
            <a:ext cx="576000" cy="151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200" b="1" dirty="0" smtClean="0"/>
              <a:t>8,4</a:t>
            </a:r>
          </a:p>
          <a:p>
            <a:pPr algn="ctr"/>
            <a:r>
              <a:rPr lang="sl-SI" sz="1200" b="1" dirty="0" smtClean="0"/>
              <a:t>let</a:t>
            </a:r>
            <a:endParaRPr lang="da-DK" sz="1200" b="1" dirty="0"/>
          </a:p>
        </p:txBody>
      </p:sp>
      <p:sp>
        <p:nvSpPr>
          <p:cNvPr id="53" name="Rektangel 52"/>
          <p:cNvSpPr/>
          <p:nvPr/>
        </p:nvSpPr>
        <p:spPr>
          <a:xfrm>
            <a:off x="6860577" y="1727584"/>
            <a:ext cx="576000" cy="133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200" b="1" dirty="0" smtClean="0"/>
              <a:t>7,4</a:t>
            </a:r>
          </a:p>
          <a:p>
            <a:pPr algn="ctr"/>
            <a:r>
              <a:rPr lang="sl-SI" sz="1200" b="1" dirty="0"/>
              <a:t>let</a:t>
            </a:r>
            <a:endParaRPr lang="da-DK" sz="1200" b="1" dirty="0"/>
          </a:p>
        </p:txBody>
      </p:sp>
      <p:sp>
        <p:nvSpPr>
          <p:cNvPr id="58" name="Rektangel 57"/>
          <p:cNvSpPr/>
          <p:nvPr/>
        </p:nvSpPr>
        <p:spPr>
          <a:xfrm>
            <a:off x="9647960" y="1277584"/>
            <a:ext cx="576000" cy="133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sz="1200" b="1" dirty="0" smtClean="0"/>
          </a:p>
          <a:p>
            <a:pPr algn="ctr"/>
            <a:r>
              <a:rPr lang="da-DK" sz="2800" b="1" dirty="0"/>
              <a:t>?</a:t>
            </a:r>
          </a:p>
          <a:p>
            <a:pPr algn="ctr"/>
            <a:endParaRPr lang="da-DK" sz="1200" b="1" dirty="0"/>
          </a:p>
        </p:txBody>
      </p:sp>
      <p:sp>
        <p:nvSpPr>
          <p:cNvPr id="62" name="Billedforklaring med opadgående pil 61"/>
          <p:cNvSpPr/>
          <p:nvPr/>
        </p:nvSpPr>
        <p:spPr>
          <a:xfrm>
            <a:off x="6796801" y="5974445"/>
            <a:ext cx="827999" cy="835822"/>
          </a:xfrm>
          <a:prstGeom prst="upArrowCallo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2010</a:t>
            </a:r>
            <a:endParaRPr lang="da-DK" sz="2400" dirty="0"/>
          </a:p>
        </p:txBody>
      </p:sp>
      <p:sp>
        <p:nvSpPr>
          <p:cNvPr id="63" name="Billedforklaring med opadgående pil 62"/>
          <p:cNvSpPr/>
          <p:nvPr/>
        </p:nvSpPr>
        <p:spPr>
          <a:xfrm>
            <a:off x="9498674" y="5974445"/>
            <a:ext cx="824396" cy="835822"/>
          </a:xfrm>
          <a:prstGeom prst="upArrowCallo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2015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3367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7" grpId="0" animBg="1"/>
      <p:bldP spid="48" grpId="0" animBg="1"/>
      <p:bldP spid="49" grpId="0" animBg="1"/>
      <p:bldP spid="3" grpId="0" animBg="1"/>
      <p:bldP spid="36" grpId="0" animBg="1"/>
      <p:bldP spid="53" grpId="0" animBg="1"/>
      <p:bldP spid="58" grpId="0" animBg="1"/>
      <p:bldP spid="62" grpId="0" animBg="1"/>
      <p:bldP spid="6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595086" y="141684"/>
            <a:ext cx="9629775" cy="702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200" b="1" dirty="0">
                <a:solidFill>
                  <a:schemeClr val="accent1">
                    <a:lumMod val="50000"/>
                  </a:schemeClr>
                </a:solidFill>
              </a:rPr>
              <a:t>Število let brez </a:t>
            </a:r>
            <a:r>
              <a:rPr lang="sl-SI" sz="3200" b="1" dirty="0" smtClean="0">
                <a:solidFill>
                  <a:schemeClr val="accent1">
                    <a:lumMod val="50000"/>
                  </a:schemeClr>
                </a:solidFill>
              </a:rPr>
              <a:t>funkcionalnih omejitev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1589519" y="6023024"/>
            <a:ext cx="90516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900" dirty="0"/>
              <a:t>https://www.sum.dk/~/media/Filer%20-%20Publikationer_i_pdf/2013/Hjemmehjaelpskommissionen-fremtidens-hjemmehjaelp-juli-2013/Hjemmehjaelpskommissionen-fremtidens-hjemmehjaelp-juli-2013.pdf</a:t>
            </a:r>
          </a:p>
        </p:txBody>
      </p:sp>
      <p:sp>
        <p:nvSpPr>
          <p:cNvPr id="5" name="Rektangel 4"/>
          <p:cNvSpPr/>
          <p:nvPr/>
        </p:nvSpPr>
        <p:spPr>
          <a:xfrm>
            <a:off x="352697" y="6001828"/>
            <a:ext cx="11573692" cy="8408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b="1" dirty="0" smtClean="0">
                <a:solidFill>
                  <a:schemeClr val="accent1">
                    <a:lumMod val="50000"/>
                  </a:schemeClr>
                </a:solidFill>
              </a:rPr>
              <a:t>60</a:t>
            </a:r>
          </a:p>
          <a:p>
            <a:pPr algn="ctr"/>
            <a:r>
              <a:rPr lang="sl-SI" sz="2400" b="1" dirty="0" smtClean="0">
                <a:solidFill>
                  <a:schemeClr val="accent1">
                    <a:lumMod val="50000"/>
                  </a:schemeClr>
                </a:solidFill>
              </a:rPr>
              <a:t>let</a:t>
            </a:r>
            <a:endParaRPr lang="da-DK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4789404" y="3758741"/>
            <a:ext cx="576000" cy="22237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800" dirty="0" smtClean="0">
              <a:solidFill>
                <a:sysClr val="windowText" lastClr="000000"/>
              </a:solidFill>
            </a:endParaRPr>
          </a:p>
          <a:p>
            <a:pPr algn="ctr"/>
            <a:endParaRPr lang="da-DK" sz="2800" dirty="0">
              <a:solidFill>
                <a:sysClr val="windowText" lastClr="000000"/>
              </a:solidFill>
            </a:endParaRPr>
          </a:p>
          <a:p>
            <a:pPr algn="ctr"/>
            <a:endParaRPr lang="da-DK" sz="2800" dirty="0" smtClean="0">
              <a:solidFill>
                <a:sysClr val="windowText" lastClr="000000"/>
              </a:solidFill>
            </a:endParaRPr>
          </a:p>
          <a:p>
            <a:pPr algn="ctr"/>
            <a:endParaRPr lang="da-DK" sz="2800" dirty="0">
              <a:solidFill>
                <a:sysClr val="windowText" lastClr="000000"/>
              </a:solidFill>
            </a:endParaRPr>
          </a:p>
          <a:p>
            <a:pPr algn="ctr"/>
            <a:r>
              <a:rPr lang="da-DK" sz="1200" b="1" dirty="0" smtClean="0">
                <a:solidFill>
                  <a:sysClr val="windowText" lastClr="000000"/>
                </a:solidFill>
              </a:rPr>
              <a:t>12,2</a:t>
            </a:r>
          </a:p>
          <a:p>
            <a:pPr algn="ctr"/>
            <a:r>
              <a:rPr lang="sl-SI" sz="1200" b="1" dirty="0">
                <a:solidFill>
                  <a:schemeClr val="tx1"/>
                </a:solidFill>
              </a:rPr>
              <a:t>let</a:t>
            </a:r>
            <a:endParaRPr lang="da-DK" sz="1200" b="1" dirty="0" smtClean="0">
              <a:solidFill>
                <a:schemeClr val="tx1"/>
              </a:solidFill>
            </a:endParaRPr>
          </a:p>
          <a:p>
            <a:pPr algn="ctr"/>
            <a:endParaRPr lang="da-DK" sz="2800" b="1" dirty="0">
              <a:solidFill>
                <a:sysClr val="windowText" lastClr="000000"/>
              </a:solidFill>
            </a:endParaRPr>
          </a:p>
          <a:p>
            <a:pPr algn="ctr"/>
            <a:endParaRPr lang="da-DK" sz="2800" b="1" dirty="0" smtClean="0">
              <a:solidFill>
                <a:sysClr val="windowText" lastClr="000000"/>
              </a:solidFill>
            </a:endParaRPr>
          </a:p>
          <a:p>
            <a:pPr algn="ctr"/>
            <a:endParaRPr lang="da-DK" sz="2800" dirty="0" smtClean="0">
              <a:solidFill>
                <a:sysClr val="windowText" lastClr="000000"/>
              </a:solidFill>
            </a:endParaRPr>
          </a:p>
          <a:p>
            <a:pPr algn="ctr"/>
            <a:endParaRPr lang="da-DK" dirty="0"/>
          </a:p>
        </p:txBody>
      </p:sp>
      <p:sp>
        <p:nvSpPr>
          <p:cNvPr id="42" name="Billedforklaring med opadgående pil 41"/>
          <p:cNvSpPr/>
          <p:nvPr/>
        </p:nvSpPr>
        <p:spPr>
          <a:xfrm>
            <a:off x="7038566" y="6015238"/>
            <a:ext cx="1039575" cy="835822"/>
          </a:xfrm>
          <a:prstGeom prst="upArrowCallo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2010</a:t>
            </a:r>
            <a:endParaRPr lang="da-DK" sz="2400" dirty="0"/>
          </a:p>
        </p:txBody>
      </p:sp>
      <p:sp>
        <p:nvSpPr>
          <p:cNvPr id="43" name="Billedforklaring med opadgående pil 42"/>
          <p:cNvSpPr/>
          <p:nvPr/>
        </p:nvSpPr>
        <p:spPr>
          <a:xfrm>
            <a:off x="10277050" y="6006467"/>
            <a:ext cx="1039575" cy="835822"/>
          </a:xfrm>
          <a:prstGeom prst="upArrowCallo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2021</a:t>
            </a:r>
            <a:endParaRPr lang="da-DK" sz="2400" dirty="0"/>
          </a:p>
        </p:txBody>
      </p:sp>
      <p:sp>
        <p:nvSpPr>
          <p:cNvPr id="32" name="Rektangel 31"/>
          <p:cNvSpPr/>
          <p:nvPr/>
        </p:nvSpPr>
        <p:spPr>
          <a:xfrm>
            <a:off x="7270354" y="3059412"/>
            <a:ext cx="576000" cy="2934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800" dirty="0" smtClean="0">
              <a:solidFill>
                <a:sysClr val="windowText" lastClr="000000"/>
              </a:solidFill>
            </a:endParaRPr>
          </a:p>
          <a:p>
            <a:pPr algn="ctr"/>
            <a:endParaRPr lang="da-DK" sz="2800" dirty="0">
              <a:solidFill>
                <a:sysClr val="windowText" lastClr="000000"/>
              </a:solidFill>
            </a:endParaRPr>
          </a:p>
          <a:p>
            <a:pPr algn="ctr"/>
            <a:endParaRPr lang="da-DK" sz="2800" dirty="0" smtClean="0">
              <a:solidFill>
                <a:sysClr val="windowText" lastClr="000000"/>
              </a:solidFill>
            </a:endParaRPr>
          </a:p>
          <a:p>
            <a:pPr algn="ctr"/>
            <a:endParaRPr lang="da-DK" sz="2800" dirty="0">
              <a:solidFill>
                <a:sysClr val="windowText" lastClr="000000"/>
              </a:solidFill>
            </a:endParaRPr>
          </a:p>
          <a:p>
            <a:pPr algn="ctr"/>
            <a:r>
              <a:rPr lang="da-DK" sz="1200" b="1" dirty="0" smtClean="0">
                <a:solidFill>
                  <a:sysClr val="windowText" lastClr="000000"/>
                </a:solidFill>
              </a:rPr>
              <a:t>16,3</a:t>
            </a:r>
          </a:p>
          <a:p>
            <a:pPr algn="ctr"/>
            <a:r>
              <a:rPr lang="sl-SI" sz="1200" b="1" dirty="0">
                <a:solidFill>
                  <a:schemeClr val="tx1"/>
                </a:solidFill>
              </a:rPr>
              <a:t>let</a:t>
            </a:r>
            <a:endParaRPr lang="da-DK" sz="1200" b="1" dirty="0" smtClean="0">
              <a:solidFill>
                <a:schemeClr val="tx1"/>
              </a:solidFill>
            </a:endParaRPr>
          </a:p>
          <a:p>
            <a:pPr algn="ctr"/>
            <a:endParaRPr lang="da-DK" sz="2800" b="1" dirty="0">
              <a:solidFill>
                <a:sysClr val="windowText" lastClr="000000"/>
              </a:solidFill>
            </a:endParaRPr>
          </a:p>
          <a:p>
            <a:pPr algn="ctr"/>
            <a:endParaRPr lang="da-DK" sz="2800" b="1" dirty="0" smtClean="0">
              <a:solidFill>
                <a:sysClr val="windowText" lastClr="000000"/>
              </a:solidFill>
            </a:endParaRPr>
          </a:p>
          <a:p>
            <a:pPr algn="ctr"/>
            <a:endParaRPr lang="da-DK" sz="2800" dirty="0" smtClean="0">
              <a:solidFill>
                <a:sysClr val="windowText" lastClr="000000"/>
              </a:solidFill>
            </a:endParaRPr>
          </a:p>
          <a:p>
            <a:pPr algn="ctr"/>
            <a:endParaRPr lang="da-DK" dirty="0"/>
          </a:p>
        </p:txBody>
      </p:sp>
      <p:sp>
        <p:nvSpPr>
          <p:cNvPr id="33" name="Rektangel 32"/>
          <p:cNvSpPr/>
          <p:nvPr/>
        </p:nvSpPr>
        <p:spPr>
          <a:xfrm>
            <a:off x="10508838" y="2590031"/>
            <a:ext cx="576000" cy="3384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800" dirty="0" smtClean="0">
              <a:solidFill>
                <a:sysClr val="windowText" lastClr="000000"/>
              </a:solidFill>
            </a:endParaRPr>
          </a:p>
          <a:p>
            <a:pPr algn="ctr"/>
            <a:endParaRPr lang="da-DK" sz="2800" dirty="0">
              <a:solidFill>
                <a:sysClr val="windowText" lastClr="000000"/>
              </a:solidFill>
            </a:endParaRPr>
          </a:p>
          <a:p>
            <a:pPr algn="ctr"/>
            <a:endParaRPr lang="da-DK" sz="2800" dirty="0" smtClean="0">
              <a:solidFill>
                <a:sysClr val="windowText" lastClr="000000"/>
              </a:solidFill>
            </a:endParaRPr>
          </a:p>
          <a:p>
            <a:pPr algn="ctr"/>
            <a:endParaRPr lang="da-DK" sz="2800" dirty="0">
              <a:solidFill>
                <a:sysClr val="windowText" lastClr="000000"/>
              </a:solidFill>
            </a:endParaRPr>
          </a:p>
          <a:p>
            <a:pPr algn="ctr"/>
            <a:r>
              <a:rPr lang="da-DK" sz="1200" b="1" dirty="0" smtClean="0">
                <a:solidFill>
                  <a:sysClr val="windowText" lastClr="000000"/>
                </a:solidFill>
              </a:rPr>
              <a:t>18,8</a:t>
            </a:r>
          </a:p>
          <a:p>
            <a:pPr algn="ctr"/>
            <a:r>
              <a:rPr lang="sl-SI" sz="1200" b="1" dirty="0">
                <a:solidFill>
                  <a:schemeClr val="tx1"/>
                </a:solidFill>
              </a:rPr>
              <a:t>let</a:t>
            </a:r>
            <a:endParaRPr lang="da-DK" sz="1200" b="1" dirty="0" smtClean="0">
              <a:solidFill>
                <a:schemeClr val="tx1"/>
              </a:solidFill>
            </a:endParaRPr>
          </a:p>
          <a:p>
            <a:pPr algn="ctr"/>
            <a:endParaRPr lang="da-DK" sz="2800" b="1" dirty="0">
              <a:solidFill>
                <a:sysClr val="windowText" lastClr="000000"/>
              </a:solidFill>
            </a:endParaRPr>
          </a:p>
          <a:p>
            <a:pPr algn="ctr"/>
            <a:endParaRPr lang="da-DK" sz="2800" b="1" dirty="0" smtClean="0">
              <a:solidFill>
                <a:sysClr val="windowText" lastClr="000000"/>
              </a:solidFill>
            </a:endParaRPr>
          </a:p>
          <a:p>
            <a:pPr algn="ctr"/>
            <a:endParaRPr lang="da-DK" sz="2800" dirty="0" smtClean="0">
              <a:solidFill>
                <a:sysClr val="windowText" lastClr="000000"/>
              </a:solidFill>
            </a:endParaRPr>
          </a:p>
          <a:p>
            <a:pPr algn="ctr"/>
            <a:endParaRPr lang="da-DK" dirty="0"/>
          </a:p>
        </p:txBody>
      </p:sp>
      <p:sp>
        <p:nvSpPr>
          <p:cNvPr id="28" name="Rektangel 27"/>
          <p:cNvSpPr/>
          <p:nvPr/>
        </p:nvSpPr>
        <p:spPr>
          <a:xfrm>
            <a:off x="4789404" y="2822741"/>
            <a:ext cx="576000" cy="936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200" b="1" dirty="0" smtClean="0"/>
              <a:t>5,2</a:t>
            </a:r>
          </a:p>
          <a:p>
            <a:pPr algn="ctr"/>
            <a:r>
              <a:rPr lang="sl-SI" sz="1200" b="1" dirty="0" smtClean="0"/>
              <a:t>let</a:t>
            </a:r>
            <a:endParaRPr lang="da-DK" sz="1200" b="1" dirty="0"/>
          </a:p>
        </p:txBody>
      </p:sp>
      <p:sp>
        <p:nvSpPr>
          <p:cNvPr id="50" name="Rektangel 49"/>
          <p:cNvSpPr/>
          <p:nvPr/>
        </p:nvSpPr>
        <p:spPr>
          <a:xfrm>
            <a:off x="7270354" y="2285412"/>
            <a:ext cx="576000" cy="774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200" b="1" dirty="0" smtClean="0"/>
              <a:t>4,3</a:t>
            </a:r>
          </a:p>
          <a:p>
            <a:pPr algn="ctr"/>
            <a:r>
              <a:rPr lang="sl-SI" sz="1200" b="1" dirty="0"/>
              <a:t>let</a:t>
            </a:r>
            <a:endParaRPr lang="da-DK" sz="1200" b="1" dirty="0"/>
          </a:p>
        </p:txBody>
      </p:sp>
      <p:sp>
        <p:nvSpPr>
          <p:cNvPr id="56" name="Rektangel 55"/>
          <p:cNvSpPr/>
          <p:nvPr/>
        </p:nvSpPr>
        <p:spPr>
          <a:xfrm>
            <a:off x="1267211" y="1075947"/>
            <a:ext cx="3621263" cy="51667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b="1" dirty="0" smtClean="0">
                <a:solidFill>
                  <a:schemeClr val="accent1">
                    <a:lumMod val="50000"/>
                  </a:schemeClr>
                </a:solidFill>
              </a:rPr>
              <a:t>Moški</a:t>
            </a:r>
            <a:r>
              <a:rPr lang="sl-SI" sz="2800" b="1" dirty="0" smtClean="0">
                <a:solidFill>
                  <a:schemeClr val="tx1"/>
                </a:solidFill>
              </a:rPr>
              <a:t> </a:t>
            </a:r>
            <a:endParaRPr lang="da-DK" sz="2800" b="1" dirty="0">
              <a:solidFill>
                <a:schemeClr val="tx1"/>
              </a:solidFill>
            </a:endParaRPr>
          </a:p>
        </p:txBody>
      </p:sp>
      <p:sp>
        <p:nvSpPr>
          <p:cNvPr id="57" name="Rektangel 56"/>
          <p:cNvSpPr/>
          <p:nvPr/>
        </p:nvSpPr>
        <p:spPr>
          <a:xfrm>
            <a:off x="10508838" y="1824115"/>
            <a:ext cx="576000" cy="774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800" b="1" dirty="0" smtClean="0"/>
              <a:t>?</a:t>
            </a:r>
            <a:endParaRPr lang="da-DK" sz="2800" b="1" dirty="0"/>
          </a:p>
        </p:txBody>
      </p:sp>
      <p:sp>
        <p:nvSpPr>
          <p:cNvPr id="64" name="Billedforklaring med opadgående pil 63"/>
          <p:cNvSpPr/>
          <p:nvPr/>
        </p:nvSpPr>
        <p:spPr>
          <a:xfrm>
            <a:off x="4661170" y="6015238"/>
            <a:ext cx="832467" cy="835822"/>
          </a:xfrm>
          <a:prstGeom prst="upArrowCallo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1987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141189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42" grpId="0" animBg="1"/>
      <p:bldP spid="43" grpId="0" animBg="1"/>
      <p:bldP spid="32" grpId="0" animBg="1"/>
      <p:bldP spid="33" grpId="0" animBg="1"/>
      <p:bldP spid="28" grpId="0" animBg="1"/>
      <p:bldP spid="50" grpId="0" animBg="1"/>
      <p:bldP spid="57" grpId="0" animBg="1"/>
      <p:bldP spid="6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358463" y="3389963"/>
            <a:ext cx="7278254" cy="1440873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b="1" dirty="0" smtClean="0"/>
              <a:t>PA SE NAJPREJ PREDSTAVIMO</a:t>
            </a:r>
            <a:endParaRPr lang="da-DK" sz="2800" b="1" dirty="0"/>
          </a:p>
        </p:txBody>
      </p:sp>
      <p:sp>
        <p:nvSpPr>
          <p:cNvPr id="7" name="Rektangel 6"/>
          <p:cNvSpPr/>
          <p:nvPr/>
        </p:nvSpPr>
        <p:spPr>
          <a:xfrm>
            <a:off x="358463" y="1399414"/>
            <a:ext cx="7278254" cy="1440873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b="1" dirty="0" smtClean="0"/>
              <a:t>Moje ime</a:t>
            </a:r>
            <a:r>
              <a:rPr lang="da-DK" sz="2800" b="1" dirty="0" smtClean="0"/>
              <a:t>:  xxxxxxxxxxxxx</a:t>
            </a:r>
            <a:endParaRPr lang="da-DK" sz="2800" b="1" dirty="0"/>
          </a:p>
        </p:txBody>
      </p:sp>
      <p:sp>
        <p:nvSpPr>
          <p:cNvPr id="3" name="Pravokotnik 2"/>
          <p:cNvSpPr/>
          <p:nvPr/>
        </p:nvSpPr>
        <p:spPr>
          <a:xfrm>
            <a:off x="8528363" y="3579740"/>
            <a:ext cx="2218099" cy="8238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olje z besedilom 7"/>
          <p:cNvSpPr txBox="1"/>
          <p:nvPr/>
        </p:nvSpPr>
        <p:spPr>
          <a:xfrm>
            <a:off x="9252833" y="4858499"/>
            <a:ext cx="1345565" cy="86360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l-SI" sz="3600" b="1" i="1">
                <a:ln>
                  <a:noFill/>
                </a:ln>
                <a:gradFill>
                  <a:gsLst>
                    <a:gs pos="0">
                      <a:srgbClr val="A54200"/>
                    </a:gs>
                    <a:gs pos="78000">
                      <a:srgbClr val="FF8C19"/>
                    </a:gs>
                    <a:gs pos="100000">
                      <a:srgbClr val="FFF1E9"/>
                    </a:gs>
                  </a:gsLst>
                  <a:lin ang="5400000" scaled="0"/>
                </a:gra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Brush Script MT"/>
                <a:ea typeface="Calibri"/>
                <a:cs typeface="Times New Roman"/>
              </a:rPr>
              <a:t>Jaz sem</a:t>
            </a:r>
            <a:endParaRPr lang="sl-SI" sz="110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63" y="155419"/>
            <a:ext cx="4239491" cy="908947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513" y="1589191"/>
            <a:ext cx="4337800" cy="1800772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9337964" y="1902691"/>
            <a:ext cx="1819563" cy="11605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PoljeZBesedilom 3"/>
          <p:cNvSpPr txBox="1"/>
          <p:nvPr/>
        </p:nvSpPr>
        <p:spPr>
          <a:xfrm>
            <a:off x="9138695" y="2242918"/>
            <a:ext cx="2218099" cy="461665"/>
          </a:xfrm>
          <a:prstGeom prst="rect">
            <a:avLst/>
          </a:prstGeom>
          <a:noFill/>
          <a:effectLst>
            <a:reflection blurRad="6350" stA="50000" endA="275" endPos="40000" dist="1016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sl-SI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anose="03070502030502020203" pitchFamily="66" charset="0"/>
              </a:rPr>
              <a:t>Kdo smo?</a:t>
            </a:r>
            <a:endParaRPr lang="sl-SI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ner Hand ITC" panose="0307050203050202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71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984948"/>
              </p:ext>
            </p:extLst>
          </p:nvPr>
        </p:nvGraphicFramePr>
        <p:xfrm>
          <a:off x="2122891" y="2163682"/>
          <a:ext cx="8134684" cy="161161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981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7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5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effectLst/>
                        </a:rPr>
                        <a:t>Število starejših, ki živijo samostojno</a:t>
                      </a:r>
                      <a:endParaRPr lang="sl-SI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effectLst/>
                        </a:rPr>
                        <a:t>65-79</a:t>
                      </a:r>
                      <a:endParaRPr lang="sl-SI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effectLst/>
                        </a:rPr>
                        <a:t>80-&gt;90</a:t>
                      </a:r>
                      <a:endParaRPr lang="sl-SI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65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effectLst/>
                        </a:rPr>
                        <a:t>Niso v domovih in nimajo oskrbe na domu</a:t>
                      </a:r>
                      <a:endParaRPr lang="sl-SI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effectLst/>
                        </a:rPr>
                        <a:t>91,9%</a:t>
                      </a:r>
                      <a:endParaRPr lang="sl-SI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effectLst/>
                        </a:rPr>
                        <a:t>51%</a:t>
                      </a:r>
                      <a:endParaRPr lang="sl-SI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35" y="431800"/>
            <a:ext cx="2359092" cy="55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49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667" y="1320009"/>
            <a:ext cx="7207431" cy="4804954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2181886" y="1394234"/>
            <a:ext cx="4535786" cy="18921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ravokotnik 4"/>
          <p:cNvSpPr/>
          <p:nvPr/>
        </p:nvSpPr>
        <p:spPr>
          <a:xfrm>
            <a:off x="2317687" y="1394234"/>
            <a:ext cx="5241957" cy="20098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ravokotnik 5"/>
          <p:cNvSpPr/>
          <p:nvPr/>
        </p:nvSpPr>
        <p:spPr>
          <a:xfrm>
            <a:off x="7559644" y="1394234"/>
            <a:ext cx="1285592" cy="18921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oljeZBesedilom 3"/>
          <p:cNvSpPr txBox="1"/>
          <p:nvPr/>
        </p:nvSpPr>
        <p:spPr>
          <a:xfrm>
            <a:off x="3736975" y="1745879"/>
            <a:ext cx="47180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sl-SI" sz="6000" kern="1200" dirty="0">
                <a:solidFill>
                  <a:srgbClr val="69A4D9"/>
                </a:solidFill>
                <a:effectLst/>
                <a:latin typeface="Viner Hand ITC"/>
                <a:ea typeface="Times New Roman"/>
                <a:cs typeface="Times New Roman"/>
              </a:rPr>
              <a:t>POZITIVNO</a:t>
            </a:r>
            <a:endParaRPr lang="sl-SI" sz="1200" dirty="0">
              <a:solidFill>
                <a:srgbClr val="69A4D9"/>
              </a:solidFill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sl-SI" sz="6000" kern="1200" dirty="0">
                <a:solidFill>
                  <a:srgbClr val="69A4D9"/>
                </a:solidFill>
                <a:effectLst/>
                <a:latin typeface="Viner Hand ITC"/>
                <a:ea typeface="Times New Roman"/>
                <a:cs typeface="Times New Roman"/>
              </a:rPr>
              <a:t>MIŠLJENJE</a:t>
            </a:r>
            <a:endParaRPr lang="sl-SI" sz="1200" dirty="0">
              <a:solidFill>
                <a:srgbClr val="69A4D9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5238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839" y="657526"/>
            <a:ext cx="9691645" cy="6058535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2587558" y="1855961"/>
            <a:ext cx="7140102" cy="327932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Zgodba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1 .</a:t>
            </a:r>
            <a:endParaRPr lang="da-DK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Učitelj telovadbe je nekega dne 19 letnikom v razredu rekel takole:</a:t>
            </a:r>
          </a:p>
          <a:p>
            <a:r>
              <a:rPr lang="sl-SI" i="1" dirty="0" smtClean="0">
                <a:solidFill>
                  <a:schemeClr val="accent1">
                    <a:lumMod val="50000"/>
                  </a:schemeClr>
                </a:solidFill>
              </a:rPr>
              <a:t>"jutri boste tekli 10 km"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endParaRPr lang="da-DK" sz="32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sl-SI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Nekaj jih je reklo </a:t>
            </a:r>
            <a:r>
              <a:rPr lang="en-GB" i="1" dirty="0" smtClean="0">
                <a:solidFill>
                  <a:schemeClr val="accent1">
                    <a:lumMod val="50000"/>
                  </a:schemeClr>
                </a:solidFill>
              </a:rPr>
              <a:t>”</a:t>
            </a:r>
            <a:r>
              <a:rPr lang="en-GB" i="1" dirty="0">
                <a:solidFill>
                  <a:schemeClr val="accent1">
                    <a:lumMod val="50000"/>
                  </a:schemeClr>
                </a:solidFill>
              </a:rPr>
              <a:t>ok”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da-DK" sz="3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večina pa: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da-DK" sz="3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i="1" dirty="0">
                <a:solidFill>
                  <a:schemeClr val="accent1">
                    <a:lumMod val="50000"/>
                  </a:schemeClr>
                </a:solidFill>
              </a:rPr>
              <a:t>“oh </a:t>
            </a:r>
            <a:r>
              <a:rPr lang="sl-SI" i="1" dirty="0" smtClean="0">
                <a:solidFill>
                  <a:schemeClr val="accent1">
                    <a:lumMod val="50000"/>
                  </a:schemeClr>
                </a:solidFill>
              </a:rPr>
              <a:t>nikakor ne, ne morem preteči </a:t>
            </a:r>
            <a:r>
              <a:rPr lang="en-GB" i="1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sl-SI" i="1" dirty="0" smtClean="0">
                <a:solidFill>
                  <a:schemeClr val="accent1">
                    <a:lumMod val="50000"/>
                  </a:schemeClr>
                </a:solidFill>
              </a:rPr>
              <a:t>0</a:t>
            </a:r>
            <a:r>
              <a:rPr lang="en-GB" i="1" dirty="0" smtClean="0">
                <a:solidFill>
                  <a:schemeClr val="accent1">
                    <a:lumMod val="50000"/>
                  </a:schemeClr>
                </a:solidFill>
              </a:rPr>
              <a:t> km </a:t>
            </a:r>
            <a:r>
              <a:rPr lang="en-GB" i="1" dirty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sl-SI" i="1" dirty="0" smtClean="0">
                <a:solidFill>
                  <a:schemeClr val="accent1">
                    <a:lumMod val="50000"/>
                  </a:schemeClr>
                </a:solidFill>
              </a:rPr>
              <a:t>ni prav, da to zahtevate od nas</a:t>
            </a:r>
            <a:r>
              <a:rPr lang="en-GB" i="1" dirty="0" smtClean="0">
                <a:solidFill>
                  <a:schemeClr val="accent1">
                    <a:lumMod val="50000"/>
                  </a:schemeClr>
                </a:solidFill>
              </a:rPr>
              <a:t>!”</a:t>
            </a:r>
            <a:endParaRPr lang="da-DK" sz="3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endParaRPr lang="da-DK" sz="3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Učitelj jim odvrne: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da-DK" sz="3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i="1" dirty="0">
                <a:solidFill>
                  <a:schemeClr val="accent1">
                    <a:lumMod val="50000"/>
                  </a:schemeClr>
                </a:solidFill>
              </a:rPr>
              <a:t>“ </a:t>
            </a:r>
            <a:r>
              <a:rPr lang="sl-SI" i="1" dirty="0" smtClean="0">
                <a:solidFill>
                  <a:schemeClr val="accent1">
                    <a:lumMod val="50000"/>
                  </a:schemeClr>
                </a:solidFill>
              </a:rPr>
              <a:t>kako da ne, saj ste vsi stari 19 let</a:t>
            </a:r>
            <a:r>
              <a:rPr lang="en-GB" i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sl-SI" i="1" dirty="0" smtClean="0">
                <a:solidFill>
                  <a:schemeClr val="accent1">
                    <a:lumMod val="50000"/>
                  </a:schemeClr>
                </a:solidFill>
              </a:rPr>
              <a:t>In vsi ste živeli enako dolgo. Zakaj torej nekateri med vami lahko pretečejo 10 km, večina izmed vas pa ne?</a:t>
            </a:r>
            <a:r>
              <a:rPr lang="en-GB" i="1" dirty="0" smtClean="0">
                <a:solidFill>
                  <a:schemeClr val="accent1">
                    <a:lumMod val="50000"/>
                  </a:schemeClr>
                </a:solidFill>
              </a:rPr>
              <a:t>”</a:t>
            </a:r>
            <a:endParaRPr lang="da-DK" sz="3200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1416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304" y="576044"/>
            <a:ext cx="9691645" cy="6058535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2406488" y="1976053"/>
            <a:ext cx="7140102" cy="311396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Zgodba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</a:p>
          <a:p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Učitelj telovadbe je nekega dne </a:t>
            </a:r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75 letnikom </a:t>
            </a:r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v razredu rekel takole:</a:t>
            </a:r>
          </a:p>
          <a:p>
            <a:r>
              <a:rPr lang="sl-SI" i="1" dirty="0">
                <a:solidFill>
                  <a:schemeClr val="accent1">
                    <a:lumMod val="50000"/>
                  </a:schemeClr>
                </a:solidFill>
              </a:rPr>
              <a:t>"jutri boste tekli 10 km" </a:t>
            </a:r>
            <a:r>
              <a:rPr lang="en-GB" i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endParaRPr lang="da-DK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endParaRPr lang="da-DK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Nekaj jih je reklo </a:t>
            </a:r>
            <a:r>
              <a:rPr lang="en-GB" i="1" dirty="0" smtClean="0">
                <a:solidFill>
                  <a:schemeClr val="accent1">
                    <a:lumMod val="50000"/>
                  </a:schemeClr>
                </a:solidFill>
              </a:rPr>
              <a:t>”</a:t>
            </a:r>
            <a:r>
              <a:rPr lang="sl-SI" i="1" dirty="0" smtClean="0">
                <a:solidFill>
                  <a:schemeClr val="accent1">
                    <a:lumMod val="50000"/>
                  </a:schemeClr>
                </a:solidFill>
              </a:rPr>
              <a:t>dobro</a:t>
            </a:r>
            <a:r>
              <a:rPr lang="en-GB" i="1" dirty="0" smtClean="0">
                <a:solidFill>
                  <a:schemeClr val="accent1">
                    <a:lumMod val="50000"/>
                  </a:schemeClr>
                </a:solidFill>
              </a:rPr>
              <a:t>”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da-DK" sz="3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večina pa: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da-DK" sz="3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i="1" dirty="0">
                <a:solidFill>
                  <a:schemeClr val="accent1">
                    <a:lumMod val="50000"/>
                  </a:schemeClr>
                </a:solidFill>
              </a:rPr>
              <a:t>“oh </a:t>
            </a:r>
            <a:r>
              <a:rPr lang="sl-SI" i="1" dirty="0">
                <a:solidFill>
                  <a:schemeClr val="accent1">
                    <a:lumMod val="50000"/>
                  </a:schemeClr>
                </a:solidFill>
              </a:rPr>
              <a:t>nikakor ne, ne morem preteči </a:t>
            </a:r>
            <a:r>
              <a:rPr lang="en-GB" i="1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sl-SI" i="1" dirty="0">
                <a:solidFill>
                  <a:schemeClr val="accent1">
                    <a:lumMod val="50000"/>
                  </a:schemeClr>
                </a:solidFill>
              </a:rPr>
              <a:t>0</a:t>
            </a:r>
            <a:r>
              <a:rPr lang="en-GB" i="1" dirty="0">
                <a:solidFill>
                  <a:schemeClr val="accent1">
                    <a:lumMod val="50000"/>
                  </a:schemeClr>
                </a:solidFill>
              </a:rPr>
              <a:t> km – </a:t>
            </a:r>
            <a:r>
              <a:rPr lang="sl-SI" i="1" dirty="0">
                <a:solidFill>
                  <a:schemeClr val="accent1">
                    <a:lumMod val="50000"/>
                  </a:schemeClr>
                </a:solidFill>
              </a:rPr>
              <a:t>ni prav, da to zahtevate od nas</a:t>
            </a:r>
            <a:r>
              <a:rPr lang="en-GB" i="1" dirty="0">
                <a:solidFill>
                  <a:schemeClr val="accent1">
                    <a:lumMod val="50000"/>
                  </a:schemeClr>
                </a:solidFill>
              </a:rPr>
              <a:t>!”</a:t>
            </a:r>
            <a:endParaRPr lang="da-DK" sz="3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endParaRPr lang="da-DK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Učitelj jim odvrne: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da-DK" sz="3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i="1" dirty="0">
                <a:solidFill>
                  <a:schemeClr val="accent1">
                    <a:lumMod val="50000"/>
                  </a:schemeClr>
                </a:solidFill>
              </a:rPr>
              <a:t>“ </a:t>
            </a:r>
            <a:r>
              <a:rPr lang="sl-SI" i="1" dirty="0">
                <a:solidFill>
                  <a:schemeClr val="accent1">
                    <a:lumMod val="50000"/>
                  </a:schemeClr>
                </a:solidFill>
              </a:rPr>
              <a:t>kako da ne, saj ste vsi stari </a:t>
            </a:r>
            <a:r>
              <a:rPr lang="sl-SI" i="1" dirty="0" smtClean="0">
                <a:solidFill>
                  <a:schemeClr val="accent1">
                    <a:lumMod val="50000"/>
                  </a:schemeClr>
                </a:solidFill>
              </a:rPr>
              <a:t>75 let</a:t>
            </a:r>
            <a:r>
              <a:rPr lang="en-GB" i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sl-SI" i="1" dirty="0">
                <a:solidFill>
                  <a:schemeClr val="accent1">
                    <a:lumMod val="50000"/>
                  </a:schemeClr>
                </a:solidFill>
              </a:rPr>
              <a:t>In vsi ste živeli enako dolgo. Zakaj torej nekateri med vami lahko pretečejo 10 km, večina izmed vas pa ne?</a:t>
            </a:r>
            <a:r>
              <a:rPr lang="en-GB" i="1" dirty="0">
                <a:solidFill>
                  <a:schemeClr val="accent1">
                    <a:lumMod val="50000"/>
                  </a:schemeClr>
                </a:solidFill>
              </a:rPr>
              <a:t>”</a:t>
            </a:r>
            <a:endParaRPr lang="da-DK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7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429" y="1241031"/>
            <a:ext cx="2969009" cy="4206605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970" y="2223922"/>
            <a:ext cx="6858594" cy="235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305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/>
        </p:nvSpPr>
        <p:spPr>
          <a:xfrm>
            <a:off x="940526" y="1169720"/>
            <a:ext cx="10484075" cy="13324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PRI NAŠIH SREČANJIH SI BOMO OGLEDALI, SE POGOVARJALI IN RAZUMELI NAJRAZLIČNEJŠE VIDIKE</a:t>
            </a:r>
          </a:p>
          <a:p>
            <a:pPr algn="ctr"/>
            <a:r>
              <a:rPr lang="sl-SI" sz="2800" dirty="0" smtClean="0">
                <a:solidFill>
                  <a:schemeClr val="accent1">
                    <a:lumMod val="50000"/>
                  </a:schemeClr>
                </a:solidFill>
              </a:rPr>
              <a:t>STARANJA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83" y="2483083"/>
            <a:ext cx="4940300" cy="3293533"/>
          </a:xfrm>
          <a:prstGeom prst="rect">
            <a:avLst/>
          </a:prstGeom>
        </p:spPr>
      </p:pic>
      <p:pic>
        <p:nvPicPr>
          <p:cNvPr id="7" name="Pladsholder til indhold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720" y="2370571"/>
            <a:ext cx="4413881" cy="3406045"/>
          </a:xfrm>
        </p:spPr>
      </p:pic>
    </p:spTree>
    <p:extLst>
      <p:ext uri="{BB962C8B-B14F-4D97-AF65-F5344CB8AC3E}">
        <p14:creationId xmlns:p14="http://schemas.microsoft.com/office/powerpoint/2010/main" val="267061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dsholder til indhold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407" y="3846716"/>
            <a:ext cx="2453906" cy="1922317"/>
          </a:xfrm>
        </p:spPr>
      </p:pic>
      <p:sp>
        <p:nvSpPr>
          <p:cNvPr id="5" name="Rektangel 4"/>
          <p:cNvSpPr/>
          <p:nvPr/>
        </p:nvSpPr>
        <p:spPr>
          <a:xfrm>
            <a:off x="3478931" y="2750562"/>
            <a:ext cx="2516634" cy="9833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b="1" dirty="0" smtClean="0"/>
              <a:t>Kaj odloča</a:t>
            </a:r>
            <a:r>
              <a:rPr lang="en-GB" sz="2400" b="1" dirty="0" smtClean="0"/>
              <a:t>:</a:t>
            </a:r>
            <a:endParaRPr lang="en-GB" sz="2400" b="1" dirty="0"/>
          </a:p>
        </p:txBody>
      </p:sp>
      <p:sp>
        <p:nvSpPr>
          <p:cNvPr id="8" name="Rektangel 7"/>
          <p:cNvSpPr/>
          <p:nvPr/>
        </p:nvSpPr>
        <p:spPr>
          <a:xfrm>
            <a:off x="3370217" y="4240623"/>
            <a:ext cx="3193217" cy="983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dirty="0" smtClean="0"/>
              <a:t>postal odvisen</a:t>
            </a:r>
            <a:r>
              <a:rPr lang="en-GB" sz="2800" dirty="0" smtClean="0"/>
              <a:t> </a:t>
            </a:r>
            <a:endParaRPr lang="en-GB" sz="2800" dirty="0"/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122" y="1017845"/>
            <a:ext cx="2305965" cy="1280260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3478931" y="1091136"/>
            <a:ext cx="2675526" cy="983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dirty="0" smtClean="0"/>
              <a:t>Ostani samostojen</a:t>
            </a:r>
            <a:r>
              <a:rPr lang="da-DK" sz="2800" dirty="0" smtClean="0"/>
              <a:t> </a:t>
            </a:r>
            <a:endParaRPr lang="da-DK" sz="2800" dirty="0"/>
          </a:p>
        </p:txBody>
      </p:sp>
      <p:pic>
        <p:nvPicPr>
          <p:cNvPr id="14" name="Billede 1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752" y="1011456"/>
            <a:ext cx="2478447" cy="13941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sp>
        <p:nvSpPr>
          <p:cNvPr id="21" name="Rektangel 20"/>
          <p:cNvSpPr/>
          <p:nvPr/>
        </p:nvSpPr>
        <p:spPr>
          <a:xfrm>
            <a:off x="5837382" y="2750562"/>
            <a:ext cx="6354618" cy="9833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sz="2400" dirty="0" smtClean="0"/>
              <a:t>čez koliko izmed teh mnogo let bo </a:t>
            </a:r>
            <a:r>
              <a:rPr lang="sl-SI" sz="2400" b="1" dirty="0" smtClean="0">
                <a:solidFill>
                  <a:schemeClr val="accent1">
                    <a:lumMod val="75000"/>
                  </a:schemeClr>
                </a:solidFill>
              </a:rPr>
              <a:t>KDO</a:t>
            </a:r>
            <a:endParaRPr lang="en-GB" sz="2400" dirty="0"/>
          </a:p>
        </p:txBody>
      </p:sp>
      <p:sp>
        <p:nvSpPr>
          <p:cNvPr id="2" name="Pravokotnik 1"/>
          <p:cNvSpPr/>
          <p:nvPr/>
        </p:nvSpPr>
        <p:spPr>
          <a:xfrm>
            <a:off x="9695425" y="1064317"/>
            <a:ext cx="1394234" cy="7653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PoljeZBesedilom 2"/>
          <p:cNvSpPr txBox="1"/>
          <p:nvPr/>
        </p:nvSpPr>
        <p:spPr>
          <a:xfrm>
            <a:off x="9727112" y="1185374"/>
            <a:ext cx="1330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SREČA</a:t>
            </a:r>
            <a:endParaRPr lang="sl-SI" sz="28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9060847" y="5494524"/>
            <a:ext cx="2663391" cy="1207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ravokotnik 12"/>
          <p:cNvSpPr/>
          <p:nvPr/>
        </p:nvSpPr>
        <p:spPr>
          <a:xfrm>
            <a:off x="7564706" y="5607316"/>
            <a:ext cx="4063933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NORMALNO?</a:t>
            </a:r>
            <a:endParaRPr lang="sl-SI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2" name="PoljeZBesedilom 21"/>
          <p:cNvSpPr txBox="1"/>
          <p:nvPr/>
        </p:nvSpPr>
        <p:spPr>
          <a:xfrm>
            <a:off x="9173342" y="4634830"/>
            <a:ext cx="243840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prstMaterial="dkEdge"/>
          </a:bodyPr>
          <a:lstStyle/>
          <a:p>
            <a:r>
              <a:rPr lang="sl-SI" sz="2800" dirty="0" smtClean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37000">
                        <a:schemeClr val="accent5">
                          <a:alpha val="62000"/>
                          <a:lumMod val="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effectLst>
                  <a:innerShdw blurRad="1041400" dist="50800" dir="13500000">
                    <a:schemeClr val="accent4">
                      <a:lumMod val="75000"/>
                      <a:alpha val="57000"/>
                    </a:schemeClr>
                  </a:innerShdw>
                  <a:reflection stA="66000" endPos="65000" dist="749300" dir="5400000" sy="-100000" algn="bl" rotWithShape="0"/>
                </a:effectLst>
              </a:rPr>
              <a:t>KAJ NAJ PRIČAKUJEM?</a:t>
            </a:r>
            <a:endParaRPr lang="sl-SI" sz="2800" dirty="0"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37000">
                      <a:schemeClr val="accent5">
                        <a:alpha val="62000"/>
                        <a:lumMod val="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effectLst>
                <a:innerShdw blurRad="1041400" dist="50800" dir="13500000">
                  <a:schemeClr val="accent4">
                    <a:lumMod val="75000"/>
                    <a:alpha val="57000"/>
                  </a:schemeClr>
                </a:innerShdw>
                <a:reflection stA="66000" endPos="65000" dist="749300" dir="5400000" sy="-100000" algn="bl" rotWithShape="0"/>
              </a:effectLst>
            </a:endParaRPr>
          </a:p>
        </p:txBody>
      </p:sp>
      <p:pic>
        <p:nvPicPr>
          <p:cNvPr id="16" name="Billed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57" y="2593934"/>
            <a:ext cx="3265640" cy="139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94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ladsholder til indhold 2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6874" y="1815736"/>
            <a:ext cx="4276725" cy="4124325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33139" y="1286691"/>
            <a:ext cx="1593669" cy="1058091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/>
              <a:t>Bogat </a:t>
            </a:r>
            <a:r>
              <a:rPr lang="da-DK" sz="2800" dirty="0" smtClean="0"/>
              <a:t> </a:t>
            </a:r>
            <a:endParaRPr lang="da-DK" sz="2800" dirty="0"/>
          </a:p>
        </p:txBody>
      </p:sp>
      <p:sp>
        <p:nvSpPr>
          <p:cNvPr id="9" name="Ellipse 8"/>
          <p:cNvSpPr/>
          <p:nvPr/>
        </p:nvSpPr>
        <p:spPr>
          <a:xfrm>
            <a:off x="237915" y="3664131"/>
            <a:ext cx="1763486" cy="1254034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/>
              <a:t>Ne preveč bogat</a:t>
            </a:r>
            <a:endParaRPr lang="da-DK" sz="2800" dirty="0"/>
          </a:p>
        </p:txBody>
      </p:sp>
      <p:sp>
        <p:nvSpPr>
          <p:cNvPr id="10" name="Ellipse 9"/>
          <p:cNvSpPr/>
          <p:nvPr/>
        </p:nvSpPr>
        <p:spPr>
          <a:xfrm>
            <a:off x="479201" y="416375"/>
            <a:ext cx="2151237" cy="124097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 smtClean="0"/>
              <a:t>Izobražen</a:t>
            </a:r>
            <a:r>
              <a:rPr lang="da-DK" sz="2400" dirty="0" smtClean="0"/>
              <a:t> </a:t>
            </a:r>
            <a:endParaRPr lang="da-DK" sz="2400" dirty="0"/>
          </a:p>
        </p:txBody>
      </p:sp>
      <p:sp>
        <p:nvSpPr>
          <p:cNvPr id="11" name="Ellipse 10"/>
          <p:cNvSpPr/>
          <p:nvPr/>
        </p:nvSpPr>
        <p:spPr>
          <a:xfrm>
            <a:off x="1554819" y="4230512"/>
            <a:ext cx="2543985" cy="124097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 smtClean="0"/>
              <a:t>Neizobražen </a:t>
            </a:r>
            <a:endParaRPr lang="en-GB" sz="2400" dirty="0"/>
          </a:p>
        </p:txBody>
      </p:sp>
      <p:sp>
        <p:nvSpPr>
          <p:cNvPr id="12" name="Ellipse 11"/>
          <p:cNvSpPr/>
          <p:nvPr/>
        </p:nvSpPr>
        <p:spPr>
          <a:xfrm>
            <a:off x="4625913" y="1210103"/>
            <a:ext cx="2351655" cy="77234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/>
              <a:t>Sanje </a:t>
            </a:r>
            <a:r>
              <a:rPr lang="da-DK" sz="2800" dirty="0" smtClean="0"/>
              <a:t> </a:t>
            </a:r>
            <a:endParaRPr lang="da-DK" sz="2800" dirty="0"/>
          </a:p>
        </p:txBody>
      </p:sp>
      <p:sp>
        <p:nvSpPr>
          <p:cNvPr id="13" name="Ellipse 12"/>
          <p:cNvSpPr/>
          <p:nvPr/>
        </p:nvSpPr>
        <p:spPr>
          <a:xfrm>
            <a:off x="4580983" y="2602734"/>
            <a:ext cx="2364377" cy="73151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/>
              <a:t>Upi </a:t>
            </a:r>
            <a:endParaRPr lang="da-DK" sz="2800" dirty="0"/>
          </a:p>
        </p:txBody>
      </p:sp>
      <p:sp>
        <p:nvSpPr>
          <p:cNvPr id="14" name="Ellipse 13"/>
          <p:cNvSpPr/>
          <p:nvPr/>
        </p:nvSpPr>
        <p:spPr>
          <a:xfrm>
            <a:off x="4443991" y="3664131"/>
            <a:ext cx="2638357" cy="65803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/>
              <a:t>Ambicije </a:t>
            </a:r>
            <a:r>
              <a:rPr lang="da-DK" sz="2800" dirty="0" smtClean="0"/>
              <a:t> </a:t>
            </a:r>
            <a:endParaRPr lang="da-DK" sz="2800" dirty="0"/>
          </a:p>
        </p:txBody>
      </p:sp>
      <p:sp>
        <p:nvSpPr>
          <p:cNvPr id="19" name="Rektangel 18"/>
          <p:cNvSpPr/>
          <p:nvPr/>
        </p:nvSpPr>
        <p:spPr>
          <a:xfrm>
            <a:off x="8183418" y="2719332"/>
            <a:ext cx="3851564" cy="736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/>
              <a:t>Ostati samostojen</a:t>
            </a:r>
            <a:endParaRPr lang="en-GB" sz="2800" dirty="0"/>
          </a:p>
        </p:txBody>
      </p:sp>
      <p:sp>
        <p:nvSpPr>
          <p:cNvPr id="21" name="Rektangel 20"/>
          <p:cNvSpPr/>
          <p:nvPr/>
        </p:nvSpPr>
        <p:spPr>
          <a:xfrm>
            <a:off x="8183418" y="3783859"/>
            <a:ext cx="3851564" cy="736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/>
              <a:t>Paziti na lastne odločitve</a:t>
            </a:r>
            <a:endParaRPr lang="en-GB" sz="2800" dirty="0"/>
          </a:p>
        </p:txBody>
      </p:sp>
      <p:sp>
        <p:nvSpPr>
          <p:cNvPr id="22" name="Rektangel 21"/>
          <p:cNvSpPr/>
          <p:nvPr/>
        </p:nvSpPr>
        <p:spPr>
          <a:xfrm>
            <a:off x="8183418" y="1654805"/>
            <a:ext cx="3851563" cy="736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/>
              <a:t>Ostati zdrav</a:t>
            </a:r>
            <a:endParaRPr lang="en-GB" sz="2800" dirty="0"/>
          </a:p>
        </p:txBody>
      </p:sp>
      <p:sp>
        <p:nvSpPr>
          <p:cNvPr id="26" name="Ellipse 25"/>
          <p:cNvSpPr/>
          <p:nvPr/>
        </p:nvSpPr>
        <p:spPr>
          <a:xfrm>
            <a:off x="1787019" y="1110024"/>
            <a:ext cx="2311786" cy="124097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dirty="0" smtClean="0"/>
              <a:t>Na visokem položaju</a:t>
            </a:r>
            <a:endParaRPr lang="da-DK" sz="2400" dirty="0"/>
          </a:p>
        </p:txBody>
      </p:sp>
      <p:sp>
        <p:nvSpPr>
          <p:cNvPr id="27" name="Ellipse 26"/>
          <p:cNvSpPr/>
          <p:nvPr/>
        </p:nvSpPr>
        <p:spPr>
          <a:xfrm>
            <a:off x="145257" y="5054918"/>
            <a:ext cx="2049303" cy="103483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dirty="0" smtClean="0"/>
              <a:t>Zaposlen </a:t>
            </a:r>
            <a:endParaRPr lang="en-GB" sz="2400" dirty="0"/>
          </a:p>
        </p:txBody>
      </p:sp>
      <p:cxnSp>
        <p:nvCxnSpPr>
          <p:cNvPr id="5" name="Lige pilforbindelse 4"/>
          <p:cNvCxnSpPr/>
          <p:nvPr/>
        </p:nvCxnSpPr>
        <p:spPr>
          <a:xfrm>
            <a:off x="4747491" y="1815736"/>
            <a:ext cx="1985818" cy="0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Lige pilforbindelse 27"/>
          <p:cNvCxnSpPr/>
          <p:nvPr/>
        </p:nvCxnSpPr>
        <p:spPr>
          <a:xfrm>
            <a:off x="4747491" y="3182249"/>
            <a:ext cx="1985818" cy="0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99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9" grpId="0" animBg="1"/>
      <p:bldP spid="21" grpId="0" animBg="1"/>
      <p:bldP spid="22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382010" y="492367"/>
            <a:ext cx="96233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dirty="0" smtClean="0">
                <a:solidFill>
                  <a:schemeClr val="accent1">
                    <a:lumMod val="50000"/>
                  </a:schemeClr>
                </a:solidFill>
              </a:rPr>
              <a:t>Kaj mislimo s tem, ko rečemo – ostati samostojen, </a:t>
            </a:r>
          </a:p>
          <a:p>
            <a:r>
              <a:rPr lang="sl-SI" sz="3600" dirty="0" smtClean="0">
                <a:solidFill>
                  <a:schemeClr val="accent1">
                    <a:lumMod val="50000"/>
                  </a:schemeClr>
                </a:solidFill>
              </a:rPr>
              <a:t>Ohraniti samoodločanje, biti zmožen skrbeti zase?</a:t>
            </a:r>
            <a:endParaRPr lang="sl-SI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00" y="2454891"/>
            <a:ext cx="4672445" cy="311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58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/>
        </p:nvSpPr>
        <p:spPr>
          <a:xfrm>
            <a:off x="4612293" y="2834352"/>
            <a:ext cx="6685279" cy="13867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dirty="0"/>
          </a:p>
          <a:p>
            <a:pPr algn="ctr"/>
            <a:r>
              <a:rPr lang="sl-SI" sz="8000" dirty="0" smtClean="0">
                <a:solidFill>
                  <a:schemeClr val="accent1">
                    <a:lumMod val="50000"/>
                  </a:schemeClr>
                </a:solidFill>
              </a:rPr>
              <a:t>Vsi se staramo</a:t>
            </a:r>
            <a:r>
              <a:rPr lang="da-DK" sz="80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da-DK" sz="8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40" y="219271"/>
            <a:ext cx="3368829" cy="722277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32" y="2465821"/>
            <a:ext cx="3885596" cy="212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68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041" y="166132"/>
            <a:ext cx="7405757" cy="3724266"/>
          </a:xfrm>
          <a:prstGeom prst="rect">
            <a:avLst/>
          </a:prstGeom>
        </p:spPr>
      </p:pic>
      <p:sp>
        <p:nvSpPr>
          <p:cNvPr id="3" name="Titel 3"/>
          <p:cNvSpPr txBox="1">
            <a:spLocks/>
          </p:cNvSpPr>
          <p:nvPr/>
        </p:nvSpPr>
        <p:spPr>
          <a:xfrm>
            <a:off x="2982041" y="3601133"/>
            <a:ext cx="7433806" cy="82749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600" dirty="0" smtClean="0">
                <a:solidFill>
                  <a:schemeClr val="accent1">
                    <a:lumMod val="50000"/>
                  </a:schemeClr>
                </a:solidFill>
              </a:rPr>
              <a:t>Videti so mladi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sl-SI" sz="1600" dirty="0" smtClean="0">
                <a:solidFill>
                  <a:schemeClr val="accent1">
                    <a:lumMod val="50000"/>
                  </a:schemeClr>
                </a:solidFill>
              </a:rPr>
              <a:t>in to tudi so glede na njihovo starost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sl-SI" sz="1600" dirty="0" smtClean="0">
                <a:solidFill>
                  <a:schemeClr val="accent1">
                    <a:lumMod val="50000"/>
                  </a:schemeClr>
                </a:solidFill>
              </a:rPr>
              <a:t>a večina teh veseljaških možakarjev na fotografiji iz leta 1900, je pravzaprav zelo blizu konca življenja.</a:t>
            </a:r>
            <a:endParaRPr lang="en-GB" sz="16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itel 3"/>
          <p:cNvSpPr txBox="1">
            <a:spLocks/>
          </p:cNvSpPr>
          <p:nvPr/>
        </p:nvSpPr>
        <p:spPr>
          <a:xfrm>
            <a:off x="0" y="4742412"/>
            <a:ext cx="2982041" cy="1366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l-SI" sz="1600" dirty="0" smtClean="0">
                <a:solidFill>
                  <a:schemeClr val="accent1">
                    <a:lumMod val="50000"/>
                  </a:schemeClr>
                </a:solidFill>
              </a:rPr>
              <a:t>V </a:t>
            </a:r>
            <a:r>
              <a:rPr lang="sl-SI" sz="1600" dirty="0">
                <a:solidFill>
                  <a:schemeClr val="accent1">
                    <a:lumMod val="50000"/>
                  </a:schemeClr>
                </a:solidFill>
              </a:rPr>
              <a:t>100 do 120-ih letih se življenjska doba podaljša </a:t>
            </a:r>
            <a:r>
              <a:rPr lang="sl-SI" sz="1600" dirty="0" smtClean="0">
                <a:solidFill>
                  <a:schemeClr val="accent1">
                    <a:lumMod val="50000"/>
                  </a:schemeClr>
                </a:solidFill>
              </a:rPr>
              <a:t>za približno 30 let, kar znese 6 do 7,5 let na generacijo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324998"/>
              </p:ext>
            </p:extLst>
          </p:nvPr>
        </p:nvGraphicFramePr>
        <p:xfrm>
          <a:off x="2982041" y="4589761"/>
          <a:ext cx="7425494" cy="1381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65268">
                  <a:extLst>
                    <a:ext uri="{9D8B030D-6E8A-4147-A177-3AD203B41FA5}">
                      <a16:colId xmlns:a16="http://schemas.microsoft.com/office/drawing/2014/main" val="57092182"/>
                    </a:ext>
                  </a:extLst>
                </a:gridCol>
                <a:gridCol w="1330036">
                  <a:extLst>
                    <a:ext uri="{9D8B030D-6E8A-4147-A177-3AD203B41FA5}">
                      <a16:colId xmlns:a16="http://schemas.microsoft.com/office/drawing/2014/main" val="763717682"/>
                    </a:ext>
                  </a:extLst>
                </a:gridCol>
                <a:gridCol w="1903615">
                  <a:extLst>
                    <a:ext uri="{9D8B030D-6E8A-4147-A177-3AD203B41FA5}">
                      <a16:colId xmlns:a16="http://schemas.microsoft.com/office/drawing/2014/main" val="3794586991"/>
                    </a:ext>
                  </a:extLst>
                </a:gridCol>
                <a:gridCol w="2726575">
                  <a:extLst>
                    <a:ext uri="{9D8B030D-6E8A-4147-A177-3AD203B41FA5}">
                      <a16:colId xmlns:a16="http://schemas.microsoft.com/office/drawing/2014/main" val="15100844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1800" dirty="0" smtClean="0"/>
                        <a:t>PRIHODNOST JE BLIZU</a:t>
                      </a:r>
                      <a:endParaRPr lang="da-DK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         </a:t>
                      </a:r>
                      <a:r>
                        <a:rPr lang="sl-SI" dirty="0" smtClean="0"/>
                        <a:t>Danes 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Generacija 65 let danes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Naslednja generacija – danes 40 let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8722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Ženske</a:t>
                      </a:r>
                      <a:r>
                        <a:rPr lang="sl-SI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da-DK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         82,2</a:t>
                      </a:r>
                      <a:endParaRPr lang="da-DK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         89,7</a:t>
                      </a:r>
                      <a:endParaRPr lang="da-DK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       97,2</a:t>
                      </a:r>
                      <a:endParaRPr lang="da-DK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7298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Moški </a:t>
                      </a:r>
                      <a:endParaRPr lang="da-DK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         78,8</a:t>
                      </a:r>
                      <a:endParaRPr lang="da-DK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      </a:t>
                      </a:r>
                      <a:r>
                        <a:rPr lang="da-DK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  86,3</a:t>
                      </a:r>
                      <a:endParaRPr lang="da-DK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        93,8</a:t>
                      </a:r>
                      <a:endParaRPr lang="da-DK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910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23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66" y="1629374"/>
            <a:ext cx="5730240" cy="4979851"/>
          </a:xfrm>
          <a:prstGeom prst="rect">
            <a:avLst/>
          </a:prstGeom>
        </p:spPr>
      </p:pic>
      <p:pic>
        <p:nvPicPr>
          <p:cNvPr id="7" name="Pladsholder til indhold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86714" y="1629374"/>
            <a:ext cx="5705350" cy="497898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8" name="Ellipse 7"/>
          <p:cNvSpPr/>
          <p:nvPr/>
        </p:nvSpPr>
        <p:spPr>
          <a:xfrm>
            <a:off x="66502" y="4674158"/>
            <a:ext cx="2946400" cy="436880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Ellipse 8"/>
          <p:cNvSpPr/>
          <p:nvPr/>
        </p:nvSpPr>
        <p:spPr>
          <a:xfrm>
            <a:off x="8511993" y="2505460"/>
            <a:ext cx="2946400" cy="436880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PoljeZBesedilom 1"/>
          <p:cNvSpPr txBox="1"/>
          <p:nvPr/>
        </p:nvSpPr>
        <p:spPr>
          <a:xfrm>
            <a:off x="407324" y="307571"/>
            <a:ext cx="11147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 smtClean="0"/>
              <a:t>PRIČAKOVANA ŽIVLJENJSKA DOBA</a:t>
            </a:r>
            <a:endParaRPr lang="sl-SI" sz="2800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2784763" y="1205811"/>
            <a:ext cx="1039091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ŽENSKE</a:t>
            </a:r>
            <a:endParaRPr lang="sl-SI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8670175" y="1205811"/>
            <a:ext cx="939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MOŠKI</a:t>
            </a:r>
            <a:endParaRPr lang="sl-SI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05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Modro-zelena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4904</TotalTime>
  <Words>698</Words>
  <Application>Microsoft Office PowerPoint</Application>
  <PresentationFormat>Widescreen</PresentationFormat>
  <Paragraphs>283</Paragraphs>
  <Slides>24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24</vt:i4>
      </vt:variant>
    </vt:vector>
  </HeadingPairs>
  <TitlesOfParts>
    <vt:vector size="33" baseType="lpstr">
      <vt:lpstr>MS Gothic</vt:lpstr>
      <vt:lpstr>Arial</vt:lpstr>
      <vt:lpstr>Brush Script MT</vt:lpstr>
      <vt:lpstr>Calibri</vt:lpstr>
      <vt:lpstr>Calibri Light</vt:lpstr>
      <vt:lpstr>Times New Roman</vt:lpstr>
      <vt:lpstr>Viner Hand ITC</vt:lpstr>
      <vt:lpstr>Wingdings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ITS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Niels Christian F Vestergaard (NCV | OJ)</dc:creator>
  <cp:lastModifiedBy>Niels Christian F Vestergaard (NCV | OJ)</cp:lastModifiedBy>
  <cp:revision>65</cp:revision>
  <cp:lastPrinted>2018-12-10T10:00:01Z</cp:lastPrinted>
  <dcterms:created xsi:type="dcterms:W3CDTF">2018-12-04T16:42:31Z</dcterms:created>
  <dcterms:modified xsi:type="dcterms:W3CDTF">2019-11-29T18:33:24Z</dcterms:modified>
</cp:coreProperties>
</file>