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3-08T11:58:00.671" idx="9">
    <p:pos x="6118" y="0"/>
    <p:text>niestety w narzędziu dietetycznym na stronie ncez nie ma możliwości sprawdzenia zawartości białka, można tylko w tabelach (ćwiczenie) lub przygotować poglądowa tabelę z zawartością białka
-Piórecka Beata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FD0BA-4F93-478B-92F2-BEE3CC810298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1E63-84D7-4EFF-9E3D-9F04762676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906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l-PL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BAE-4ABC-4C62-90C5-372382E4B6D0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34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EAF4-B241-4CCA-8829-F40C0CA3B09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D1FB-AF56-401D-B656-9DA86B853C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247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EAF4-B241-4CCA-8829-F40C0CA3B09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D1FB-AF56-401D-B656-9DA86B853C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067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EAF4-B241-4CCA-8829-F40C0CA3B09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D1FB-AF56-401D-B656-9DA86B853C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2633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87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EAF4-B241-4CCA-8829-F40C0CA3B09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D1FB-AF56-401D-B656-9DA86B853C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568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EAF4-B241-4CCA-8829-F40C0CA3B09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D1FB-AF56-401D-B656-9DA86B853C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164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EAF4-B241-4CCA-8829-F40C0CA3B09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D1FB-AF56-401D-B656-9DA86B853C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989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EAF4-B241-4CCA-8829-F40C0CA3B09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D1FB-AF56-401D-B656-9DA86B853C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340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EAF4-B241-4CCA-8829-F40C0CA3B09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D1FB-AF56-401D-B656-9DA86B853C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037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EAF4-B241-4CCA-8829-F40C0CA3B09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D1FB-AF56-401D-B656-9DA86B853C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5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EAF4-B241-4CCA-8829-F40C0CA3B09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D1FB-AF56-401D-B656-9DA86B853C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866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EAF4-B241-4CCA-8829-F40C0CA3B09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D1FB-AF56-401D-B656-9DA86B853C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07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0EAF4-B241-4CCA-8829-F40C0CA3B096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8D1FB-AF56-401D-B656-9DA86B853C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792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cid:image001.jpg@01D37A4A.783D05B0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2" descr="cid:image001.jpg@01D37A4A.783D05B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2" y="285752"/>
            <a:ext cx="3524249" cy="12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920466" y="2852129"/>
            <a:ext cx="8922568" cy="15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l-PL" sz="3200" dirty="0">
                <a:solidFill>
                  <a:schemeClr val="tx1"/>
                </a:solidFill>
              </a:rPr>
              <a:t>Projekt </a:t>
            </a:r>
            <a:r>
              <a:rPr lang="pl-PL" sz="3200" dirty="0" err="1">
                <a:solidFill>
                  <a:schemeClr val="tx1"/>
                </a:solidFill>
              </a:rPr>
              <a:t>BePreSel</a:t>
            </a:r>
            <a:r>
              <a:rPr lang="pl-PL" sz="3200" dirty="0">
                <a:solidFill>
                  <a:schemeClr val="tx1"/>
                </a:solidFill>
              </a:rPr>
              <a:t> – </a:t>
            </a:r>
          </a:p>
          <a:p>
            <a:pPr algn="ctr">
              <a:defRPr/>
            </a:pPr>
            <a:r>
              <a:rPr lang="pl-PL" sz="3200" dirty="0">
                <a:solidFill>
                  <a:schemeClr val="tx1"/>
                </a:solidFill>
              </a:rPr>
              <a:t>Lepsze przygotowanie seniorów do życia w zdrowiu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489200" y="4794251"/>
            <a:ext cx="6858000" cy="111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da-DK" sz="3200" dirty="0">
              <a:solidFill>
                <a:schemeClr val="tx1"/>
              </a:solidFill>
            </a:endParaRPr>
          </a:p>
        </p:txBody>
      </p:sp>
      <p:pic>
        <p:nvPicPr>
          <p:cNvPr id="2053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85752"/>
            <a:ext cx="3786717" cy="12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az 9" descr="Podobny obr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872230"/>
            <a:ext cx="2091267" cy="66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Obraz 10" descr="Znalezione obrazy dla zapytania UniversitÃ  delle LiberEtÃ  del F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9" y="4967479"/>
            <a:ext cx="2963333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Obraz 11" descr="Znalezione obrazy dla zapytania AOF-Skanderbo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872230"/>
            <a:ext cx="1488016" cy="7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Obraz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2230"/>
            <a:ext cx="18097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Obraz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872230"/>
            <a:ext cx="1333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sp>
        <p:nvSpPr>
          <p:cNvPr id="12" name="Rektangel 11"/>
          <p:cNvSpPr/>
          <p:nvPr/>
        </p:nvSpPr>
        <p:spPr>
          <a:xfrm>
            <a:off x="3810001" y="1795158"/>
            <a:ext cx="4461510" cy="831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l-PL" sz="2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Moduł </a:t>
            </a:r>
            <a:r>
              <a:rPr lang="da-DK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pl-PL" sz="2800" dirty="0" smtClean="0"/>
              <a:t>część </a:t>
            </a:r>
            <a:r>
              <a:rPr lang="da-DK" sz="2800" dirty="0"/>
              <a:t>2</a:t>
            </a:r>
            <a:r>
              <a:rPr lang="pl-PL" sz="2800" kern="120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a-D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4" name="Google Shape;530;p48"/>
          <p:cNvPicPr/>
          <p:nvPr/>
        </p:nvPicPr>
        <p:blipFill>
          <a:blip r:embed="rId2"/>
          <a:stretch/>
        </p:blipFill>
        <p:spPr>
          <a:xfrm>
            <a:off x="171000" y="2200680"/>
            <a:ext cx="3902040" cy="1731960"/>
          </a:xfrm>
          <a:prstGeom prst="rect">
            <a:avLst/>
          </a:prstGeom>
          <a:ln>
            <a:noFill/>
          </a:ln>
        </p:spPr>
      </p:pic>
      <p:sp>
        <p:nvSpPr>
          <p:cNvPr id="425" name="CustomShape 2"/>
          <p:cNvSpPr/>
          <p:nvPr/>
        </p:nvSpPr>
        <p:spPr>
          <a:xfrm>
            <a:off x="4258080" y="2200680"/>
            <a:ext cx="4063680" cy="162252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kwasy tłuszczowe Omega-3  DHA budują 20% tłuszczów mózgowia , są bardzo istotne dla prawidłowego funkcjonowania mózgu, nastroju i pamięci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426" name="CustomShape 3"/>
          <p:cNvSpPr/>
          <p:nvPr/>
        </p:nvSpPr>
        <p:spPr>
          <a:xfrm>
            <a:off x="4258080" y="360360"/>
            <a:ext cx="4063680" cy="159768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miażdżyca, zakrzepy, rak, cukrzyca, demencja, depresja, zmiany zwyrodnieniowe stawów, łuszczyca, wyprysk, zapalenie jelita grubego. 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427" name="CustomShape 4"/>
          <p:cNvSpPr/>
          <p:nvPr/>
        </p:nvSpPr>
        <p:spPr>
          <a:xfrm>
            <a:off x="4236480" y="4107600"/>
            <a:ext cx="4063680" cy="136656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Omega-3 pomagają zmniejszyć uczucie bólu, zmniejszają ciśnienie tętnicze i redukują poziom tłuszczów we krwi. 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428" name="CustomShape 5"/>
          <p:cNvSpPr/>
          <p:nvPr/>
        </p:nvSpPr>
        <p:spPr>
          <a:xfrm>
            <a:off x="8506800" y="2131560"/>
            <a:ext cx="3463200" cy="159768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RYBY – </a:t>
            </a:r>
            <a:endParaRPr lang="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Tłuste ryby nierekomendowane– im mniejsza ryba tym lepiej  Ryby “z natury”</a:t>
            </a:r>
            <a:endParaRPr lang="pl" sz="1800" b="0" strike="noStrike" spc="-1">
              <a:latin typeface="Arial"/>
            </a:endParaRPr>
          </a:p>
        </p:txBody>
      </p:sp>
      <p:pic>
        <p:nvPicPr>
          <p:cNvPr id="429" name="Google Shape;535;p48"/>
          <p:cNvPicPr/>
          <p:nvPr/>
        </p:nvPicPr>
        <p:blipFill>
          <a:blip r:embed="rId3"/>
          <a:stretch/>
        </p:blipFill>
        <p:spPr>
          <a:xfrm>
            <a:off x="8847720" y="4007520"/>
            <a:ext cx="2781720" cy="1567080"/>
          </a:xfrm>
          <a:prstGeom prst="rect">
            <a:avLst/>
          </a:prstGeom>
          <a:ln>
            <a:noFill/>
          </a:ln>
        </p:spPr>
      </p:pic>
      <p:pic>
        <p:nvPicPr>
          <p:cNvPr id="430" name="Google Shape;536;p48"/>
          <p:cNvPicPr/>
          <p:nvPr/>
        </p:nvPicPr>
        <p:blipFill>
          <a:blip r:embed="rId4" cstate="print"/>
          <a:stretch/>
        </p:blipFill>
        <p:spPr>
          <a:xfrm>
            <a:off x="9322200" y="125640"/>
            <a:ext cx="1832400" cy="1832400"/>
          </a:xfrm>
          <a:prstGeom prst="rect">
            <a:avLst/>
          </a:prstGeom>
          <a:ln>
            <a:noFill/>
          </a:ln>
        </p:spPr>
      </p:pic>
      <p:sp>
        <p:nvSpPr>
          <p:cNvPr id="431" name="CustomShape 6"/>
          <p:cNvSpPr/>
          <p:nvPr/>
        </p:nvSpPr>
        <p:spPr>
          <a:xfrm>
            <a:off x="1091880" y="527400"/>
            <a:ext cx="2980800" cy="102852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OMEGA 3 chronią przed 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11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54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3" name="Google Shape;543;p49"/>
          <p:cNvPicPr/>
          <p:nvPr/>
        </p:nvPicPr>
        <p:blipFill>
          <a:blip r:embed="rId2"/>
          <a:stretch/>
        </p:blipFill>
        <p:spPr>
          <a:xfrm>
            <a:off x="-137880" y="776520"/>
            <a:ext cx="9000" cy="9000"/>
          </a:xfrm>
          <a:prstGeom prst="rect">
            <a:avLst/>
          </a:prstGeom>
          <a:ln>
            <a:noFill/>
          </a:ln>
        </p:spPr>
      </p:pic>
      <p:pic>
        <p:nvPicPr>
          <p:cNvPr id="434" name="Google Shape;544;p49"/>
          <p:cNvPicPr/>
          <p:nvPr/>
        </p:nvPicPr>
        <p:blipFill>
          <a:blip r:embed="rId3"/>
          <a:stretch/>
        </p:blipFill>
        <p:spPr>
          <a:xfrm>
            <a:off x="4793760" y="348840"/>
            <a:ext cx="6138360" cy="3604680"/>
          </a:xfrm>
          <a:prstGeom prst="rect">
            <a:avLst/>
          </a:prstGeom>
          <a:ln>
            <a:noFill/>
          </a:ln>
        </p:spPr>
      </p:pic>
      <p:sp>
        <p:nvSpPr>
          <p:cNvPr id="435" name="CustomShape 2"/>
          <p:cNvSpPr/>
          <p:nvPr/>
        </p:nvSpPr>
        <p:spPr>
          <a:xfrm>
            <a:off x="2982600" y="397080"/>
            <a:ext cx="6195600" cy="112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800" b="0" strike="noStrike" spc="-1">
                <a:solidFill>
                  <a:srgbClr val="000000"/>
                </a:solidFill>
                <a:latin typeface="Gill Sans"/>
                <a:ea typeface="Gill Sans"/>
              </a:rPr>
              <a:t>Białka</a:t>
            </a:r>
            <a:endParaRPr lang="pl" sz="2800" b="0" strike="noStrike" spc="-1">
              <a:latin typeface="Arial"/>
            </a:endParaRPr>
          </a:p>
        </p:txBody>
      </p:sp>
      <p:sp>
        <p:nvSpPr>
          <p:cNvPr id="436" name="CustomShape 3"/>
          <p:cNvSpPr/>
          <p:nvPr/>
        </p:nvSpPr>
        <p:spPr>
          <a:xfrm>
            <a:off x="2965320" y="4149000"/>
            <a:ext cx="8297640" cy="22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400" b="0" strike="noStrike" spc="-1">
                <a:solidFill>
                  <a:srgbClr val="000000"/>
                </a:solidFill>
                <a:latin typeface="Gill Sans"/>
                <a:ea typeface="Gill Sans"/>
              </a:rPr>
              <a:t>Gdy jemy coraz mniej, i w końcu za mało - nie tylko mamy problemy z wagą, ale także nie dostarczamy odpowiedniej ilości aminokwasów do organizmu</a:t>
            </a:r>
            <a:endParaRPr lang="pl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" sz="2400" b="0" strike="noStrike" spc="-1">
              <a:latin typeface="Arial"/>
            </a:endParaRPr>
          </a:p>
        </p:txBody>
      </p:sp>
      <p:sp>
        <p:nvSpPr>
          <p:cNvPr id="7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35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8" name="Google Shape;552;p50"/>
          <p:cNvPicPr/>
          <p:nvPr/>
        </p:nvPicPr>
        <p:blipFill>
          <a:blip r:embed="rId2"/>
          <a:stretch/>
        </p:blipFill>
        <p:spPr>
          <a:xfrm>
            <a:off x="-137880" y="776520"/>
            <a:ext cx="9000" cy="9000"/>
          </a:xfrm>
          <a:prstGeom prst="rect">
            <a:avLst/>
          </a:prstGeom>
          <a:ln>
            <a:noFill/>
          </a:ln>
        </p:spPr>
      </p:pic>
      <p:pic>
        <p:nvPicPr>
          <p:cNvPr id="439" name="Google Shape;553;p50"/>
          <p:cNvPicPr/>
          <p:nvPr/>
        </p:nvPicPr>
        <p:blipFill>
          <a:blip r:embed="rId3" cstate="print"/>
          <a:stretch/>
        </p:blipFill>
        <p:spPr>
          <a:xfrm>
            <a:off x="18000" y="15120"/>
            <a:ext cx="3256560" cy="2213640"/>
          </a:xfrm>
          <a:prstGeom prst="rect">
            <a:avLst/>
          </a:prstGeom>
          <a:ln>
            <a:noFill/>
          </a:ln>
        </p:spPr>
      </p:pic>
      <p:sp>
        <p:nvSpPr>
          <p:cNvPr id="440" name="CustomShape 2"/>
          <p:cNvSpPr/>
          <p:nvPr/>
        </p:nvSpPr>
        <p:spPr>
          <a:xfrm>
            <a:off x="-137880" y="-190440"/>
            <a:ext cx="2598480" cy="112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800" b="0" strike="noStrike" spc="-1">
                <a:solidFill>
                  <a:srgbClr val="000000"/>
                </a:solidFill>
                <a:latin typeface="Gill Sans"/>
                <a:ea typeface="Gill Sans"/>
              </a:rPr>
              <a:t>Białka</a:t>
            </a:r>
            <a:endParaRPr lang="pl" sz="2800" b="0" strike="noStrike" spc="-1">
              <a:latin typeface="Arial"/>
            </a:endParaRPr>
          </a:p>
        </p:txBody>
      </p:sp>
      <p:pic>
        <p:nvPicPr>
          <p:cNvPr id="441" name="Google Shape;555;p50"/>
          <p:cNvPicPr/>
          <p:nvPr/>
        </p:nvPicPr>
        <p:blipFill>
          <a:blip r:embed="rId4"/>
          <a:stretch/>
        </p:blipFill>
        <p:spPr>
          <a:xfrm>
            <a:off x="6918120" y="2781360"/>
            <a:ext cx="3251520" cy="2534400"/>
          </a:xfrm>
          <a:prstGeom prst="rect">
            <a:avLst/>
          </a:prstGeom>
          <a:ln>
            <a:noFill/>
          </a:ln>
        </p:spPr>
      </p:pic>
      <p:sp>
        <p:nvSpPr>
          <p:cNvPr id="442" name="CustomShape 3"/>
          <p:cNvSpPr/>
          <p:nvPr/>
        </p:nvSpPr>
        <p:spPr>
          <a:xfrm>
            <a:off x="6113160" y="1253160"/>
            <a:ext cx="4543200" cy="97128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Białka są zbudowane z 20 aminokwasów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443" name="CustomShape 4"/>
          <p:cNvSpPr/>
          <p:nvPr/>
        </p:nvSpPr>
        <p:spPr>
          <a:xfrm>
            <a:off x="1474560" y="2937600"/>
            <a:ext cx="4543200" cy="97128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12 z tych  20 aminokwasów możemy sami syntetyzować 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444" name="CustomShape 5"/>
          <p:cNvSpPr/>
          <p:nvPr/>
        </p:nvSpPr>
        <p:spPr>
          <a:xfrm>
            <a:off x="1474560" y="4132080"/>
            <a:ext cx="4543200" cy="97128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8 z tych  20 aminokwasów musimy dostarczyć z pożywieniem.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10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36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6" name="Google Shape;564;p51"/>
          <p:cNvPicPr/>
          <p:nvPr/>
        </p:nvPicPr>
        <p:blipFill>
          <a:blip r:embed="rId2"/>
          <a:stretch/>
        </p:blipFill>
        <p:spPr>
          <a:xfrm>
            <a:off x="-137880" y="776520"/>
            <a:ext cx="9000" cy="9000"/>
          </a:xfrm>
          <a:prstGeom prst="rect">
            <a:avLst/>
          </a:prstGeom>
          <a:ln>
            <a:noFill/>
          </a:ln>
        </p:spPr>
      </p:pic>
      <p:pic>
        <p:nvPicPr>
          <p:cNvPr id="447" name="Google Shape;565;p51"/>
          <p:cNvPicPr/>
          <p:nvPr/>
        </p:nvPicPr>
        <p:blipFill>
          <a:blip r:embed="rId3" cstate="print"/>
          <a:stretch/>
        </p:blipFill>
        <p:spPr>
          <a:xfrm>
            <a:off x="18000" y="15120"/>
            <a:ext cx="3256560" cy="2213640"/>
          </a:xfrm>
          <a:prstGeom prst="rect">
            <a:avLst/>
          </a:prstGeom>
          <a:ln>
            <a:noFill/>
          </a:ln>
        </p:spPr>
      </p:pic>
      <p:sp>
        <p:nvSpPr>
          <p:cNvPr id="448" name="CustomShape 2"/>
          <p:cNvSpPr/>
          <p:nvPr/>
        </p:nvSpPr>
        <p:spPr>
          <a:xfrm>
            <a:off x="-137880" y="-190440"/>
            <a:ext cx="2598480" cy="112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800" b="0" strike="noStrike" spc="-1">
                <a:solidFill>
                  <a:srgbClr val="000000"/>
                </a:solidFill>
                <a:latin typeface="Gill Sans"/>
                <a:ea typeface="Gill Sans"/>
              </a:rPr>
              <a:t>białka</a:t>
            </a:r>
            <a:endParaRPr lang="pl" sz="2800" b="0" strike="noStrike" spc="-1">
              <a:latin typeface="Arial"/>
            </a:endParaRPr>
          </a:p>
        </p:txBody>
      </p:sp>
      <p:pic>
        <p:nvPicPr>
          <p:cNvPr id="449" name="Google Shape;567;p51"/>
          <p:cNvPicPr/>
          <p:nvPr/>
        </p:nvPicPr>
        <p:blipFill>
          <a:blip r:embed="rId4"/>
          <a:stretch/>
        </p:blipFill>
        <p:spPr>
          <a:xfrm>
            <a:off x="10267920" y="0"/>
            <a:ext cx="1923840" cy="1499400"/>
          </a:xfrm>
          <a:prstGeom prst="rect">
            <a:avLst/>
          </a:prstGeom>
          <a:ln>
            <a:noFill/>
          </a:ln>
        </p:spPr>
      </p:pic>
      <p:sp>
        <p:nvSpPr>
          <p:cNvPr id="450" name="CustomShape 3"/>
          <p:cNvSpPr/>
          <p:nvPr/>
        </p:nvSpPr>
        <p:spPr>
          <a:xfrm>
            <a:off x="3851280" y="528840"/>
            <a:ext cx="4543200" cy="97128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Podstawowa sprawa w problemach z niedożywieniem, mogą powodować 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451" name="CustomShape 4"/>
          <p:cNvSpPr/>
          <p:nvPr/>
        </p:nvSpPr>
        <p:spPr>
          <a:xfrm>
            <a:off x="237960" y="2871000"/>
            <a:ext cx="3342960" cy="83376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niedobory odporności, </a:t>
            </a:r>
            <a:endParaRPr lang="pl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anemię, </a:t>
            </a: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 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452" name="CustomShape 5"/>
          <p:cNvSpPr/>
          <p:nvPr/>
        </p:nvSpPr>
        <p:spPr>
          <a:xfrm>
            <a:off x="3851280" y="3794760"/>
            <a:ext cx="4543200" cy="90432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dłuższa rekonwalescencja po zabiegach chirurgicznych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453" name="CustomShape 6"/>
          <p:cNvSpPr/>
          <p:nvPr/>
        </p:nvSpPr>
        <p:spPr>
          <a:xfrm>
            <a:off x="237960" y="3794760"/>
            <a:ext cx="3342960" cy="92916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l" sz="1600" b="0" strike="noStrike" spc="-1" dirty="0" smtClean="0">
              <a:solidFill>
                <a:srgbClr val="000000"/>
              </a:solidFill>
              <a:latin typeface="Gill Sans"/>
              <a:ea typeface="Gill Sans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600" b="0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upośledzenie </a:t>
            </a:r>
            <a:r>
              <a:rPr lang="pl" sz="16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funkcjonowania mięśni, </a:t>
            </a:r>
            <a:endParaRPr lang="pl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6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zmniejszona masa kostna, </a:t>
            </a:r>
            <a:endParaRPr lang="pl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 </a:t>
            </a:r>
            <a:endParaRPr lang="pl" sz="1800" b="0" strike="noStrike" spc="-1" dirty="0">
              <a:latin typeface="Arial"/>
            </a:endParaRPr>
          </a:p>
        </p:txBody>
      </p:sp>
      <p:sp>
        <p:nvSpPr>
          <p:cNvPr id="454" name="CustomShape 7"/>
          <p:cNvSpPr/>
          <p:nvPr/>
        </p:nvSpPr>
        <p:spPr>
          <a:xfrm>
            <a:off x="3851280" y="2871000"/>
            <a:ext cx="4543200" cy="83376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zmniejszenie funkcji poznawczych, </a:t>
            </a:r>
            <a:endParaRPr lang="pl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opóźnienie gojenia się ran</a:t>
            </a: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 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455" name="CustomShape 8"/>
          <p:cNvSpPr/>
          <p:nvPr/>
        </p:nvSpPr>
        <p:spPr>
          <a:xfrm>
            <a:off x="8580960" y="2871000"/>
            <a:ext cx="2806200" cy="182844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oraz znaczny wzrost zapadalności na choroby i śmiertelności</a:t>
            </a:r>
            <a:endParaRPr lang="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 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13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4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1756800" y="3821400"/>
            <a:ext cx="3317400" cy="99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2"/>
          <p:cNvSpPr/>
          <p:nvPr/>
        </p:nvSpPr>
        <p:spPr>
          <a:xfrm>
            <a:off x="6266160" y="1560240"/>
            <a:ext cx="4646520" cy="73764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1,2 g na kilogram masy ciała na dzień </a:t>
            </a:r>
            <a:endParaRPr lang="pl" sz="1800" b="0" strike="noStrike" spc="-1">
              <a:latin typeface="Arial"/>
            </a:endParaRPr>
          </a:p>
        </p:txBody>
      </p:sp>
      <p:graphicFrame>
        <p:nvGraphicFramePr>
          <p:cNvPr id="458" name="Table 3"/>
          <p:cNvGraphicFramePr/>
          <p:nvPr/>
        </p:nvGraphicFramePr>
        <p:xfrm>
          <a:off x="1906200" y="3691440"/>
          <a:ext cx="8931240" cy="2834640"/>
        </p:xfrm>
        <a:graphic>
          <a:graphicData uri="http://schemas.openxmlformats.org/drawingml/2006/table">
            <a:tbl>
              <a:tblPr/>
              <a:tblGrid>
                <a:gridCol w="178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1" strike="noStrike" spc="-1" dirty="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Kg masy ciała</a:t>
                      </a:r>
                      <a:endParaRPr lang="pl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1" strike="noStrike" spc="-1" dirty="0">
                          <a:solidFill>
                            <a:srgbClr val="FFFFFF"/>
                          </a:solidFill>
                          <a:latin typeface="Gill Sans MT"/>
                          <a:ea typeface="Gill Sans MT"/>
                        </a:rPr>
                        <a:t>D</a:t>
                      </a:r>
                      <a:r>
                        <a:rPr lang="pl" sz="1800" b="1" strike="noStrike" spc="-1" dirty="0" smtClean="0">
                          <a:solidFill>
                            <a:srgbClr val="FFFFFF"/>
                          </a:solidFill>
                          <a:latin typeface="Gill Sans MT"/>
                          <a:ea typeface="Gill Sans MT"/>
                        </a:rPr>
                        <a:t>orosły</a:t>
                      </a:r>
                      <a:endParaRPr lang="pl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1" strike="noStrike" spc="-1">
                          <a:solidFill>
                            <a:srgbClr val="FFFFFF"/>
                          </a:solidFill>
                          <a:latin typeface="Gill Sans MT"/>
                          <a:ea typeface="Gill Sans MT"/>
                        </a:rPr>
                        <a:t>Senior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Seniorzy tracący masę ciała lub apetyt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40 kg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5C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40 gram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5C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48 gram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5C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60 gram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5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 kg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 gram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60 gram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75 gram 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60 kg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5C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60 gram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5C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72 gram 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5C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90 gram 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5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70 kg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70 gram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84 gram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105 gram 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80 kg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5C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80 gram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5C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96 gram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5C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120 gram 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5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90 kg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90 gram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108 gram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135 gram</a:t>
                      </a:r>
                      <a:endParaRPr lang="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9" name="CustomShape 4"/>
          <p:cNvSpPr/>
          <p:nvPr/>
        </p:nvSpPr>
        <p:spPr>
          <a:xfrm>
            <a:off x="6266160" y="486000"/>
            <a:ext cx="4395600" cy="72648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1 gram na kilogram masy ciała na dzień </a:t>
            </a:r>
            <a:endParaRPr lang="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" sz="1800" b="0" strike="noStrike" spc="-1">
              <a:latin typeface="Arial"/>
            </a:endParaRPr>
          </a:p>
        </p:txBody>
      </p:sp>
      <p:sp>
        <p:nvSpPr>
          <p:cNvPr id="460" name="CustomShape 5"/>
          <p:cNvSpPr/>
          <p:nvPr/>
        </p:nvSpPr>
        <p:spPr>
          <a:xfrm>
            <a:off x="3131640" y="486000"/>
            <a:ext cx="2986200" cy="73944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zapotrzebowanie na białko u zdrowej osoby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461" name="CustomShape 6"/>
          <p:cNvSpPr/>
          <p:nvPr/>
        </p:nvSpPr>
        <p:spPr>
          <a:xfrm>
            <a:off x="3131640" y="1571400"/>
            <a:ext cx="2986200" cy="73944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zapotrzebowanie na białko u seniora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462" name="CustomShape 7"/>
          <p:cNvSpPr/>
          <p:nvPr/>
        </p:nvSpPr>
        <p:spPr>
          <a:xfrm>
            <a:off x="3131640" y="2619720"/>
            <a:ext cx="2986200" cy="73944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spadek masy ciała lub utrata apetytu 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463" name="CustomShape 8"/>
          <p:cNvSpPr/>
          <p:nvPr/>
        </p:nvSpPr>
        <p:spPr>
          <a:xfrm>
            <a:off x="6266160" y="2619720"/>
            <a:ext cx="4646520" cy="73764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1,2 g do 1,5  na kilogram masy ciała na dzień</a:t>
            </a:r>
            <a:endParaRPr lang="pl" sz="1800" b="0" strike="noStrike" spc="-1">
              <a:latin typeface="Arial"/>
            </a:endParaRPr>
          </a:p>
        </p:txBody>
      </p:sp>
      <p:pic>
        <p:nvPicPr>
          <p:cNvPr id="464" name="Google Shape;586;p52"/>
          <p:cNvPicPr/>
          <p:nvPr/>
        </p:nvPicPr>
        <p:blipFill>
          <a:blip r:embed="rId2" cstate="print"/>
          <a:stretch/>
        </p:blipFill>
        <p:spPr>
          <a:xfrm>
            <a:off x="149760" y="136080"/>
            <a:ext cx="1606680" cy="1606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5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TextShape 2"/>
          <p:cNvSpPr txBox="1"/>
          <p:nvPr/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l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7" name="Google Shape;593;p53"/>
          <p:cNvPicPr/>
          <p:nvPr/>
        </p:nvPicPr>
        <p:blipFill>
          <a:blip r:embed="rId2"/>
          <a:stretch/>
        </p:blipFill>
        <p:spPr>
          <a:xfrm>
            <a:off x="819720" y="355680"/>
            <a:ext cx="9675000" cy="5478840"/>
          </a:xfrm>
          <a:prstGeom prst="rect">
            <a:avLst/>
          </a:prstGeom>
          <a:ln>
            <a:noFill/>
          </a:ln>
        </p:spPr>
      </p:pic>
      <p:sp>
        <p:nvSpPr>
          <p:cNvPr id="5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302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0" y="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9" name="Google Shape;599;p54"/>
          <p:cNvPicPr/>
          <p:nvPr/>
        </p:nvPicPr>
        <p:blipFill>
          <a:blip r:embed="rId2"/>
          <a:stretch/>
        </p:blipFill>
        <p:spPr>
          <a:xfrm>
            <a:off x="762480" y="734400"/>
            <a:ext cx="5682240" cy="3449160"/>
          </a:xfrm>
          <a:prstGeom prst="rect">
            <a:avLst/>
          </a:prstGeom>
          <a:ln>
            <a:noFill/>
          </a:ln>
        </p:spPr>
      </p:pic>
      <p:pic>
        <p:nvPicPr>
          <p:cNvPr id="470" name="Google Shape;600;p54"/>
          <p:cNvPicPr/>
          <p:nvPr/>
        </p:nvPicPr>
        <p:blipFill>
          <a:blip r:embed="rId3"/>
          <a:stretch/>
        </p:blipFill>
        <p:spPr>
          <a:xfrm>
            <a:off x="7162200" y="600120"/>
            <a:ext cx="4296960" cy="2874960"/>
          </a:xfrm>
          <a:prstGeom prst="rect">
            <a:avLst/>
          </a:prstGeom>
          <a:ln>
            <a:noFill/>
          </a:ln>
        </p:spPr>
      </p:pic>
      <p:sp>
        <p:nvSpPr>
          <p:cNvPr id="471" name="CustomShape 2"/>
          <p:cNvSpPr/>
          <p:nvPr/>
        </p:nvSpPr>
        <p:spPr>
          <a:xfrm>
            <a:off x="1171080" y="4183920"/>
            <a:ext cx="9681480" cy="191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400" b="0" strike="noStrike" spc="-1">
                <a:solidFill>
                  <a:srgbClr val="000000"/>
                </a:solidFill>
                <a:latin typeface="Gill Sans"/>
                <a:ea typeface="Gill Sans"/>
              </a:rPr>
              <a:t>Są naukowe dowody na to, że błonnik i antyoksydanty mają znaczenie w prewencji nowotworów i chorób sercowo - naczyniowych</a:t>
            </a:r>
            <a:endParaRPr lang="pl" sz="2400" b="0" strike="noStrike" spc="-1">
              <a:latin typeface="Arial"/>
            </a:endParaRPr>
          </a:p>
        </p:txBody>
      </p:sp>
      <p:sp>
        <p:nvSpPr>
          <p:cNvPr id="6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43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122760" y="181080"/>
            <a:ext cx="11688120" cy="246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28600" indent="-228240">
              <a:lnSpc>
                <a:spcPct val="90000"/>
              </a:lnSpc>
            </a:pPr>
            <a:r>
              <a:rPr lang="pl" sz="2400" b="1" strike="noStrike" spc="-1">
                <a:solidFill>
                  <a:srgbClr val="990033"/>
                </a:solidFill>
                <a:latin typeface="Arial"/>
                <a:ea typeface="Arial"/>
              </a:rPr>
              <a:t>BŁONNIK POKARMOWY</a:t>
            </a:r>
            <a:r>
              <a:rPr lang="pl" sz="2400" b="0" strike="noStrike" spc="-1">
                <a:solidFill>
                  <a:srgbClr val="000066"/>
                </a:solidFill>
                <a:latin typeface="Arial"/>
                <a:ea typeface="Arial"/>
              </a:rPr>
              <a:t> – to węglowodany złożone, oporne na działanie enzymów trawiennych człowieka (tzn. nieprzyswajalne) i wyróżnia się:</a:t>
            </a:r>
            <a:endParaRPr lang="pl" sz="24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990033"/>
              </a:buClr>
              <a:buFont typeface="Noto Sans Symbols"/>
              <a:buChar char="➢"/>
            </a:pPr>
            <a:r>
              <a:rPr lang="pl" sz="2400" b="0" strike="noStrike" spc="-1">
                <a:solidFill>
                  <a:srgbClr val="990033"/>
                </a:solidFill>
                <a:latin typeface="Arial"/>
                <a:ea typeface="Arial"/>
              </a:rPr>
              <a:t> </a:t>
            </a:r>
            <a:r>
              <a:rPr lang="pl" sz="2400" b="1" strike="noStrike" spc="-1">
                <a:solidFill>
                  <a:srgbClr val="990033"/>
                </a:solidFill>
                <a:latin typeface="Arial"/>
                <a:ea typeface="Arial"/>
              </a:rPr>
              <a:t>błonnik rozpuszczalny</a:t>
            </a:r>
            <a:r>
              <a:rPr lang="pl" sz="2400" b="0" strike="noStrike" spc="-1">
                <a:solidFill>
                  <a:srgbClr val="000066"/>
                </a:solidFill>
                <a:latin typeface="Arial"/>
                <a:ea typeface="Arial"/>
              </a:rPr>
              <a:t> – </a:t>
            </a:r>
            <a:r>
              <a:rPr lang="pl" sz="2400" b="0" strike="noStrike" spc="-1">
                <a:solidFill>
                  <a:srgbClr val="002060"/>
                </a:solidFill>
                <a:latin typeface="Gill Sans"/>
                <a:ea typeface="Gill Sans"/>
              </a:rPr>
              <a:t>tworzący w wodzie żel, są to </a:t>
            </a:r>
            <a:r>
              <a:rPr lang="pl" sz="2400" b="0" strike="noStrike" spc="-1">
                <a:solidFill>
                  <a:srgbClr val="000066"/>
                </a:solidFill>
                <a:latin typeface="Arial"/>
                <a:ea typeface="Arial"/>
              </a:rPr>
              <a:t>węglowodany częściowo przyswajalne, degradowane przez drobnoustroje w jelitach m. in. do związków wchłanianych i metabolizowanych w organizmie (stachioza, rafinoza, pektyny, beta-glukany, niekiedy hemicelulozy)</a:t>
            </a:r>
            <a:endParaRPr lang="pl" sz="24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990033"/>
              </a:buClr>
              <a:buFont typeface="Noto Sans Symbols"/>
              <a:buChar char="➢"/>
            </a:pPr>
            <a:r>
              <a:rPr lang="pl" sz="2400" b="1" strike="noStrike" spc="-1">
                <a:solidFill>
                  <a:srgbClr val="990033"/>
                </a:solidFill>
                <a:latin typeface="Arial"/>
                <a:ea typeface="Arial"/>
              </a:rPr>
              <a:t> błonnik nierozpuszczalny</a:t>
            </a:r>
            <a:r>
              <a:rPr lang="pl" sz="2400" b="0" strike="noStrike" spc="-1">
                <a:solidFill>
                  <a:srgbClr val="000066"/>
                </a:solidFill>
                <a:latin typeface="Arial"/>
                <a:ea typeface="Arial"/>
              </a:rPr>
              <a:t> – tzw. włókno surowe </a:t>
            </a:r>
            <a:r>
              <a:rPr lang="pl" sz="2400" b="0" strike="noStrike" spc="-1">
                <a:solidFill>
                  <a:srgbClr val="000000"/>
                </a:solidFill>
                <a:latin typeface="Gill Sans"/>
                <a:ea typeface="Gill Sans"/>
              </a:rPr>
              <a:t>który w przewodzie pokarmowym ulega jedynie nieznacznym przemianom </a:t>
            </a:r>
            <a:r>
              <a:rPr lang="pl" sz="2400" b="0" strike="noStrike" spc="-1">
                <a:solidFill>
                  <a:srgbClr val="000066"/>
                </a:solidFill>
                <a:latin typeface="Arial"/>
                <a:ea typeface="Arial"/>
              </a:rPr>
              <a:t>– oporne na działanie enzymów trawiennych i drobnoustrojów (celuloza, lignina)</a:t>
            </a:r>
            <a:endParaRPr lang="pl" sz="24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pl" sz="2800" b="1" strike="noStrike" spc="-1">
                <a:solidFill>
                  <a:srgbClr val="000000"/>
                </a:solidFill>
                <a:latin typeface="Gill Sans"/>
                <a:ea typeface="Gill Sans"/>
              </a:rPr>
              <a:t>Ze względu na korzystny wpływ błonnika pokarmowego na glikemię poposiłkową jego zawartość w diecie powinna wynosić </a:t>
            </a:r>
            <a:r>
              <a:rPr lang="pl" sz="2800" b="1" strike="noStrike" spc="-1">
                <a:solidFill>
                  <a:srgbClr val="C00000"/>
                </a:solidFill>
                <a:latin typeface="Gill Sans"/>
                <a:ea typeface="Gill Sans"/>
              </a:rPr>
              <a:t>około 25–50 g/dobę lub 15–25 g na 1000 kcal. </a:t>
            </a:r>
            <a:r>
              <a:rPr lang="pl" sz="2800" b="1" strike="noStrike" spc="-1">
                <a:solidFill>
                  <a:srgbClr val="000000"/>
                </a:solidFill>
                <a:latin typeface="Gill Sans"/>
                <a:ea typeface="Gill Sans"/>
              </a:rPr>
              <a:t>Szczególnie zalecane są rozpuszczalne w wodzie frakcje błonnika pokarmowego (pektyny, beta-glukany).</a:t>
            </a:r>
            <a:endParaRPr lang="pl" sz="28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endParaRPr lang="pl" sz="28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pl" sz="2400" b="0" strike="noStrike" spc="-1">
                <a:solidFill>
                  <a:srgbClr val="003399"/>
                </a:solidFill>
                <a:latin typeface="Gill Sans"/>
                <a:ea typeface="Gill Sans"/>
              </a:rPr>
              <a:t> </a:t>
            </a:r>
            <a:endParaRPr lang="pl" sz="2400" b="0" strike="noStrike" spc="-1">
              <a:latin typeface="Arial"/>
            </a:endParaRPr>
          </a:p>
          <a:p>
            <a:pPr marL="228600" indent="-75960">
              <a:lnSpc>
                <a:spcPct val="90000"/>
              </a:lnSpc>
              <a:spcBef>
                <a:spcPts val="1001"/>
              </a:spcBef>
            </a:pPr>
            <a:endParaRPr lang="pl" sz="2400" b="0" strike="noStrike" spc="-1">
              <a:latin typeface="Arial"/>
            </a:endParaRPr>
          </a:p>
        </p:txBody>
      </p:sp>
      <p:sp>
        <p:nvSpPr>
          <p:cNvPr id="3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784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292680" y="451440"/>
            <a:ext cx="11536920" cy="48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400" b="1" strike="noStrike" spc="-1">
                <a:solidFill>
                  <a:srgbClr val="C00000"/>
                </a:solidFill>
                <a:latin typeface="Verdana"/>
                <a:ea typeface="Verdana"/>
              </a:rPr>
              <a:t>Dieta o niskim indeksie glikemicznym </a:t>
            </a:r>
            <a:r>
              <a:rPr lang="pl" sz="2400" b="1" strike="noStrike" spc="-1">
                <a:solidFill>
                  <a:srgbClr val="000066"/>
                </a:solidFill>
                <a:latin typeface="Verdana"/>
                <a:ea typeface="Verdana"/>
              </a:rPr>
              <a:t>charakteryzuje się znaczącym zwiększeniem:</a:t>
            </a:r>
            <a:endParaRPr lang="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" sz="2400" b="0" strike="noStrike" spc="-1">
              <a:latin typeface="Arial"/>
            </a:endParaRPr>
          </a:p>
          <a:p>
            <a:pPr indent="-151920">
              <a:lnSpc>
                <a:spcPct val="100000"/>
              </a:lnSpc>
              <a:buClr>
                <a:srgbClr val="000066"/>
              </a:buClr>
              <a:buFont typeface="Verdana"/>
              <a:buChar char="•"/>
            </a:pPr>
            <a:r>
              <a:rPr lang="pl" sz="2400" b="1" strike="noStrike" spc="-1">
                <a:solidFill>
                  <a:srgbClr val="000066"/>
                </a:solidFill>
                <a:latin typeface="Verdana"/>
                <a:ea typeface="Verdana"/>
              </a:rPr>
              <a:t> spożycia surowych owoców i warzyw (źródło pektyn), </a:t>
            </a:r>
            <a:endParaRPr lang="pl" sz="2400" b="0" strike="noStrike" spc="-1">
              <a:latin typeface="Arial"/>
            </a:endParaRPr>
          </a:p>
          <a:p>
            <a:pPr indent="-151920">
              <a:lnSpc>
                <a:spcPct val="100000"/>
              </a:lnSpc>
              <a:buClr>
                <a:srgbClr val="000066"/>
              </a:buClr>
              <a:buFont typeface="Verdana"/>
              <a:buChar char="•"/>
            </a:pPr>
            <a:r>
              <a:rPr lang="pl" sz="2400" b="1" strike="noStrike" spc="-1">
                <a:solidFill>
                  <a:srgbClr val="000066"/>
                </a:solidFill>
                <a:latin typeface="Verdana"/>
                <a:ea typeface="Verdana"/>
              </a:rPr>
              <a:t> nasion roślin strączkowych, </a:t>
            </a:r>
            <a:endParaRPr lang="pl" sz="2400" b="0" strike="noStrike" spc="-1">
              <a:latin typeface="Arial"/>
            </a:endParaRPr>
          </a:p>
          <a:p>
            <a:pPr indent="-151920">
              <a:lnSpc>
                <a:spcPct val="100000"/>
              </a:lnSpc>
              <a:buClr>
                <a:srgbClr val="000066"/>
              </a:buClr>
              <a:buFont typeface="Verdana"/>
              <a:buChar char="•"/>
            </a:pPr>
            <a:r>
              <a:rPr lang="pl" sz="2400" b="1" strike="noStrike" spc="-1">
                <a:solidFill>
                  <a:srgbClr val="000066"/>
                </a:solidFill>
                <a:latin typeface="Verdana"/>
                <a:ea typeface="Verdana"/>
              </a:rPr>
              <a:t> wybranych pełnoziarnistych produktów zbożowych bogatych w rozpuszczalny w wodzie </a:t>
            </a:r>
            <a:r>
              <a:rPr lang="pl" sz="2400" b="1" strike="noStrike" spc="-1">
                <a:solidFill>
                  <a:srgbClr val="C00000"/>
                </a:solidFill>
                <a:latin typeface="Verdana"/>
                <a:ea typeface="Verdana"/>
              </a:rPr>
              <a:t>błonnik pokarmowy </a:t>
            </a:r>
            <a:r>
              <a:rPr lang="pl" sz="2400" b="1" strike="noStrike" spc="-1">
                <a:solidFill>
                  <a:srgbClr val="000066"/>
                </a:solidFill>
                <a:latin typeface="Verdana"/>
                <a:ea typeface="Verdana"/>
              </a:rPr>
              <a:t>(np. produkty z jęczmienia i owsa (beta-glukany), kasza gryczana, kasza bulgur). </a:t>
            </a:r>
            <a:endParaRPr lang="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400" b="1" strike="noStrike" spc="-1">
                <a:solidFill>
                  <a:srgbClr val="000066"/>
                </a:solidFill>
                <a:latin typeface="Verdana"/>
                <a:ea typeface="Verdana"/>
              </a:rPr>
              <a:t>Prawidłowo zestawiona dieta o niskim indeksie glikemicznym, w pełni pokrywa zapotrzebowanie na wszystkie składniki odżywcze, składniki mineralne i witaminy, jest bogata w błonnik pokarmowy i </a:t>
            </a:r>
            <a:r>
              <a:rPr lang="pl" sz="2400" b="1" strike="noStrike" spc="-1">
                <a:solidFill>
                  <a:srgbClr val="C00000"/>
                </a:solidFill>
                <a:latin typeface="Verdana"/>
                <a:ea typeface="Verdana"/>
              </a:rPr>
              <a:t>antyoksydanty.</a:t>
            </a:r>
            <a:endParaRPr lang="pl" sz="2400" b="0" strike="noStrike" spc="-1">
              <a:latin typeface="Arial"/>
            </a:endParaRPr>
          </a:p>
        </p:txBody>
      </p:sp>
      <p:sp>
        <p:nvSpPr>
          <p:cNvPr id="3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2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616;p57"/>
          <p:cNvPicPr/>
          <p:nvPr/>
        </p:nvPicPr>
        <p:blipFill>
          <a:blip r:embed="rId2"/>
          <a:stretch/>
        </p:blipFill>
        <p:spPr>
          <a:xfrm>
            <a:off x="325440" y="1484640"/>
            <a:ext cx="11544120" cy="4401360"/>
          </a:xfrm>
          <a:prstGeom prst="rect">
            <a:avLst/>
          </a:prstGeom>
          <a:ln>
            <a:noFill/>
          </a:ln>
        </p:spPr>
      </p:pic>
      <p:sp>
        <p:nvSpPr>
          <p:cNvPr id="475" name="CustomShape 1"/>
          <p:cNvSpPr/>
          <p:nvPr/>
        </p:nvSpPr>
        <p:spPr>
          <a:xfrm>
            <a:off x="604080" y="343800"/>
            <a:ext cx="11265120" cy="83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400" b="0" strike="noStrike" spc="-1">
                <a:solidFill>
                  <a:srgbClr val="C00000"/>
                </a:solidFill>
                <a:latin typeface="Gill Sans"/>
                <a:ea typeface="Gill Sans"/>
              </a:rPr>
              <a:t>Z wykorzystaniem narzędzi dietetycznych np. kalkulatora wartości odżywczej produktów i potraw możesz sprawdzić poprawność swojego jadłospisu, jak również BMI</a:t>
            </a:r>
            <a:endParaRPr lang="pl" sz="2400" b="0" strike="noStrike" spc="-1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8678160" y="4462560"/>
            <a:ext cx="2568240" cy="1246680"/>
          </a:xfrm>
          <a:prstGeom prst="ellipse">
            <a:avLst/>
          </a:prstGeom>
          <a:noFill/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917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6000752"/>
            <a:ext cx="12192000" cy="857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0" y="0"/>
            <a:ext cx="12192000" cy="857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076" name="Symbol zastępczy zawartości 2"/>
          <p:cNvSpPr>
            <a:spLocks noGrp="1"/>
          </p:cNvSpPr>
          <p:nvPr>
            <p:ph idx="4294967295"/>
          </p:nvPr>
        </p:nvSpPr>
        <p:spPr>
          <a:xfrm>
            <a:off x="238084" y="1047750"/>
            <a:ext cx="11715832" cy="4953000"/>
          </a:xfrm>
          <a:prstGeom prst="rect">
            <a:avLst/>
          </a:prstGeom>
        </p:spPr>
        <p:txBody>
          <a:bodyPr lIns="121917" tIns="60958" rIns="121917" bIns="60958"/>
          <a:lstStyle/>
          <a:p>
            <a:pPr algn="ctr">
              <a:buFont typeface="Arial" charset="0"/>
              <a:buNone/>
            </a:pPr>
            <a:r>
              <a:rPr lang="pl-PL" sz="2400" dirty="0"/>
              <a:t>Niniejsze materiały powstały w ramach międzynarodowego projektu BEPRESEL </a:t>
            </a:r>
          </a:p>
          <a:p>
            <a:pPr algn="ctr">
              <a:buFont typeface="Arial" charset="0"/>
              <a:buNone/>
            </a:pPr>
            <a:r>
              <a:rPr lang="pl-PL" sz="2400" dirty="0"/>
              <a:t>(numer umowy KA204-2017-012)</a:t>
            </a:r>
          </a:p>
          <a:p>
            <a:pPr algn="ctr">
              <a:buFont typeface="Arial" charset="0"/>
              <a:buNone/>
            </a:pPr>
            <a:r>
              <a:rPr lang="pl-PL" sz="2400" b="1" i="1" u="sng" dirty="0"/>
              <a:t>Kopiowanie dozwolone za zgodą koordynatora projektu.</a:t>
            </a:r>
          </a:p>
          <a:p>
            <a:pPr>
              <a:buFont typeface="Arial" charset="0"/>
              <a:buNone/>
            </a:pPr>
            <a:endParaRPr lang="sl-SI" sz="2400" dirty="0"/>
          </a:p>
          <a:p>
            <a:pPr>
              <a:buFont typeface="Arial" charset="0"/>
              <a:buNone/>
            </a:pPr>
            <a:r>
              <a:rPr lang="sl-SI" sz="2400" dirty="0"/>
              <a:t>Partnerzy projektu</a:t>
            </a:r>
            <a:r>
              <a:rPr lang="sl-SI" sz="2400" dirty="0" smtClean="0"/>
              <a:t>:</a:t>
            </a:r>
          </a:p>
          <a:p>
            <a:pPr>
              <a:buFont typeface="Arial" charset="0"/>
              <a:buNone/>
            </a:pPr>
            <a:endParaRPr lang="pl-PL" sz="24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SOSUAARHUS AARHUS SOCIAL AND HEALTH CARE COLLEGE </a:t>
            </a:r>
            <a:r>
              <a:rPr lang="sl-SI" sz="2000" dirty="0"/>
              <a:t> (AARHUS – DANIA)</a:t>
            </a:r>
            <a:endParaRPr lang="pl-PL" sz="2000" dirty="0"/>
          </a:p>
          <a:p>
            <a:pPr>
              <a:buFont typeface="Arial" pitchFamily="34" charset="0"/>
              <a:buChar char="•"/>
            </a:pPr>
            <a:r>
              <a:rPr lang="sl-SI" sz="2000" dirty="0"/>
              <a:t>UNIWERSYTET JAGIELLOŃSKI COLLEGIUM MEDICUM (KRAKÓW – POLSKA)</a:t>
            </a:r>
            <a:endParaRPr lang="pl-PL" sz="2000" dirty="0"/>
          </a:p>
          <a:p>
            <a:pPr>
              <a:buFont typeface="Arial" pitchFamily="34" charset="0"/>
              <a:buChar char="•"/>
            </a:pPr>
            <a:r>
              <a:rPr lang="it-IT" sz="2000" dirty="0"/>
              <a:t>UNIVERSITÀ DELLE LIBERETÀ DEL FVG (UDINE – WŁOCHY)</a:t>
            </a:r>
            <a:endParaRPr lang="pl-PL" sz="2000" dirty="0"/>
          </a:p>
          <a:p>
            <a:pPr>
              <a:buFont typeface="Arial" pitchFamily="34" charset="0"/>
              <a:buChar char="•"/>
            </a:pPr>
            <a:r>
              <a:rPr lang="sl-SI" sz="2000" dirty="0"/>
              <a:t>LJUDSKA UNIVERZA PTUJ (PTUJ – SŁOWENIA)</a:t>
            </a:r>
            <a:endParaRPr lang="pl-PL" sz="2000" dirty="0"/>
          </a:p>
          <a:p>
            <a:pPr>
              <a:buFont typeface="Arial" pitchFamily="34" charset="0"/>
              <a:buChar char="•"/>
            </a:pPr>
            <a:r>
              <a:rPr lang="da-DK" sz="2000" dirty="0"/>
              <a:t>AOF SKANDERBORG AFTENSKOLE (SKANDERBORG – DANIA)</a:t>
            </a:r>
            <a:endParaRPr lang="pl-PL" sz="2000" dirty="0"/>
          </a:p>
          <a:p>
            <a:pPr>
              <a:buFont typeface="Arial" charset="0"/>
              <a:buNone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3077" name="Obraz 1" descr="Znalezione obrazy dla zapytania bepresel pro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1" y="190500"/>
            <a:ext cx="1583267" cy="55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Obraz 3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8518" y="171451"/>
            <a:ext cx="2677583" cy="57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az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1" y="6096001"/>
            <a:ext cx="120014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az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1" y="6096000"/>
            <a:ext cx="1200149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Obraz 19" descr="Znalezione obrazy dla zapytania AOF-Skanderbor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1" y="6096001"/>
            <a:ext cx="1054100" cy="4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Obraz 13" descr="Znalezione obrazy dla zapytania UniversitÃ  delle LiberEtÃ  del Fv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7500" y="6096000"/>
            <a:ext cx="2497667" cy="48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Obraz 16" descr="Podobny obra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25001" y="6096001"/>
            <a:ext cx="1502833" cy="4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9524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 smtClean="0"/>
              <a:t>Zajęcia numer 7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1451520" y="1428736"/>
            <a:ext cx="9603000" cy="321471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/>
              <a:t>Temat 2: Zalecenia dietetyczne dla osób starszych</a:t>
            </a:r>
            <a:endParaRPr lang="pl-PL" sz="2800" b="1" dirty="0"/>
          </a:p>
        </p:txBody>
      </p:sp>
      <p:sp>
        <p:nvSpPr>
          <p:cNvPr id="4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0355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l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2" name="Google Shape;632;p59"/>
          <p:cNvPicPr/>
          <p:nvPr/>
        </p:nvPicPr>
        <p:blipFill>
          <a:blip r:embed="rId3"/>
          <a:stretch/>
        </p:blipFill>
        <p:spPr>
          <a:xfrm>
            <a:off x="738000" y="198360"/>
            <a:ext cx="10204200" cy="6121440"/>
          </a:xfrm>
          <a:prstGeom prst="rect">
            <a:avLst/>
          </a:prstGeom>
          <a:ln>
            <a:noFill/>
          </a:ln>
        </p:spPr>
      </p:pic>
      <p:sp>
        <p:nvSpPr>
          <p:cNvPr id="483" name="CustomShape 2"/>
          <p:cNvSpPr/>
          <p:nvPr/>
        </p:nvSpPr>
        <p:spPr>
          <a:xfrm>
            <a:off x="2406600" y="4457160"/>
            <a:ext cx="764208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3600" b="0" strike="noStrike" spc="-1">
                <a:solidFill>
                  <a:srgbClr val="000000"/>
                </a:solidFill>
                <a:latin typeface="Gill Sans"/>
                <a:ea typeface="Gill Sans"/>
              </a:rPr>
              <a:t>Witaminy, składniki mineralne i inne</a:t>
            </a:r>
            <a:endParaRPr lang="pl" sz="3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5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5" name="TextShape 2"/>
          <p:cNvSpPr txBox="1"/>
          <p:nvPr/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l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6" name="Google Shape;640;p60"/>
          <p:cNvPicPr/>
          <p:nvPr/>
        </p:nvPicPr>
        <p:blipFill>
          <a:blip r:embed="rId2"/>
          <a:stretch/>
        </p:blipFill>
        <p:spPr>
          <a:xfrm>
            <a:off x="155880" y="126360"/>
            <a:ext cx="2590920" cy="1726920"/>
          </a:xfrm>
          <a:prstGeom prst="rect">
            <a:avLst/>
          </a:prstGeom>
          <a:ln>
            <a:noFill/>
          </a:ln>
        </p:spPr>
      </p:pic>
      <p:sp>
        <p:nvSpPr>
          <p:cNvPr id="487" name="CustomShape 3"/>
          <p:cNvSpPr/>
          <p:nvPr/>
        </p:nvSpPr>
        <p:spPr>
          <a:xfrm>
            <a:off x="3397680" y="1853640"/>
            <a:ext cx="8543520" cy="320868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4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Wielu z nas rekomendowano suplementację </a:t>
            </a:r>
            <a:r>
              <a:rPr lang="pl" sz="2400" b="0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diety, </a:t>
            </a:r>
            <a:r>
              <a:rPr lang="pl" sz="24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zwłaszcza branie witamin od czasu kiedy byliśmy dziećmi</a:t>
            </a:r>
            <a:r>
              <a:t/>
            </a:r>
            <a:br/>
            <a:r>
              <a:t/>
            </a:r>
            <a:br/>
            <a:r>
              <a:rPr lang="pl" sz="16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Niektórym może wciąż chodzi po głowie stwierdzenie usłyszane w dzieciństwie</a:t>
            </a:r>
            <a:endParaRPr lang="pl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24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 "wzięcie witaminy czy żelaza nigdy nie zaszkodzi”</a:t>
            </a:r>
            <a:endParaRPr lang="pl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24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Wielu z nas </a:t>
            </a:r>
            <a:r>
              <a:rPr lang="pl" sz="2400" b="0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codziennie łykało </a:t>
            </a:r>
            <a:r>
              <a:rPr lang="pl" sz="24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witaminy.</a:t>
            </a:r>
            <a:endParaRPr lang="pl" sz="2400" b="0" strike="noStrike" spc="-1" dirty="0">
              <a:latin typeface="Arial"/>
            </a:endParaRPr>
          </a:p>
        </p:txBody>
      </p:sp>
      <p:pic>
        <p:nvPicPr>
          <p:cNvPr id="488" name="Google Shape;642;p60"/>
          <p:cNvPicPr/>
          <p:nvPr/>
        </p:nvPicPr>
        <p:blipFill>
          <a:blip r:embed="rId3" cstate="print"/>
          <a:stretch/>
        </p:blipFill>
        <p:spPr>
          <a:xfrm>
            <a:off x="166646" y="2285992"/>
            <a:ext cx="3120840" cy="2437920"/>
          </a:xfrm>
          <a:prstGeom prst="rect">
            <a:avLst/>
          </a:prstGeom>
          <a:ln>
            <a:noFill/>
          </a:ln>
        </p:spPr>
      </p:pic>
      <p:sp>
        <p:nvSpPr>
          <p:cNvPr id="7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22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0" name="Google Shape;648;p61"/>
          <p:cNvPicPr/>
          <p:nvPr/>
        </p:nvPicPr>
        <p:blipFill>
          <a:blip r:embed="rId2"/>
          <a:stretch/>
        </p:blipFill>
        <p:spPr>
          <a:xfrm>
            <a:off x="114120" y="160920"/>
            <a:ext cx="2674440" cy="1782720"/>
          </a:xfrm>
          <a:prstGeom prst="rect">
            <a:avLst/>
          </a:prstGeom>
          <a:ln>
            <a:noFill/>
          </a:ln>
        </p:spPr>
      </p:pic>
      <p:sp>
        <p:nvSpPr>
          <p:cNvPr id="491" name="CustomShape 2"/>
          <p:cNvSpPr/>
          <p:nvPr/>
        </p:nvSpPr>
        <p:spPr>
          <a:xfrm>
            <a:off x="4278960" y="1944000"/>
            <a:ext cx="7719120" cy="91368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endParaRPr lang="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2400" b="0" strike="noStrike" spc="-1">
                <a:solidFill>
                  <a:srgbClr val="000000"/>
                </a:solidFill>
                <a:latin typeface="Gill Sans"/>
                <a:ea typeface="Gill Sans"/>
              </a:rPr>
              <a:t>Ponadto bardzo popularne są wśród seniorów suplementy diet czy leki kupowane bez recepty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pl" sz="2400" b="0" strike="noStrike" spc="-1">
              <a:latin typeface="Arial"/>
            </a:endParaRPr>
          </a:p>
        </p:txBody>
      </p:sp>
      <p:sp>
        <p:nvSpPr>
          <p:cNvPr id="492" name="CustomShape 3"/>
          <p:cNvSpPr/>
          <p:nvPr/>
        </p:nvSpPr>
        <p:spPr>
          <a:xfrm>
            <a:off x="4218840" y="3126960"/>
            <a:ext cx="7779600" cy="72324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400" b="0" strike="noStrike" spc="-1">
                <a:solidFill>
                  <a:srgbClr val="000000"/>
                </a:solidFill>
                <a:latin typeface="Gill Sans"/>
                <a:ea typeface="Gill Sans"/>
              </a:rPr>
              <a:t>czy te dane zebrane dla Danii - mają także dla Was zastosowanie?</a:t>
            </a:r>
            <a:endParaRPr lang="pl" sz="2400" b="0" strike="noStrike" spc="-1">
              <a:latin typeface="Arial"/>
            </a:endParaRPr>
          </a:p>
        </p:txBody>
      </p:sp>
      <p:sp>
        <p:nvSpPr>
          <p:cNvPr id="493" name="CustomShape 4"/>
          <p:cNvSpPr/>
          <p:nvPr/>
        </p:nvSpPr>
        <p:spPr>
          <a:xfrm>
            <a:off x="4148640" y="4187160"/>
            <a:ext cx="7849800" cy="148680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wiele osób starszych zażywa suplementy żelaza, wapnia, błonnika, nie wiedząc o tym, że mają one wpływ, a nawet mogą modyfikować działanie innych leków. </a:t>
            </a:r>
            <a:endParaRPr lang="pl" sz="1800" b="0" strike="noStrike" spc="-1">
              <a:latin typeface="Arial"/>
            </a:endParaRPr>
          </a:p>
        </p:txBody>
      </p:sp>
      <p:pic>
        <p:nvPicPr>
          <p:cNvPr id="494" name="Google Shape;652;p61"/>
          <p:cNvPicPr/>
          <p:nvPr/>
        </p:nvPicPr>
        <p:blipFill>
          <a:blip r:embed="rId3"/>
          <a:stretch/>
        </p:blipFill>
        <p:spPr>
          <a:xfrm>
            <a:off x="690840" y="2298240"/>
            <a:ext cx="2857320" cy="2381040"/>
          </a:xfrm>
          <a:prstGeom prst="rect">
            <a:avLst/>
          </a:prstGeom>
          <a:ln>
            <a:noFill/>
          </a:ln>
        </p:spPr>
      </p:pic>
      <p:sp>
        <p:nvSpPr>
          <p:cNvPr id="495" name="CustomShape 5"/>
          <p:cNvSpPr/>
          <p:nvPr/>
        </p:nvSpPr>
        <p:spPr>
          <a:xfrm>
            <a:off x="4218840" y="465480"/>
            <a:ext cx="7779600" cy="138852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                             </a:t>
            </a:r>
            <a:r>
              <a:rPr lang="pl" sz="2400" b="0" strike="noStrike" spc="-1">
                <a:solidFill>
                  <a:srgbClr val="000000"/>
                </a:solidFill>
                <a:latin typeface="Gill Sans"/>
                <a:ea typeface="Gill Sans"/>
              </a:rPr>
              <a:t>2/3 osób po 70 roku życia</a:t>
            </a:r>
            <a:endParaRPr lang="pl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bierze jeden lek dziennie, połowa bierze więcej niż 2 leki , a ⅕ - więcej niż 5 różnych leków</a:t>
            </a:r>
            <a:r>
              <a:t/>
            </a:r>
            <a:br/>
            <a:r>
              <a:t/>
            </a:r>
            <a:br/>
            <a:endParaRPr lang="pl" sz="1800" b="0" strike="noStrike" spc="-1">
              <a:latin typeface="Arial"/>
            </a:endParaRPr>
          </a:p>
        </p:txBody>
      </p:sp>
      <p:sp>
        <p:nvSpPr>
          <p:cNvPr id="9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41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658;p62"/>
          <p:cNvPicPr/>
          <p:nvPr/>
        </p:nvPicPr>
        <p:blipFill>
          <a:blip r:embed="rId2"/>
          <a:stretch/>
        </p:blipFill>
        <p:spPr>
          <a:xfrm>
            <a:off x="1337760" y="0"/>
            <a:ext cx="9316800" cy="5219280"/>
          </a:xfrm>
          <a:prstGeom prst="rect">
            <a:avLst/>
          </a:prstGeom>
          <a:ln>
            <a:noFill/>
          </a:ln>
        </p:spPr>
      </p:pic>
      <p:sp>
        <p:nvSpPr>
          <p:cNvPr id="497" name="CustomShape 1"/>
          <p:cNvSpPr/>
          <p:nvPr/>
        </p:nvSpPr>
        <p:spPr>
          <a:xfrm>
            <a:off x="1722960" y="3543480"/>
            <a:ext cx="8768160" cy="246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eksperci zdrowia z Danii</a:t>
            </a:r>
            <a:endParaRPr lang="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2000" b="0" i="1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"suplementacja witamin z chęci zabezpieczenia się przed ich brakiem przerodziła się w chęć promocji dobrego zdrowia i zabezpieczenia się przed chorobami”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pl" sz="2000" b="0" i="1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Nie możemy rekomendować zażywania witamin jako profilaktyki, zwłaszcza w społeczeństwach, gdzie nie występuje problem niedożywienia "</a:t>
            </a:r>
            <a:endParaRPr lang="pl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9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TextShape 2"/>
          <p:cNvSpPr txBox="1"/>
          <p:nvPr/>
        </p:nvSpPr>
        <p:spPr>
          <a:xfrm>
            <a:off x="721800" y="2314440"/>
            <a:ext cx="9603000" cy="345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endParaRPr lang="pl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0" name="Google Shape;666;p63"/>
          <p:cNvPicPr/>
          <p:nvPr/>
        </p:nvPicPr>
        <p:blipFill>
          <a:blip r:embed="rId2"/>
          <a:stretch/>
        </p:blipFill>
        <p:spPr>
          <a:xfrm>
            <a:off x="2154240" y="0"/>
            <a:ext cx="7489800" cy="6158520"/>
          </a:xfrm>
          <a:prstGeom prst="rect">
            <a:avLst/>
          </a:prstGeom>
          <a:ln>
            <a:noFill/>
          </a:ln>
        </p:spPr>
      </p:pic>
      <p:sp>
        <p:nvSpPr>
          <p:cNvPr id="501" name="CustomShape 3"/>
          <p:cNvSpPr/>
          <p:nvPr/>
        </p:nvSpPr>
        <p:spPr>
          <a:xfrm>
            <a:off x="2166910" y="3714752"/>
            <a:ext cx="7489800" cy="241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Badanie wykazało:</a:t>
            </a:r>
            <a:endParaRPr lang="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20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Kobiety które zażywały preparaty wielowitaminowe, kwas foliowy, witaminę B6, magnez cynk i miedź miały WIĘKSZE ryzyko zgonu w okresie obserwacji niż te kobiety, które takich preparatów nie stosowały. </a:t>
            </a:r>
            <a:r>
              <a:t/>
            </a:r>
            <a:br/>
            <a:endParaRPr lang="pl" sz="2000" b="0" strike="noStrike" spc="-1" dirty="0">
              <a:latin typeface="Arial"/>
            </a:endParaRPr>
          </a:p>
        </p:txBody>
      </p:sp>
      <p:sp>
        <p:nvSpPr>
          <p:cNvPr id="502" name="CustomShape 4"/>
          <p:cNvSpPr/>
          <p:nvPr/>
        </p:nvSpPr>
        <p:spPr>
          <a:xfrm>
            <a:off x="-99360" y="1262880"/>
            <a:ext cx="2253240" cy="33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Obserwowano grupę</a:t>
            </a:r>
            <a:endParaRPr lang="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40,000 kobiet </a:t>
            </a:r>
            <a:endParaRPr lang="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przez około 20 lat</a:t>
            </a:r>
            <a:r>
              <a:t/>
            </a:r>
            <a:br/>
            <a:r>
              <a:t/>
            </a:r>
            <a:br/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Wiekszość kobiet była w przedziale wiekowym 50-60 na </a:t>
            </a:r>
            <a:r>
              <a:rPr lang="pl" sz="1800" b="0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początku </a:t>
            </a: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obserwacji</a:t>
            </a:r>
            <a:r>
              <a:t/>
            </a:r>
            <a:br/>
            <a:r>
              <a:t/>
            </a:r>
            <a:br/>
            <a:endParaRPr lang="pl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TextShape 2"/>
          <p:cNvSpPr txBox="1"/>
          <p:nvPr/>
        </p:nvSpPr>
        <p:spPr>
          <a:xfrm>
            <a:off x="721800" y="2314440"/>
            <a:ext cx="9603000" cy="345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endParaRPr lang="pl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5" name="Google Shape;675;p64"/>
          <p:cNvPicPr/>
          <p:nvPr/>
        </p:nvPicPr>
        <p:blipFill>
          <a:blip r:embed="rId2"/>
          <a:stretch/>
        </p:blipFill>
        <p:spPr>
          <a:xfrm>
            <a:off x="2154240" y="0"/>
            <a:ext cx="7489800" cy="6158520"/>
          </a:xfrm>
          <a:prstGeom prst="rect">
            <a:avLst/>
          </a:prstGeom>
          <a:ln>
            <a:noFill/>
          </a:ln>
        </p:spPr>
      </p:pic>
      <p:sp>
        <p:nvSpPr>
          <p:cNvPr id="506" name="CustomShape 3"/>
          <p:cNvSpPr/>
          <p:nvPr/>
        </p:nvSpPr>
        <p:spPr>
          <a:xfrm>
            <a:off x="-99360" y="1262880"/>
            <a:ext cx="2253240" cy="33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Obserwowano grupę</a:t>
            </a:r>
            <a:endParaRPr lang="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40,000 kobiet </a:t>
            </a:r>
            <a:endParaRPr lang="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przez około 20 lat</a:t>
            </a:r>
            <a:r>
              <a:t/>
            </a:r>
            <a:br/>
            <a:r>
              <a:t/>
            </a:r>
            <a:br/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Wiekszość kobiet była w przedziale wiekowym 50-60 na </a:t>
            </a:r>
            <a:r>
              <a:rPr lang="pl" sz="1800" b="0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początku </a:t>
            </a: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obserwacji</a:t>
            </a:r>
            <a:endParaRPr lang="pl" sz="1800" b="0" strike="noStrike" spc="-1" dirty="0">
              <a:latin typeface="Arial"/>
            </a:endParaRPr>
          </a:p>
        </p:txBody>
      </p:sp>
      <p:sp>
        <p:nvSpPr>
          <p:cNvPr id="507" name="CustomShape 4"/>
          <p:cNvSpPr/>
          <p:nvPr/>
        </p:nvSpPr>
        <p:spPr>
          <a:xfrm>
            <a:off x="2154240" y="3792240"/>
            <a:ext cx="7489800" cy="236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Największe ryzyko było w grupie osób, które dodatkowo przyjmowały żelazo</a:t>
            </a:r>
            <a:endParaRPr lang="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Jest to poważny problem, ryzyko to rosło wraz ze wzrostem dawki żelaza, które obserwowane panie przyjmowały</a:t>
            </a:r>
            <a:endParaRPr lang="pl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49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0" y="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09" name="Google Shape;683;p65"/>
          <p:cNvPicPr/>
          <p:nvPr/>
        </p:nvPicPr>
        <p:blipFill>
          <a:blip r:embed="rId2"/>
          <a:stretch/>
        </p:blipFill>
        <p:spPr>
          <a:xfrm>
            <a:off x="1376280" y="0"/>
            <a:ext cx="8737200" cy="6857640"/>
          </a:xfrm>
          <a:prstGeom prst="rect">
            <a:avLst/>
          </a:prstGeom>
          <a:ln>
            <a:noFill/>
          </a:ln>
        </p:spPr>
      </p:pic>
      <p:sp>
        <p:nvSpPr>
          <p:cNvPr id="510" name="CustomShape 2"/>
          <p:cNvSpPr/>
          <p:nvPr/>
        </p:nvSpPr>
        <p:spPr>
          <a:xfrm>
            <a:off x="1684440" y="4567680"/>
            <a:ext cx="8303040" cy="219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Wiele zdrowych osób przyjmuje suplementy diety , różne preparaty witamin i mikroelementów. Badania pokazują, że osoby te są na tyle zdrowe, że mają już zapewnioną suplementację tych składników i nie muszą ich dodawać.</a:t>
            </a:r>
            <a:r>
              <a:t/>
            </a:r>
            <a:br/>
            <a:r>
              <a:t/>
            </a:r>
            <a:br/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W większości przypadków, dodatkowe preparaty są niepotrzebne i </a:t>
            </a:r>
            <a:r>
              <a:rPr lang="pl" sz="1800" b="0" strike="noStrike" spc="-1">
                <a:solidFill>
                  <a:srgbClr val="FF0000"/>
                </a:solidFill>
                <a:latin typeface="Gill Sans"/>
                <a:ea typeface="Gill Sans"/>
              </a:rPr>
              <a:t>lepiej jest wydać pieniądze na zakup lepszej, zdrowszej żywności.</a:t>
            </a: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endParaRPr lang="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" sz="1800" b="0" strike="noStrike" spc="-1">
              <a:latin typeface="Arial"/>
            </a:endParaRPr>
          </a:p>
        </p:txBody>
      </p:sp>
      <p:sp>
        <p:nvSpPr>
          <p:cNvPr id="511" name="CustomShape 3"/>
          <p:cNvSpPr/>
          <p:nvPr/>
        </p:nvSpPr>
        <p:spPr>
          <a:xfrm>
            <a:off x="1376280" y="0"/>
            <a:ext cx="8737200" cy="8866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czy dotyczy to kogoś z tutaj obecnych?  </a:t>
            </a:r>
            <a:endParaRPr lang="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czy codziennie przyjmujesz któreś z tych preparatów?.</a:t>
            </a:r>
            <a:endParaRPr lang="pl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6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3" name="TextShape 2"/>
          <p:cNvSpPr txBox="1"/>
          <p:nvPr/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101160">
              <a:lnSpc>
                <a:spcPct val="120000"/>
              </a:lnSpc>
            </a:pPr>
            <a:endParaRPr lang="pl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101160">
              <a:lnSpc>
                <a:spcPct val="120000"/>
              </a:lnSpc>
              <a:spcBef>
                <a:spcPts val="1001"/>
              </a:spcBef>
            </a:pPr>
            <a:endParaRPr lang="pl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4" name="Google Shape;692;p66"/>
          <p:cNvPicPr/>
          <p:nvPr/>
        </p:nvPicPr>
        <p:blipFill>
          <a:blip r:embed="rId2"/>
          <a:stretch/>
        </p:blipFill>
        <p:spPr>
          <a:xfrm>
            <a:off x="643680" y="577440"/>
            <a:ext cx="2857320" cy="5074920"/>
          </a:xfrm>
          <a:prstGeom prst="rect">
            <a:avLst/>
          </a:prstGeom>
          <a:ln>
            <a:noFill/>
          </a:ln>
        </p:spPr>
      </p:pic>
      <p:sp>
        <p:nvSpPr>
          <p:cNvPr id="515" name="CustomShape 3"/>
          <p:cNvSpPr/>
          <p:nvPr/>
        </p:nvSpPr>
        <p:spPr>
          <a:xfrm>
            <a:off x="4206240" y="218520"/>
            <a:ext cx="6624720" cy="1172520"/>
          </a:xfrm>
          <a:prstGeom prst="rect">
            <a:avLst/>
          </a:prstGeom>
          <a:noFill/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Gill Sans"/>
                <a:ea typeface="Gill Sans"/>
              </a:rPr>
              <a:t>Są dowody na to, że brak witaminy D może powodować osłabienie mięśni</a:t>
            </a:r>
            <a:endParaRPr lang="pl" sz="2000" b="0" strike="noStrike" spc="-1">
              <a:latin typeface="Arial"/>
            </a:endParaRPr>
          </a:p>
        </p:txBody>
      </p:sp>
      <p:pic>
        <p:nvPicPr>
          <p:cNvPr id="516" name="Google Shape;694;p66"/>
          <p:cNvPicPr/>
          <p:nvPr/>
        </p:nvPicPr>
        <p:blipFill>
          <a:blip r:embed="rId3"/>
          <a:stretch/>
        </p:blipFill>
        <p:spPr>
          <a:xfrm>
            <a:off x="4073400" y="1554840"/>
            <a:ext cx="6757920" cy="3074760"/>
          </a:xfrm>
          <a:prstGeom prst="rect">
            <a:avLst/>
          </a:prstGeom>
          <a:ln>
            <a:noFill/>
          </a:ln>
        </p:spPr>
      </p:pic>
      <p:sp>
        <p:nvSpPr>
          <p:cNvPr id="517" name="CustomShape 4"/>
          <p:cNvSpPr/>
          <p:nvPr/>
        </p:nvSpPr>
        <p:spPr>
          <a:xfrm>
            <a:off x="6841800" y="2015640"/>
            <a:ext cx="4212720" cy="11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800" b="0" strike="noStrike" spc="-1">
                <a:solidFill>
                  <a:srgbClr val="000000"/>
                </a:solidFill>
                <a:latin typeface="Gill Sans"/>
                <a:ea typeface="Gill Sans"/>
              </a:rPr>
              <a:t>Słońce jest najlepszym źródłem witaminy D</a:t>
            </a:r>
            <a:endParaRPr lang="pl" sz="2800" b="0" strike="noStrike" spc="-1">
              <a:latin typeface="Arial"/>
            </a:endParaRPr>
          </a:p>
        </p:txBody>
      </p:sp>
      <p:sp>
        <p:nvSpPr>
          <p:cNvPr id="518" name="CustomShape 5"/>
          <p:cNvSpPr/>
          <p:nvPr/>
        </p:nvSpPr>
        <p:spPr>
          <a:xfrm>
            <a:off x="4429800" y="4754160"/>
            <a:ext cx="6624720" cy="1172520"/>
          </a:xfrm>
          <a:prstGeom prst="rect">
            <a:avLst/>
          </a:prstGeom>
          <a:noFill/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800" b="0" strike="noStrike" spc="-1">
                <a:solidFill>
                  <a:srgbClr val="000000"/>
                </a:solidFill>
                <a:latin typeface="Gill Sans"/>
                <a:ea typeface="Gill Sans"/>
              </a:rPr>
              <a:t>możliwość korzystania ze “słonecznej” witaminy D3 maleje o ⅔ z wiekiem...</a:t>
            </a:r>
            <a:endParaRPr lang="pl" sz="2800" b="0" strike="noStrike" spc="-1">
              <a:latin typeface="Arial"/>
            </a:endParaRPr>
          </a:p>
        </p:txBody>
      </p:sp>
      <p:sp>
        <p:nvSpPr>
          <p:cNvPr id="9" name="pole tekstowe 11"/>
          <p:cNvSpPr txBox="1"/>
          <p:nvPr/>
        </p:nvSpPr>
        <p:spPr>
          <a:xfrm>
            <a:off x="1166778" y="6000768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640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209520" y="1908720"/>
            <a:ext cx="5769720" cy="40147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pl" sz="1800" b="1" strike="noStrike" spc="-1">
                <a:solidFill>
                  <a:srgbClr val="333333"/>
                </a:solidFill>
                <a:latin typeface="Verdana"/>
                <a:ea typeface="Verdana"/>
              </a:rPr>
              <a:t>Osoby w wieku podeszłym (&gt;65 rż.):</a:t>
            </a:r>
            <a:r>
              <a:rPr lang="pl" sz="1800" b="0" strike="noStrike" spc="-1">
                <a:solidFill>
                  <a:srgbClr val="333333"/>
                </a:solidFill>
                <a:latin typeface="Verdana"/>
                <a:ea typeface="Verdana"/>
              </a:rPr>
              <a:t> </a:t>
            </a:r>
            <a:endParaRPr lang="pl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333333"/>
              </a:buClr>
              <a:buFont typeface="Noto Sans Symbols"/>
              <a:buChar char="➢"/>
            </a:pPr>
            <a:r>
              <a:rPr lang="pl" sz="1800" b="0" strike="noStrike" spc="-1">
                <a:solidFill>
                  <a:srgbClr val="333333"/>
                </a:solidFill>
                <a:latin typeface="Verdana"/>
                <a:ea typeface="Verdana"/>
              </a:rPr>
              <a:t> dawka 800–2000 IU/dobę (20,0–50,0 µg/dobę) przez cały rok, z uwagi na gorszą skuteczność wytwarzania witaminy D w skórze </a:t>
            </a:r>
            <a:r>
              <a:t/>
            </a:r>
            <a:br/>
            <a:r>
              <a:rPr lang="pl" sz="1800" b="1" strike="noStrike" spc="-1">
                <a:solidFill>
                  <a:srgbClr val="C00000"/>
                </a:solidFill>
                <a:latin typeface="Verdana"/>
                <a:ea typeface="Verdana"/>
              </a:rPr>
              <a:t>Uwaga !!!</a:t>
            </a:r>
            <a:endParaRPr lang="pl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333333"/>
              </a:buClr>
              <a:buFont typeface="Noto Sans Symbols"/>
              <a:buChar char="➢"/>
            </a:pPr>
            <a:r>
              <a:rPr lang="pl" sz="1800" b="0" strike="noStrike" spc="-1">
                <a:solidFill>
                  <a:srgbClr val="333333"/>
                </a:solidFill>
                <a:latin typeface="Verdana"/>
                <a:ea typeface="Verdana"/>
              </a:rPr>
              <a:t>osoby otyłe (BMI ≥30 kg/m</a:t>
            </a:r>
            <a:r>
              <a:rPr lang="pl" sz="1800" b="0" strike="noStrike" spc="-1" baseline="30000">
                <a:solidFill>
                  <a:srgbClr val="333333"/>
                </a:solidFill>
                <a:latin typeface="Verdana"/>
                <a:ea typeface="Verdana"/>
              </a:rPr>
              <a:t>2</a:t>
            </a:r>
            <a:r>
              <a:rPr lang="pl" sz="1800" b="0" strike="noStrike" spc="-1">
                <a:solidFill>
                  <a:srgbClr val="333333"/>
                </a:solidFill>
                <a:latin typeface="Verdana"/>
                <a:ea typeface="Verdana"/>
              </a:rPr>
              <a:t>) powinny przyjmować przez cały rok dawkę 1600–4000 IU/dobę (40–100 µg/dobę) zależnie od stopnia otyłości.</a:t>
            </a:r>
            <a:endParaRPr lang="pl" sz="1800" b="0" strike="noStrike" spc="-1">
              <a:latin typeface="Arial"/>
            </a:endParaRPr>
          </a:p>
        </p:txBody>
      </p:sp>
      <p:pic>
        <p:nvPicPr>
          <p:cNvPr id="520" name="Google Shape;702;p67"/>
          <p:cNvPicPr/>
          <p:nvPr/>
        </p:nvPicPr>
        <p:blipFill>
          <a:blip r:embed="rId2"/>
          <a:stretch/>
        </p:blipFill>
        <p:spPr>
          <a:xfrm>
            <a:off x="1375200" y="0"/>
            <a:ext cx="4686840" cy="1728720"/>
          </a:xfrm>
          <a:prstGeom prst="rect">
            <a:avLst/>
          </a:prstGeom>
          <a:ln>
            <a:noFill/>
          </a:ln>
        </p:spPr>
      </p:pic>
      <p:sp>
        <p:nvSpPr>
          <p:cNvPr id="521" name="CustomShape 2"/>
          <p:cNvSpPr/>
          <p:nvPr/>
        </p:nvSpPr>
        <p:spPr>
          <a:xfrm>
            <a:off x="6099840" y="877680"/>
            <a:ext cx="5901840" cy="3038400"/>
          </a:xfrm>
          <a:prstGeom prst="rect">
            <a:avLst/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FFFFFF"/>
                </a:solidFill>
                <a:latin typeface="Gill Sans"/>
                <a:ea typeface="Gill Sans"/>
              </a:rPr>
              <a:t>Suplementowanie </a:t>
            </a:r>
            <a:r>
              <a:rPr lang="pl" sz="1800" b="0" strike="noStrike" spc="-1" dirty="0" smtClean="0">
                <a:solidFill>
                  <a:srgbClr val="FFFFFF"/>
                </a:solidFill>
                <a:latin typeface="Gill Sans"/>
                <a:ea typeface="Gill Sans"/>
              </a:rPr>
              <a:t>wapnia, </a:t>
            </a:r>
            <a:r>
              <a:rPr lang="pl" sz="1800" b="0" strike="noStrike" spc="-1" dirty="0">
                <a:solidFill>
                  <a:srgbClr val="FFFFFF"/>
                </a:solidFill>
                <a:latin typeface="Gill Sans"/>
                <a:ea typeface="Gill Sans"/>
              </a:rPr>
              <a:t>aby uniknąć ryzyka złamania kości u starszej osoby jest bardzo intensywnie badane. </a:t>
            </a:r>
            <a:endParaRPr lang="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FFFFFF"/>
                </a:solidFill>
                <a:latin typeface="Gill Sans"/>
                <a:ea typeface="Gill Sans"/>
              </a:rPr>
              <a:t>Wyniki są częściowo przeciwstawne - ale większość badań wykazuje, że suplementacja wapnia z witaminą D3 może zmniejszyć ryzyko złamań zwłaszcza u starszych kobiet. </a:t>
            </a:r>
            <a:endParaRPr lang="pl" sz="1800" b="0" strike="noStrike" spc="-1" dirty="0">
              <a:latin typeface="Arial"/>
            </a:endParaRPr>
          </a:p>
        </p:txBody>
      </p:sp>
      <p:sp>
        <p:nvSpPr>
          <p:cNvPr id="522" name="CustomShape 3"/>
          <p:cNvSpPr/>
          <p:nvPr/>
        </p:nvSpPr>
        <p:spPr>
          <a:xfrm>
            <a:off x="6238080" y="4335480"/>
            <a:ext cx="5624640" cy="1410840"/>
          </a:xfrm>
          <a:prstGeom prst="rect">
            <a:avLst/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Co wiemy na pewno, to że aktywność fizyczna i ruch mają znaczenie w przeciwdziałaniu upadkom i złamaniom.</a:t>
            </a:r>
            <a:endParaRPr lang="pl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7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5" name="Google Shape;101;p13"/>
          <p:cNvPicPr/>
          <p:nvPr/>
        </p:nvPicPr>
        <p:blipFill>
          <a:blip r:embed="rId2"/>
          <a:stretch/>
        </p:blipFill>
        <p:spPr>
          <a:xfrm>
            <a:off x="3408120" y="1652400"/>
            <a:ext cx="5751000" cy="3704760"/>
          </a:xfrm>
          <a:prstGeom prst="rect">
            <a:avLst/>
          </a:prstGeom>
          <a:ln>
            <a:noFill/>
          </a:ln>
        </p:spPr>
      </p:pic>
      <p:pic>
        <p:nvPicPr>
          <p:cNvPr id="136" name="Google Shape;102;p13"/>
          <p:cNvPicPr/>
          <p:nvPr/>
        </p:nvPicPr>
        <p:blipFill>
          <a:blip r:embed="rId3"/>
          <a:stretch/>
        </p:blipFill>
        <p:spPr>
          <a:xfrm>
            <a:off x="3916800" y="2296080"/>
            <a:ext cx="4539960" cy="159876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2445120" y="459360"/>
            <a:ext cx="7467120" cy="822600"/>
          </a:xfrm>
          <a:prstGeom prst="rect">
            <a:avLst/>
          </a:prstGeom>
          <a:solidFill>
            <a:schemeClr val="lt2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32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Odżywianie </a:t>
            </a:r>
            <a:endParaRPr lang="pl" sz="3200" b="0" strike="noStrike" spc="-1" dirty="0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2445120" y="4908600"/>
            <a:ext cx="7467120" cy="822600"/>
          </a:xfrm>
          <a:prstGeom prst="rect">
            <a:avLst/>
          </a:prstGeom>
          <a:solidFill>
            <a:schemeClr val="lt2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3200" b="0" strike="noStrike" spc="-1">
                <a:solidFill>
                  <a:srgbClr val="000000"/>
                </a:solidFill>
                <a:latin typeface="Gill Sans"/>
                <a:ea typeface="Gill Sans"/>
              </a:rPr>
              <a:t>WITAMY PONOWNIE </a:t>
            </a:r>
            <a:endParaRPr lang="pl" sz="3200" b="0" strike="noStrike" spc="-1">
              <a:latin typeface="Arial"/>
            </a:endParaRPr>
          </a:p>
        </p:txBody>
      </p:sp>
      <p:pic>
        <p:nvPicPr>
          <p:cNvPr id="139" name="Google Shape;105;p13"/>
          <p:cNvPicPr/>
          <p:nvPr/>
        </p:nvPicPr>
        <p:blipFill>
          <a:blip r:embed="rId3"/>
          <a:stretch/>
        </p:blipFill>
        <p:spPr>
          <a:xfrm>
            <a:off x="0" y="0"/>
            <a:ext cx="1776240" cy="553320"/>
          </a:xfrm>
          <a:prstGeom prst="rect">
            <a:avLst/>
          </a:prstGeom>
          <a:ln>
            <a:noFill/>
          </a:ln>
        </p:spPr>
      </p:pic>
      <p:pic>
        <p:nvPicPr>
          <p:cNvPr id="9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29" y="8280"/>
            <a:ext cx="1666799" cy="54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84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24" name="Google Shape;710;p68"/>
          <p:cNvPicPr/>
          <p:nvPr/>
        </p:nvPicPr>
        <p:blipFill>
          <a:blip r:embed="rId2"/>
          <a:stretch/>
        </p:blipFill>
        <p:spPr>
          <a:xfrm>
            <a:off x="6861600" y="1237680"/>
            <a:ext cx="4366440" cy="3449160"/>
          </a:xfrm>
          <a:prstGeom prst="rect">
            <a:avLst/>
          </a:prstGeom>
          <a:ln>
            <a:noFill/>
          </a:ln>
        </p:spPr>
      </p:pic>
      <p:sp>
        <p:nvSpPr>
          <p:cNvPr id="525" name="CustomShape 2"/>
          <p:cNvSpPr/>
          <p:nvPr/>
        </p:nvSpPr>
        <p:spPr>
          <a:xfrm>
            <a:off x="3803400" y="512640"/>
            <a:ext cx="2559960" cy="113544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OSTEOPOROZA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526" name="CustomShape 3"/>
          <p:cNvSpPr/>
          <p:nvPr/>
        </p:nvSpPr>
        <p:spPr>
          <a:xfrm>
            <a:off x="3853080" y="3140640"/>
            <a:ext cx="2597040" cy="113544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WAPŃ 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527" name="CustomShape 4"/>
          <p:cNvSpPr/>
          <p:nvPr/>
        </p:nvSpPr>
        <p:spPr>
          <a:xfrm>
            <a:off x="3803400" y="1826640"/>
            <a:ext cx="2696040" cy="113544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WYSIŁEK FIZYCZNY-  </a:t>
            </a:r>
            <a:endParaRPr lang="pl" sz="1800" b="0" strike="noStrike" spc="-1">
              <a:latin typeface="Arial"/>
            </a:endParaRPr>
          </a:p>
        </p:txBody>
      </p:sp>
      <p:pic>
        <p:nvPicPr>
          <p:cNvPr id="528" name="Google Shape;714;p68"/>
          <p:cNvPicPr/>
          <p:nvPr/>
        </p:nvPicPr>
        <p:blipFill>
          <a:blip r:embed="rId3" cstate="print"/>
          <a:stretch/>
        </p:blipFill>
        <p:spPr>
          <a:xfrm>
            <a:off x="409680" y="159120"/>
            <a:ext cx="2895840" cy="1930320"/>
          </a:xfrm>
          <a:prstGeom prst="rect">
            <a:avLst/>
          </a:prstGeom>
          <a:ln>
            <a:noFill/>
          </a:ln>
        </p:spPr>
      </p:pic>
      <p:sp>
        <p:nvSpPr>
          <p:cNvPr id="529" name="CustomShape 5"/>
          <p:cNvSpPr/>
          <p:nvPr/>
        </p:nvSpPr>
        <p:spPr>
          <a:xfrm rot="21177600">
            <a:off x="4023360" y="4015080"/>
            <a:ext cx="2597040" cy="113544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WITAMINA D </a:t>
            </a:r>
            <a:endParaRPr lang="pl" sz="1800" b="0" strike="noStrike" spc="-1">
              <a:latin typeface="Arial"/>
            </a:endParaRPr>
          </a:p>
        </p:txBody>
      </p:sp>
      <p:pic>
        <p:nvPicPr>
          <p:cNvPr id="530" name="Google Shape;716;p68"/>
          <p:cNvPicPr/>
          <p:nvPr/>
        </p:nvPicPr>
        <p:blipFill>
          <a:blip r:embed="rId4" cstate="print"/>
          <a:stretch/>
        </p:blipFill>
        <p:spPr>
          <a:xfrm>
            <a:off x="804600" y="3503160"/>
            <a:ext cx="2186280" cy="1546200"/>
          </a:xfrm>
          <a:prstGeom prst="rect">
            <a:avLst/>
          </a:prstGeom>
          <a:ln>
            <a:noFill/>
          </a:ln>
        </p:spPr>
      </p:pic>
      <p:sp>
        <p:nvSpPr>
          <p:cNvPr id="531" name="CustomShape 6"/>
          <p:cNvSpPr/>
          <p:nvPr/>
        </p:nvSpPr>
        <p:spPr>
          <a:xfrm rot="21177600">
            <a:off x="4614120" y="4844520"/>
            <a:ext cx="2597040" cy="113544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Witamina K</a:t>
            </a:r>
            <a:r>
              <a:rPr lang="pl" sz="1800" b="0" strike="noStrike" spc="-1" baseline="-25000">
                <a:solidFill>
                  <a:srgbClr val="000000"/>
                </a:solidFill>
                <a:latin typeface="Gill Sans"/>
                <a:ea typeface="Gill Sans"/>
              </a:rPr>
              <a:t>2</a:t>
            </a: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  </a:t>
            </a:r>
            <a:endParaRPr lang="pl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4905000" y="390240"/>
            <a:ext cx="6095520" cy="203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Arial"/>
                <a:ea typeface="Arial"/>
              </a:rPr>
              <a:t>Postacie witaminy K </a:t>
            </a:r>
            <a:endParaRPr lang="pl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Noto Sans Symbols"/>
              <a:buChar char="▪"/>
            </a:pPr>
            <a:r>
              <a:rPr lang="pl" sz="1800" b="0" strike="noStrike" spc="-1">
                <a:solidFill>
                  <a:srgbClr val="000000"/>
                </a:solidFill>
                <a:latin typeface="Arial"/>
                <a:ea typeface="Arial"/>
              </a:rPr>
              <a:t>witamina K</a:t>
            </a:r>
            <a:r>
              <a:rPr lang="pl" sz="1800" b="0" strike="noStrike" spc="-1" baseline="-25000">
                <a:solidFill>
                  <a:srgbClr val="000000"/>
                </a:solidFill>
                <a:latin typeface="Arial"/>
                <a:ea typeface="Arial"/>
              </a:rPr>
              <a:t>1 </a:t>
            </a:r>
            <a:r>
              <a:rPr lang="pl" sz="1800" b="0" strike="noStrike" spc="-1">
                <a:solidFill>
                  <a:srgbClr val="000000"/>
                </a:solidFill>
                <a:latin typeface="Arial"/>
                <a:ea typeface="Arial"/>
              </a:rPr>
              <a:t>występująca naturalnie głównie w zielonych warzywach i owocach oraz olejach roślinnych,</a:t>
            </a:r>
            <a:endParaRPr lang="pl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Noto Sans Symbols"/>
              <a:buChar char="▪"/>
            </a:pPr>
            <a:r>
              <a:rPr lang="pl" sz="1800" b="1" strike="noStrike" spc="-1">
                <a:solidFill>
                  <a:srgbClr val="000000"/>
                </a:solidFill>
                <a:latin typeface="Arial"/>
                <a:ea typeface="Arial"/>
              </a:rPr>
              <a:t>witamina K</a:t>
            </a:r>
            <a:r>
              <a:rPr lang="pl" sz="1800" b="1" strike="noStrike" spc="-1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pl" sz="1800" b="0" strike="noStrike" spc="-1">
                <a:solidFill>
                  <a:srgbClr val="000000"/>
                </a:solidFill>
                <a:latin typeface="Arial"/>
                <a:ea typeface="Arial"/>
              </a:rPr>
              <a:t> wytwarzana przez bakterie jelitowe oraz występująca w wątróbce zwierzęcej i fermentowanych produktach roślinnych (kiszonki, tofu)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533" name="CustomShape 2"/>
          <p:cNvSpPr/>
          <p:nvPr/>
        </p:nvSpPr>
        <p:spPr>
          <a:xfrm rot="21177600">
            <a:off x="1823760" y="743760"/>
            <a:ext cx="2597040" cy="113544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Witamina K</a:t>
            </a:r>
            <a:r>
              <a:rPr lang="pl" sz="1800" b="0" strike="noStrike" spc="-1" baseline="-25000">
                <a:solidFill>
                  <a:srgbClr val="000000"/>
                </a:solidFill>
                <a:latin typeface="Gill Sans"/>
                <a:ea typeface="Gill Sans"/>
              </a:rPr>
              <a:t>2</a:t>
            </a: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  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4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32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CustomShape 2"/>
          <p:cNvSpPr/>
          <p:nvPr/>
        </p:nvSpPr>
        <p:spPr>
          <a:xfrm>
            <a:off x="2565000" y="3691440"/>
            <a:ext cx="9437400" cy="170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pl" sz="20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“rekomendujemy witaminy jedynie w przypadku problemów z odżywianiem się bądź niedożywieniem "</a:t>
            </a:r>
            <a:endParaRPr lang="pl" sz="2000" b="0" strike="noStrike" spc="-1" dirty="0">
              <a:latin typeface="Arial"/>
            </a:endParaRPr>
          </a:p>
        </p:txBody>
      </p:sp>
      <p:sp>
        <p:nvSpPr>
          <p:cNvPr id="536" name="CustomShape 3"/>
          <p:cNvSpPr/>
          <p:nvPr/>
        </p:nvSpPr>
        <p:spPr>
          <a:xfrm>
            <a:off x="128160" y="77040"/>
            <a:ext cx="3224160" cy="25502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FFFF00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WNIOSKI KOŃCOWE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537" name="CustomShape 4"/>
          <p:cNvSpPr/>
          <p:nvPr/>
        </p:nvSpPr>
        <p:spPr>
          <a:xfrm>
            <a:off x="3041640" y="818280"/>
            <a:ext cx="8831160" cy="9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28600" indent="-228240">
              <a:lnSpc>
                <a:spcPct val="120000"/>
              </a:lnSpc>
              <a:buClr>
                <a:srgbClr val="B71E42"/>
              </a:buClr>
              <a:buFont typeface="Arial"/>
              <a:buChar char="•"/>
            </a:pPr>
            <a:r>
              <a:rPr lang="pl" sz="20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OPIERAJĄC SIĘ NA ISTNIEJĄCYCH BADANIACH, NIE REKOMENDUJEMY SUPLEMENTACJI WITAMINAMI I MIKROELEMENTAMI</a:t>
            </a:r>
            <a:endParaRPr lang="pl" sz="2000" b="0" strike="noStrike" spc="-1" dirty="0">
              <a:latin typeface="Arial"/>
            </a:endParaRPr>
          </a:p>
        </p:txBody>
      </p:sp>
      <p:sp>
        <p:nvSpPr>
          <p:cNvPr id="538" name="CustomShape 5"/>
          <p:cNvSpPr/>
          <p:nvPr/>
        </p:nvSpPr>
        <p:spPr>
          <a:xfrm>
            <a:off x="2868480" y="2148840"/>
            <a:ext cx="8831160" cy="216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10000"/>
              </a:lnSpc>
            </a:pPr>
            <a:endParaRPr lang="pl" sz="1800" b="0" strike="noStrike" spc="-1" dirty="0">
              <a:latin typeface="Arial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lang="pl" sz="185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Zdrowa i zróżnicowana dieta zapewnia zaopatrzenie organizmu we wszystkie niezbędne składniki. </a:t>
            </a:r>
            <a:r>
              <a:rPr lang="pl" sz="1850" b="0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Przy </a:t>
            </a:r>
            <a:r>
              <a:rPr lang="pl" sz="185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takiej diecie, praktycznie nie istnieje ryzyko braku jakichś składników, </a:t>
            </a:r>
            <a:r>
              <a:rPr lang="pl" sz="1850" b="0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rekomendowane </a:t>
            </a:r>
            <a:r>
              <a:rPr lang="pl" sz="185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jest jedynie suplementowanie wapnia i witaminy D3.   </a:t>
            </a:r>
            <a:r>
              <a:t/>
            </a:r>
            <a:br/>
            <a:r>
              <a:t/>
            </a:r>
            <a:br/>
            <a:r>
              <a:rPr lang="pl" sz="1850" b="0" strike="noStrike" spc="-1" dirty="0">
                <a:solidFill>
                  <a:srgbClr val="000000"/>
                </a:solidFill>
                <a:latin typeface="Gill Sans"/>
              </a:rPr>
              <a:t> </a:t>
            </a:r>
            <a:endParaRPr lang="pl" sz="1850" b="0" strike="noStrike" spc="-1" dirty="0">
              <a:latin typeface="Arial"/>
            </a:endParaRPr>
          </a:p>
        </p:txBody>
      </p:sp>
      <p:sp>
        <p:nvSpPr>
          <p:cNvPr id="539" name="CustomShape 6"/>
          <p:cNvSpPr/>
          <p:nvPr/>
        </p:nvSpPr>
        <p:spPr>
          <a:xfrm>
            <a:off x="0" y="3336480"/>
            <a:ext cx="2964240" cy="195588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FFFF00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naukowcy duńscy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8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25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CustomShape 1"/>
          <p:cNvSpPr/>
          <p:nvPr/>
        </p:nvSpPr>
        <p:spPr>
          <a:xfrm>
            <a:off x="608040" y="518760"/>
            <a:ext cx="1037700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90000"/>
              </a:lnSpc>
            </a:pPr>
            <a:r>
              <a:rPr lang="pl" sz="3600" b="1" strike="noStrike" spc="-1">
                <a:solidFill>
                  <a:srgbClr val="C00000"/>
                </a:solidFill>
                <a:latin typeface="Gill Sans"/>
                <a:ea typeface="Gill Sans"/>
              </a:rPr>
              <a:t>„</a:t>
            </a:r>
            <a:r>
              <a:rPr lang="pl" sz="3600" b="1" i="1" strike="noStrike" spc="-1">
                <a:solidFill>
                  <a:srgbClr val="C00000"/>
                </a:solidFill>
                <a:latin typeface="Gill Sans"/>
                <a:ea typeface="Gill Sans"/>
              </a:rPr>
              <a:t>INFLAMMAGING”</a:t>
            </a:r>
            <a:endParaRPr lang="pl" sz="3600" b="0" strike="noStrike" spc="-1">
              <a:latin typeface="Arial"/>
            </a:endParaRPr>
          </a:p>
        </p:txBody>
      </p:sp>
      <p:sp>
        <p:nvSpPr>
          <p:cNvPr id="541" name="CustomShape 2"/>
          <p:cNvSpPr/>
          <p:nvPr/>
        </p:nvSpPr>
        <p:spPr>
          <a:xfrm>
            <a:off x="218160" y="1168560"/>
            <a:ext cx="8472960" cy="452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20000"/>
              </a:lnSpc>
            </a:pPr>
            <a:r>
              <a:rPr lang="pl" sz="24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Proces zapalny odgrywa kluczową rolę i jest ściśle związany z procesem starzenia się organizmu. Nasilenie toczących się procesów zapalnych przyspiesza starzenie, a jednocześnie postępujący proces starzenia się nasila procesy zapalne [Sigh i Newman, 2001]</a:t>
            </a:r>
            <a:endParaRPr lang="pl" sz="24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r>
              <a:rPr lang="pl" sz="2400" b="1" strike="noStrike" spc="-1" dirty="0">
                <a:solidFill>
                  <a:srgbClr val="C00000"/>
                </a:solidFill>
                <a:latin typeface="Gill Sans"/>
                <a:ea typeface="Gill Sans"/>
              </a:rPr>
              <a:t>Przewlekły stan zapalny </a:t>
            </a:r>
            <a:r>
              <a:rPr lang="pl" sz="24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towarzyszy licznym chorobom związanym z wiekiem np. chorobom układu krążenia, otyłości, demencji, chorobom zwyrodnieniowym stawów, osteoporozie, czy nowotworom. </a:t>
            </a:r>
            <a:endParaRPr lang="pl" sz="2400" b="0" strike="noStrike" spc="-1" dirty="0">
              <a:latin typeface="Arial"/>
            </a:endParaRPr>
          </a:p>
          <a:p>
            <a:pPr marL="228600" indent="-50400">
              <a:lnSpc>
                <a:spcPct val="120000"/>
              </a:lnSpc>
              <a:spcBef>
                <a:spcPts val="1001"/>
              </a:spcBef>
            </a:pPr>
            <a:endParaRPr lang="pl" sz="2800" b="0" strike="noStrike" spc="-1" dirty="0">
              <a:latin typeface="Arial"/>
            </a:endParaRPr>
          </a:p>
        </p:txBody>
      </p:sp>
      <p:pic>
        <p:nvPicPr>
          <p:cNvPr id="542" name="Google Shape;740;p71"/>
          <p:cNvPicPr/>
          <p:nvPr/>
        </p:nvPicPr>
        <p:blipFill>
          <a:blip r:embed="rId2"/>
          <a:stretch/>
        </p:blipFill>
        <p:spPr>
          <a:xfrm>
            <a:off x="8874720" y="138240"/>
            <a:ext cx="3162960" cy="2874960"/>
          </a:xfrm>
          <a:prstGeom prst="rect">
            <a:avLst/>
          </a:prstGeom>
          <a:ln>
            <a:noFill/>
          </a:ln>
        </p:spPr>
      </p:pic>
      <p:sp>
        <p:nvSpPr>
          <p:cNvPr id="5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33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745;p72"/>
          <p:cNvPicPr/>
          <p:nvPr/>
        </p:nvPicPr>
        <p:blipFill>
          <a:blip r:embed="rId2"/>
          <a:stretch/>
        </p:blipFill>
        <p:spPr>
          <a:xfrm>
            <a:off x="1896840" y="0"/>
            <a:ext cx="8497440" cy="6170400"/>
          </a:xfrm>
          <a:prstGeom prst="rect">
            <a:avLst/>
          </a:prstGeom>
          <a:ln>
            <a:noFill/>
          </a:ln>
        </p:spPr>
      </p:pic>
      <p:sp>
        <p:nvSpPr>
          <p:cNvPr id="544" name="CustomShape 1"/>
          <p:cNvSpPr/>
          <p:nvPr/>
        </p:nvSpPr>
        <p:spPr>
          <a:xfrm>
            <a:off x="2309400" y="1778040"/>
            <a:ext cx="1350720" cy="39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Czosnek</a:t>
            </a:r>
            <a:endParaRPr lang="pl" sz="2000" b="0" strike="noStrike" spc="-1">
              <a:latin typeface="Arial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4016160" y="1778040"/>
            <a:ext cx="1336320" cy="46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Błonnik</a:t>
            </a:r>
            <a:r>
              <a:rPr lang="pl" sz="2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pl" sz="2400" b="0" strike="noStrike" spc="-1">
              <a:latin typeface="Arial"/>
            </a:endParaRPr>
          </a:p>
        </p:txBody>
      </p:sp>
      <p:sp>
        <p:nvSpPr>
          <p:cNvPr id="546" name="CustomShape 3"/>
          <p:cNvSpPr/>
          <p:nvPr/>
        </p:nvSpPr>
        <p:spPr>
          <a:xfrm>
            <a:off x="5708160" y="1779480"/>
            <a:ext cx="1661760" cy="460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Karotenoidy</a:t>
            </a:r>
            <a:r>
              <a:rPr lang="pl" sz="2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pl" sz="2400" b="0" strike="noStrike" spc="-1">
              <a:latin typeface="Arial"/>
            </a:endParaRPr>
          </a:p>
        </p:txBody>
      </p:sp>
      <p:sp>
        <p:nvSpPr>
          <p:cNvPr id="547" name="CustomShape 4"/>
          <p:cNvSpPr/>
          <p:nvPr/>
        </p:nvSpPr>
        <p:spPr>
          <a:xfrm>
            <a:off x="2026080" y="3508200"/>
            <a:ext cx="1917360" cy="367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Arial"/>
                <a:ea typeface="Arial"/>
              </a:rPr>
              <a:t>Kwasy omega- 3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548" name="CustomShape 5"/>
          <p:cNvSpPr/>
          <p:nvPr/>
        </p:nvSpPr>
        <p:spPr>
          <a:xfrm>
            <a:off x="4016160" y="3465720"/>
            <a:ext cx="1579320" cy="46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Przyprawy </a:t>
            </a:r>
            <a:r>
              <a:rPr lang="pl" sz="2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pl" sz="2400" b="0" strike="noStrike" spc="-1">
              <a:latin typeface="Arial"/>
            </a:endParaRPr>
          </a:p>
        </p:txBody>
      </p:sp>
      <p:sp>
        <p:nvSpPr>
          <p:cNvPr id="549" name="CustomShape 6"/>
          <p:cNvSpPr/>
          <p:nvPr/>
        </p:nvSpPr>
        <p:spPr>
          <a:xfrm>
            <a:off x="5729760" y="3496320"/>
            <a:ext cx="1580760" cy="46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Flawonoidy </a:t>
            </a:r>
            <a:r>
              <a:rPr lang="pl" sz="2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pl" sz="2400" b="0" strike="noStrike" spc="-1">
              <a:latin typeface="Arial"/>
            </a:endParaRPr>
          </a:p>
        </p:txBody>
      </p:sp>
      <p:sp>
        <p:nvSpPr>
          <p:cNvPr id="550" name="CustomShape 7"/>
          <p:cNvSpPr/>
          <p:nvPr/>
        </p:nvSpPr>
        <p:spPr>
          <a:xfrm>
            <a:off x="2130840" y="5206680"/>
            <a:ext cx="1707840" cy="337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1600" b="0" strike="noStrike" spc="-1">
                <a:solidFill>
                  <a:srgbClr val="000000"/>
                </a:solidFill>
                <a:latin typeface="Arial"/>
                <a:ea typeface="Arial"/>
              </a:rPr>
              <a:t>Herbata zielona  </a:t>
            </a:r>
            <a:endParaRPr lang="pl" sz="1600" b="0" strike="noStrike" spc="-1">
              <a:latin typeface="Arial"/>
            </a:endParaRPr>
          </a:p>
        </p:txBody>
      </p:sp>
      <p:sp>
        <p:nvSpPr>
          <p:cNvPr id="551" name="CustomShape 8"/>
          <p:cNvSpPr/>
          <p:nvPr/>
        </p:nvSpPr>
        <p:spPr>
          <a:xfrm>
            <a:off x="3895560" y="5206680"/>
            <a:ext cx="1577520" cy="46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Arial"/>
                <a:ea typeface="Arial"/>
              </a:rPr>
              <a:t>Imbir</a:t>
            </a: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pl" sz="2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pl" sz="2400" b="0" strike="noStrike" spc="-1">
              <a:latin typeface="Arial"/>
            </a:endParaRPr>
          </a:p>
        </p:txBody>
      </p:sp>
      <p:sp>
        <p:nvSpPr>
          <p:cNvPr id="552" name="CustomShape 9"/>
          <p:cNvSpPr/>
          <p:nvPr/>
        </p:nvSpPr>
        <p:spPr>
          <a:xfrm>
            <a:off x="5783040" y="5253480"/>
            <a:ext cx="1587240" cy="367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Arial"/>
                <a:ea typeface="Arial"/>
              </a:rPr>
              <a:t>Magnez  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553" name="CustomShape 10"/>
          <p:cNvSpPr/>
          <p:nvPr/>
        </p:nvSpPr>
        <p:spPr>
          <a:xfrm>
            <a:off x="1974600" y="127080"/>
            <a:ext cx="8419680" cy="46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400" b="1" strike="noStrike" spc="-1">
                <a:solidFill>
                  <a:srgbClr val="C00000"/>
                </a:solidFill>
                <a:latin typeface="Arial"/>
                <a:ea typeface="Arial"/>
              </a:rPr>
              <a:t>Żywność lub jej składniki o działaniu przeciwzapalnym </a:t>
            </a:r>
            <a:r>
              <a:rPr lang="pl" sz="2400" b="0" strike="noStrike" spc="-1">
                <a:solidFill>
                  <a:srgbClr val="000000"/>
                </a:solidFill>
                <a:latin typeface="Arial"/>
                <a:ea typeface="Arial"/>
              </a:rPr>
              <a:t>*</a:t>
            </a:r>
            <a:endParaRPr lang="pl" sz="2400" b="0" strike="noStrike" spc="-1">
              <a:latin typeface="Arial"/>
            </a:endParaRPr>
          </a:p>
        </p:txBody>
      </p:sp>
      <p:sp>
        <p:nvSpPr>
          <p:cNvPr id="554" name="CustomShape 11"/>
          <p:cNvSpPr/>
          <p:nvPr/>
        </p:nvSpPr>
        <p:spPr>
          <a:xfrm>
            <a:off x="7616880" y="1870200"/>
            <a:ext cx="2141280" cy="6156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l" sz="3400" b="1" strike="noStrike" spc="-1">
                <a:solidFill>
                  <a:srgbClr val="FF0000"/>
                </a:solidFill>
                <a:latin typeface="Arial"/>
                <a:ea typeface="Arial"/>
              </a:rPr>
              <a:t>Ogranicz</a:t>
            </a:r>
            <a:r>
              <a:rPr lang="pl" sz="3200" b="1" strike="noStrike" spc="-1">
                <a:solidFill>
                  <a:srgbClr val="FF0000"/>
                </a:solidFill>
                <a:latin typeface="Arial"/>
                <a:ea typeface="Arial"/>
              </a:rPr>
              <a:t> </a:t>
            </a:r>
            <a:endParaRPr lang="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44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TextShape 1"/>
          <p:cNvSpPr txBox="1"/>
          <p:nvPr/>
        </p:nvSpPr>
        <p:spPr>
          <a:xfrm>
            <a:off x="2417760" y="802440"/>
            <a:ext cx="8636760" cy="2541240"/>
          </a:xfrm>
          <a:prstGeom prst="rect">
            <a:avLst/>
          </a:prstGeom>
          <a:noFill/>
          <a:ln>
            <a:noFill/>
          </a:ln>
        </p:spPr>
        <p:txBody>
          <a:bodyPr bIns="0" anchor="b"/>
          <a:lstStyle/>
          <a:p>
            <a:endParaRPr lang="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TextShape 2"/>
          <p:cNvSpPr txBox="1"/>
          <p:nvPr/>
        </p:nvSpPr>
        <p:spPr>
          <a:xfrm>
            <a:off x="2417760" y="3531240"/>
            <a:ext cx="8636760" cy="977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/>
            <a:endParaRPr lang="pl" sz="3200" b="0" strike="noStrike" spc="-1">
              <a:latin typeface="Arial"/>
            </a:endParaRPr>
          </a:p>
        </p:txBody>
      </p:sp>
      <p:sp>
        <p:nvSpPr>
          <p:cNvPr id="557" name="CustomShape 3"/>
          <p:cNvSpPr/>
          <p:nvPr/>
        </p:nvSpPr>
        <p:spPr>
          <a:xfrm>
            <a:off x="18720" y="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8" name="Google Shape;764;p73"/>
          <p:cNvPicPr/>
          <p:nvPr/>
        </p:nvPicPr>
        <p:blipFill>
          <a:blip r:embed="rId2"/>
          <a:stretch/>
        </p:blipFill>
        <p:spPr>
          <a:xfrm>
            <a:off x="0" y="0"/>
            <a:ext cx="1776240" cy="553320"/>
          </a:xfrm>
          <a:prstGeom prst="rect">
            <a:avLst/>
          </a:prstGeom>
          <a:ln>
            <a:noFill/>
          </a:ln>
        </p:spPr>
      </p:pic>
      <p:pic>
        <p:nvPicPr>
          <p:cNvPr id="560" name="Google Shape;766;p73"/>
          <p:cNvPicPr/>
          <p:nvPr/>
        </p:nvPicPr>
        <p:blipFill>
          <a:blip r:embed="rId3"/>
          <a:stretch/>
        </p:blipFill>
        <p:spPr>
          <a:xfrm>
            <a:off x="211680" y="1683360"/>
            <a:ext cx="2466720" cy="1847520"/>
          </a:xfrm>
          <a:prstGeom prst="rect">
            <a:avLst/>
          </a:prstGeom>
          <a:ln>
            <a:noFill/>
          </a:ln>
        </p:spPr>
      </p:pic>
      <p:pic>
        <p:nvPicPr>
          <p:cNvPr id="561" name="Google Shape;767;p73"/>
          <p:cNvPicPr/>
          <p:nvPr/>
        </p:nvPicPr>
        <p:blipFill>
          <a:blip r:embed="rId4" cstate="print"/>
          <a:stretch/>
        </p:blipFill>
        <p:spPr>
          <a:xfrm>
            <a:off x="4426200" y="4020120"/>
            <a:ext cx="2925720" cy="1950480"/>
          </a:xfrm>
          <a:prstGeom prst="rect">
            <a:avLst/>
          </a:prstGeom>
          <a:ln>
            <a:noFill/>
          </a:ln>
        </p:spPr>
      </p:pic>
      <p:pic>
        <p:nvPicPr>
          <p:cNvPr id="562" name="Google Shape;768;p73"/>
          <p:cNvPicPr/>
          <p:nvPr/>
        </p:nvPicPr>
        <p:blipFill>
          <a:blip r:embed="rId5" cstate="print"/>
          <a:stretch/>
        </p:blipFill>
        <p:spPr>
          <a:xfrm>
            <a:off x="7616160" y="4041000"/>
            <a:ext cx="2493360" cy="1908720"/>
          </a:xfrm>
          <a:prstGeom prst="rect">
            <a:avLst/>
          </a:prstGeom>
          <a:ln>
            <a:noFill/>
          </a:ln>
        </p:spPr>
      </p:pic>
      <p:pic>
        <p:nvPicPr>
          <p:cNvPr id="563" name="Google Shape;769;p73"/>
          <p:cNvPicPr/>
          <p:nvPr/>
        </p:nvPicPr>
        <p:blipFill>
          <a:blip r:embed="rId6" cstate="print"/>
          <a:stretch/>
        </p:blipFill>
        <p:spPr>
          <a:xfrm>
            <a:off x="1407240" y="4020120"/>
            <a:ext cx="2722320" cy="1950480"/>
          </a:xfrm>
          <a:prstGeom prst="rect">
            <a:avLst/>
          </a:prstGeom>
          <a:ln>
            <a:noFill/>
          </a:ln>
        </p:spPr>
      </p:pic>
      <p:pic>
        <p:nvPicPr>
          <p:cNvPr id="564" name="Google Shape;770;p73"/>
          <p:cNvPicPr/>
          <p:nvPr/>
        </p:nvPicPr>
        <p:blipFill>
          <a:blip r:embed="rId7" cstate="print"/>
          <a:stretch/>
        </p:blipFill>
        <p:spPr>
          <a:xfrm>
            <a:off x="9238320" y="1767240"/>
            <a:ext cx="2178000" cy="1633320"/>
          </a:xfrm>
          <a:prstGeom prst="rect">
            <a:avLst/>
          </a:prstGeom>
          <a:ln>
            <a:noFill/>
          </a:ln>
        </p:spPr>
      </p:pic>
      <p:sp>
        <p:nvSpPr>
          <p:cNvPr id="565" name="CustomShape 4"/>
          <p:cNvSpPr/>
          <p:nvPr/>
        </p:nvSpPr>
        <p:spPr>
          <a:xfrm>
            <a:off x="2417760" y="2250000"/>
            <a:ext cx="6539040" cy="74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400" b="0" strike="noStrike" spc="-1">
                <a:solidFill>
                  <a:srgbClr val="000000"/>
                </a:solidFill>
                <a:latin typeface="Gill Sans"/>
                <a:ea typeface="Gill Sans"/>
              </a:rPr>
              <a:t>ile potrzebujemy zjeść?</a:t>
            </a:r>
            <a:endParaRPr lang="pl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2400" b="0" strike="noStrike" spc="-1">
                <a:solidFill>
                  <a:srgbClr val="000000"/>
                </a:solidFill>
                <a:latin typeface="Gill Sans"/>
                <a:ea typeface="Gill Sans"/>
              </a:rPr>
              <a:t>po co zużywamy jedzenie i płyny? </a:t>
            </a:r>
            <a:endParaRPr lang="pl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8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776;p74"/>
          <p:cNvPicPr/>
          <p:nvPr/>
        </p:nvPicPr>
        <p:blipFill>
          <a:blip r:embed="rId2"/>
          <a:stretch/>
        </p:blipFill>
        <p:spPr>
          <a:xfrm>
            <a:off x="2095560" y="0"/>
            <a:ext cx="7638840" cy="6857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4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2417760" y="802440"/>
            <a:ext cx="8636760" cy="2541240"/>
          </a:xfrm>
          <a:prstGeom prst="rect">
            <a:avLst/>
          </a:prstGeom>
          <a:noFill/>
          <a:ln>
            <a:noFill/>
          </a:ln>
        </p:spPr>
        <p:txBody>
          <a:bodyPr bIns="0" anchor="b"/>
          <a:lstStyle/>
          <a:p>
            <a:endParaRPr lang="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TextShape 2"/>
          <p:cNvSpPr txBox="1"/>
          <p:nvPr/>
        </p:nvSpPr>
        <p:spPr>
          <a:xfrm>
            <a:off x="2417760" y="3531240"/>
            <a:ext cx="8636760" cy="977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/>
            <a:endParaRPr lang="pl" sz="3200" b="0" strike="noStrike" spc="-1">
              <a:latin typeface="Arial"/>
            </a:endParaRPr>
          </a:p>
        </p:txBody>
      </p:sp>
      <p:sp>
        <p:nvSpPr>
          <p:cNvPr id="569" name="CustomShape 3"/>
          <p:cNvSpPr/>
          <p:nvPr/>
        </p:nvSpPr>
        <p:spPr>
          <a:xfrm>
            <a:off x="0" y="-9720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70" name="Google Shape;784;p75"/>
          <p:cNvPicPr/>
          <p:nvPr/>
        </p:nvPicPr>
        <p:blipFill>
          <a:blip r:embed="rId2"/>
          <a:stretch/>
        </p:blipFill>
        <p:spPr>
          <a:xfrm>
            <a:off x="0" y="0"/>
            <a:ext cx="1776240" cy="553320"/>
          </a:xfrm>
          <a:prstGeom prst="rect">
            <a:avLst/>
          </a:prstGeom>
          <a:ln>
            <a:noFill/>
          </a:ln>
        </p:spPr>
      </p:pic>
      <p:sp>
        <p:nvSpPr>
          <p:cNvPr id="572" name="CustomShape 4"/>
          <p:cNvSpPr/>
          <p:nvPr/>
        </p:nvSpPr>
        <p:spPr>
          <a:xfrm>
            <a:off x="2227320" y="1365480"/>
            <a:ext cx="7507080" cy="74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400" b="0" strike="noStrike" spc="-1">
                <a:solidFill>
                  <a:srgbClr val="000000"/>
                </a:solidFill>
                <a:latin typeface="Gill Sans"/>
                <a:ea typeface="Gill Sans"/>
              </a:rPr>
              <a:t>Przeciętnie tracimy 2,5 litra wody w ciągu 24 godzin.</a:t>
            </a:r>
            <a:endParaRPr lang="pl" sz="2400" b="0" strike="noStrike" spc="-1">
              <a:latin typeface="Arial"/>
            </a:endParaRPr>
          </a:p>
        </p:txBody>
      </p:sp>
      <p:pic>
        <p:nvPicPr>
          <p:cNvPr id="573" name="Google Shape;787;p75"/>
          <p:cNvPicPr/>
          <p:nvPr/>
        </p:nvPicPr>
        <p:blipFill>
          <a:blip r:embed="rId3"/>
          <a:stretch/>
        </p:blipFill>
        <p:spPr>
          <a:xfrm>
            <a:off x="464040" y="2531520"/>
            <a:ext cx="3742560" cy="2490480"/>
          </a:xfrm>
          <a:prstGeom prst="rect">
            <a:avLst/>
          </a:prstGeom>
          <a:ln>
            <a:noFill/>
          </a:ln>
        </p:spPr>
      </p:pic>
      <p:sp>
        <p:nvSpPr>
          <p:cNvPr id="574" name="CustomShape 5"/>
          <p:cNvSpPr/>
          <p:nvPr/>
        </p:nvSpPr>
        <p:spPr>
          <a:xfrm>
            <a:off x="4046400" y="3929040"/>
            <a:ext cx="7507080" cy="74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5" name="CustomShape 6"/>
          <p:cNvSpPr/>
          <p:nvPr/>
        </p:nvSpPr>
        <p:spPr>
          <a:xfrm>
            <a:off x="4522680" y="2437200"/>
            <a:ext cx="5020920" cy="280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z moczem, </a:t>
            </a:r>
            <a:endParaRPr lang="pl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ze stolcem, </a:t>
            </a:r>
            <a:endParaRPr lang="pl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z wydychanym powietrzem, </a:t>
            </a:r>
            <a:endParaRPr lang="pl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przez skórę jako pot. </a:t>
            </a:r>
            <a:endParaRPr lang="pl" sz="1800" b="0" strike="noStrike" spc="-1">
              <a:latin typeface="Arial"/>
            </a:endParaRPr>
          </a:p>
          <a:p>
            <a:pPr marL="285840" indent="-171000">
              <a:lnSpc>
                <a:spcPct val="100000"/>
              </a:lnSpc>
            </a:pP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ponieważ śpimy ⅓ część naszego życia, tracimy także 0,5 litra przez noc.</a:t>
            </a:r>
            <a:endParaRPr lang="pl" sz="1800" b="0" strike="noStrike" spc="-1">
              <a:latin typeface="Arial"/>
            </a:endParaRPr>
          </a:p>
        </p:txBody>
      </p:sp>
      <p:pic>
        <p:nvPicPr>
          <p:cNvPr id="576" name="Google Shape;790;p75"/>
          <p:cNvPicPr/>
          <p:nvPr/>
        </p:nvPicPr>
        <p:blipFill>
          <a:blip r:embed="rId4" cstate="print"/>
          <a:stretch/>
        </p:blipFill>
        <p:spPr>
          <a:xfrm>
            <a:off x="9801720" y="2235600"/>
            <a:ext cx="2132280" cy="3204720"/>
          </a:xfrm>
          <a:prstGeom prst="rect">
            <a:avLst/>
          </a:prstGeom>
          <a:ln>
            <a:noFill/>
          </a:ln>
        </p:spPr>
      </p:pic>
      <p:sp>
        <p:nvSpPr>
          <p:cNvPr id="11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95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8" name="CustomShape 2"/>
          <p:cNvSpPr/>
          <p:nvPr/>
        </p:nvSpPr>
        <p:spPr>
          <a:xfrm>
            <a:off x="1187280" y="2492280"/>
            <a:ext cx="1584000" cy="273636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1LITR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579" name="CustomShape 3"/>
          <p:cNvSpPr/>
          <p:nvPr/>
        </p:nvSpPr>
        <p:spPr>
          <a:xfrm>
            <a:off x="3419640" y="1700280"/>
            <a:ext cx="1944360" cy="791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SOK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580" name="CustomShape 4"/>
          <p:cNvSpPr/>
          <p:nvPr/>
        </p:nvSpPr>
        <p:spPr>
          <a:xfrm>
            <a:off x="3419640" y="3645000"/>
            <a:ext cx="1944360" cy="791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NEKTAR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581" name="CustomShape 5"/>
          <p:cNvSpPr/>
          <p:nvPr/>
        </p:nvSpPr>
        <p:spPr>
          <a:xfrm>
            <a:off x="3419640" y="5300640"/>
            <a:ext cx="1944360" cy="791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NAPÓJ</a:t>
            </a:r>
            <a:endParaRPr lang="pl" sz="1800" b="0" strike="noStrike" spc="-1">
              <a:latin typeface="Arial"/>
            </a:endParaRPr>
          </a:p>
        </p:txBody>
      </p:sp>
      <p:pic>
        <p:nvPicPr>
          <p:cNvPr id="582" name="Google Shape;800;p76"/>
          <p:cNvPicPr/>
          <p:nvPr/>
        </p:nvPicPr>
        <p:blipFill>
          <a:blip r:embed="rId2"/>
          <a:stretch/>
        </p:blipFill>
        <p:spPr>
          <a:xfrm>
            <a:off x="7745760" y="651240"/>
            <a:ext cx="682200" cy="685440"/>
          </a:xfrm>
          <a:prstGeom prst="rect">
            <a:avLst/>
          </a:prstGeom>
          <a:ln>
            <a:noFill/>
          </a:ln>
        </p:spPr>
      </p:pic>
      <p:pic>
        <p:nvPicPr>
          <p:cNvPr id="583" name="Google Shape;801;p76"/>
          <p:cNvPicPr/>
          <p:nvPr/>
        </p:nvPicPr>
        <p:blipFill>
          <a:blip r:embed="rId2"/>
          <a:stretch/>
        </p:blipFill>
        <p:spPr>
          <a:xfrm>
            <a:off x="6431400" y="1952640"/>
            <a:ext cx="680760" cy="685440"/>
          </a:xfrm>
          <a:prstGeom prst="rect">
            <a:avLst/>
          </a:prstGeom>
          <a:ln>
            <a:noFill/>
          </a:ln>
        </p:spPr>
      </p:pic>
      <p:pic>
        <p:nvPicPr>
          <p:cNvPr id="584" name="Google Shape;802;p76"/>
          <p:cNvPicPr/>
          <p:nvPr/>
        </p:nvPicPr>
        <p:blipFill>
          <a:blip r:embed="rId2"/>
          <a:stretch/>
        </p:blipFill>
        <p:spPr>
          <a:xfrm>
            <a:off x="6460200" y="1265040"/>
            <a:ext cx="682200" cy="684000"/>
          </a:xfrm>
          <a:prstGeom prst="rect">
            <a:avLst/>
          </a:prstGeom>
          <a:ln>
            <a:noFill/>
          </a:ln>
        </p:spPr>
      </p:pic>
      <p:pic>
        <p:nvPicPr>
          <p:cNvPr id="585" name="Google Shape;803;p76"/>
          <p:cNvPicPr/>
          <p:nvPr/>
        </p:nvPicPr>
        <p:blipFill>
          <a:blip r:embed="rId2"/>
          <a:stretch/>
        </p:blipFill>
        <p:spPr>
          <a:xfrm>
            <a:off x="7079760" y="911520"/>
            <a:ext cx="680760" cy="685440"/>
          </a:xfrm>
          <a:prstGeom prst="rect">
            <a:avLst/>
          </a:prstGeom>
          <a:ln>
            <a:noFill/>
          </a:ln>
        </p:spPr>
      </p:pic>
      <p:pic>
        <p:nvPicPr>
          <p:cNvPr id="586" name="Google Shape;804;p76"/>
          <p:cNvPicPr/>
          <p:nvPr/>
        </p:nvPicPr>
        <p:blipFill>
          <a:blip r:embed="rId2"/>
          <a:stretch/>
        </p:blipFill>
        <p:spPr>
          <a:xfrm>
            <a:off x="7760880" y="1335600"/>
            <a:ext cx="680760" cy="684000"/>
          </a:xfrm>
          <a:prstGeom prst="rect">
            <a:avLst/>
          </a:prstGeom>
          <a:ln>
            <a:noFill/>
          </a:ln>
        </p:spPr>
      </p:pic>
      <p:pic>
        <p:nvPicPr>
          <p:cNvPr id="587" name="Google Shape;805;p76"/>
          <p:cNvPicPr/>
          <p:nvPr/>
        </p:nvPicPr>
        <p:blipFill>
          <a:blip r:embed="rId2"/>
          <a:stretch/>
        </p:blipFill>
        <p:spPr>
          <a:xfrm>
            <a:off x="5796000" y="1268280"/>
            <a:ext cx="680760" cy="685440"/>
          </a:xfrm>
          <a:prstGeom prst="rect">
            <a:avLst/>
          </a:prstGeom>
          <a:ln>
            <a:noFill/>
          </a:ln>
        </p:spPr>
      </p:pic>
      <p:pic>
        <p:nvPicPr>
          <p:cNvPr id="588" name="Google Shape;806;p76"/>
          <p:cNvPicPr/>
          <p:nvPr/>
        </p:nvPicPr>
        <p:blipFill>
          <a:blip r:embed="rId2"/>
          <a:stretch/>
        </p:blipFill>
        <p:spPr>
          <a:xfrm>
            <a:off x="5773320" y="1946880"/>
            <a:ext cx="680760" cy="684000"/>
          </a:xfrm>
          <a:prstGeom prst="rect">
            <a:avLst/>
          </a:prstGeom>
          <a:ln>
            <a:noFill/>
          </a:ln>
        </p:spPr>
      </p:pic>
      <p:pic>
        <p:nvPicPr>
          <p:cNvPr id="589" name="Google Shape;807;p76"/>
          <p:cNvPicPr/>
          <p:nvPr/>
        </p:nvPicPr>
        <p:blipFill>
          <a:blip r:embed="rId2"/>
          <a:stretch/>
        </p:blipFill>
        <p:spPr>
          <a:xfrm>
            <a:off x="7093080" y="2276640"/>
            <a:ext cx="680760" cy="685440"/>
          </a:xfrm>
          <a:prstGeom prst="rect">
            <a:avLst/>
          </a:prstGeom>
          <a:ln>
            <a:noFill/>
          </a:ln>
        </p:spPr>
      </p:pic>
      <p:pic>
        <p:nvPicPr>
          <p:cNvPr id="590" name="Google Shape;808;p76"/>
          <p:cNvPicPr/>
          <p:nvPr/>
        </p:nvPicPr>
        <p:blipFill>
          <a:blip r:embed="rId2"/>
          <a:stretch/>
        </p:blipFill>
        <p:spPr>
          <a:xfrm>
            <a:off x="7096680" y="1582200"/>
            <a:ext cx="680760" cy="684000"/>
          </a:xfrm>
          <a:prstGeom prst="rect">
            <a:avLst/>
          </a:prstGeom>
          <a:ln>
            <a:noFill/>
          </a:ln>
        </p:spPr>
      </p:pic>
      <p:pic>
        <p:nvPicPr>
          <p:cNvPr id="591" name="Google Shape;809;p76"/>
          <p:cNvPicPr/>
          <p:nvPr/>
        </p:nvPicPr>
        <p:blipFill>
          <a:blip r:embed="rId2"/>
          <a:stretch/>
        </p:blipFill>
        <p:spPr>
          <a:xfrm>
            <a:off x="7752960" y="2008080"/>
            <a:ext cx="680760" cy="685440"/>
          </a:xfrm>
          <a:prstGeom prst="rect">
            <a:avLst/>
          </a:prstGeom>
          <a:ln>
            <a:noFill/>
          </a:ln>
        </p:spPr>
      </p:pic>
      <p:pic>
        <p:nvPicPr>
          <p:cNvPr id="592" name="Google Shape;810;p76"/>
          <p:cNvPicPr/>
          <p:nvPr/>
        </p:nvPicPr>
        <p:blipFill>
          <a:blip r:embed="rId2"/>
          <a:stretch/>
        </p:blipFill>
        <p:spPr>
          <a:xfrm>
            <a:off x="8244000" y="3645000"/>
            <a:ext cx="682200" cy="685440"/>
          </a:xfrm>
          <a:prstGeom prst="rect">
            <a:avLst/>
          </a:prstGeom>
          <a:ln>
            <a:noFill/>
          </a:ln>
        </p:spPr>
      </p:pic>
      <p:pic>
        <p:nvPicPr>
          <p:cNvPr id="593" name="Google Shape;811;p76"/>
          <p:cNvPicPr/>
          <p:nvPr/>
        </p:nvPicPr>
        <p:blipFill>
          <a:blip r:embed="rId2"/>
          <a:stretch/>
        </p:blipFill>
        <p:spPr>
          <a:xfrm>
            <a:off x="7524720" y="3645000"/>
            <a:ext cx="680760" cy="685440"/>
          </a:xfrm>
          <a:prstGeom prst="rect">
            <a:avLst/>
          </a:prstGeom>
          <a:ln>
            <a:noFill/>
          </a:ln>
        </p:spPr>
      </p:pic>
      <p:pic>
        <p:nvPicPr>
          <p:cNvPr id="594" name="Google Shape;812;p76"/>
          <p:cNvPicPr/>
          <p:nvPr/>
        </p:nvPicPr>
        <p:blipFill>
          <a:blip r:embed="rId2"/>
          <a:stretch/>
        </p:blipFill>
        <p:spPr>
          <a:xfrm>
            <a:off x="6823800" y="3646440"/>
            <a:ext cx="680760" cy="684000"/>
          </a:xfrm>
          <a:prstGeom prst="rect">
            <a:avLst/>
          </a:prstGeom>
          <a:ln>
            <a:noFill/>
          </a:ln>
        </p:spPr>
      </p:pic>
      <p:pic>
        <p:nvPicPr>
          <p:cNvPr id="595" name="Google Shape;813;p76"/>
          <p:cNvPicPr/>
          <p:nvPr/>
        </p:nvPicPr>
        <p:blipFill>
          <a:blip r:embed="rId2"/>
          <a:stretch/>
        </p:blipFill>
        <p:spPr>
          <a:xfrm>
            <a:off x="6156360" y="3645000"/>
            <a:ext cx="680760" cy="685440"/>
          </a:xfrm>
          <a:prstGeom prst="rect">
            <a:avLst/>
          </a:prstGeom>
          <a:ln>
            <a:noFill/>
          </a:ln>
        </p:spPr>
      </p:pic>
      <p:pic>
        <p:nvPicPr>
          <p:cNvPr id="596" name="Google Shape;814;p76"/>
          <p:cNvPicPr/>
          <p:nvPr/>
        </p:nvPicPr>
        <p:blipFill>
          <a:blip r:embed="rId2"/>
          <a:stretch/>
        </p:blipFill>
        <p:spPr>
          <a:xfrm>
            <a:off x="5508720" y="3645000"/>
            <a:ext cx="680760" cy="685440"/>
          </a:xfrm>
          <a:prstGeom prst="rect">
            <a:avLst/>
          </a:prstGeom>
          <a:ln>
            <a:noFill/>
          </a:ln>
        </p:spPr>
      </p:pic>
      <p:pic>
        <p:nvPicPr>
          <p:cNvPr id="597" name="Google Shape;815;p76"/>
          <p:cNvPicPr/>
          <p:nvPr/>
        </p:nvPicPr>
        <p:blipFill>
          <a:blip r:embed="rId2"/>
          <a:stretch/>
        </p:blipFill>
        <p:spPr>
          <a:xfrm>
            <a:off x="6496920" y="5300640"/>
            <a:ext cx="680760" cy="685440"/>
          </a:xfrm>
          <a:prstGeom prst="rect">
            <a:avLst/>
          </a:prstGeom>
          <a:ln>
            <a:noFill/>
          </a:ln>
        </p:spPr>
      </p:pic>
      <p:pic>
        <p:nvPicPr>
          <p:cNvPr id="598" name="Google Shape;816;p76"/>
          <p:cNvPicPr/>
          <p:nvPr/>
        </p:nvPicPr>
        <p:blipFill>
          <a:blip r:embed="rId2"/>
          <a:stretch/>
        </p:blipFill>
        <p:spPr>
          <a:xfrm>
            <a:off x="5867280" y="5300640"/>
            <a:ext cx="682200" cy="685440"/>
          </a:xfrm>
          <a:prstGeom prst="rect">
            <a:avLst/>
          </a:prstGeom>
          <a:ln>
            <a:noFill/>
          </a:ln>
        </p:spPr>
      </p:pic>
      <p:sp>
        <p:nvSpPr>
          <p:cNvPr id="599" name="CustomShape 6"/>
          <p:cNvSpPr/>
          <p:nvPr/>
        </p:nvSpPr>
        <p:spPr>
          <a:xfrm>
            <a:off x="67320" y="11556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90000"/>
              </a:lnSpc>
            </a:pPr>
            <a:r>
              <a:rPr lang="pl" sz="3200" b="0" strike="noStrike" spc="-1">
                <a:solidFill>
                  <a:srgbClr val="000000"/>
                </a:solidFill>
                <a:latin typeface="Gill Sans"/>
                <a:ea typeface="Gill Sans"/>
              </a:rPr>
              <a:t>JAKIE PŁYNY NALEŻY WYBIERAĆ ?</a:t>
            </a:r>
            <a:endParaRPr lang="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86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1"/>
          <p:cNvSpPr/>
          <p:nvPr/>
        </p:nvSpPr>
        <p:spPr>
          <a:xfrm>
            <a:off x="174600" y="0"/>
            <a:ext cx="12016800" cy="624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000" b="1" strike="noStrike" spc="-1">
                <a:solidFill>
                  <a:srgbClr val="C00000"/>
                </a:solidFill>
                <a:latin typeface="Arial"/>
                <a:ea typeface="Arial"/>
              </a:rPr>
              <a:t>ZASADY ZDROWEGO ŻYWIENIA </a:t>
            </a: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związane z Piramidą Zdrowego Żywienia i Aktywności Fizycznej dla osób w wieku starszym </a:t>
            </a: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pl" sz="2000" b="1" strike="noStrike" spc="-1">
                <a:solidFill>
                  <a:srgbClr val="C00000"/>
                </a:solidFill>
                <a:latin typeface="Arial"/>
                <a:ea typeface="Arial"/>
              </a:rPr>
              <a:t>1. Spożywaj posiłki regularnie (5–6 posiłków co 2–3 godziny). Pamiętaj o piciu płynów, co najmniej 2 l dziennie. </a:t>
            </a: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000" b="1" strike="noStrike" spc="-1">
                <a:solidFill>
                  <a:srgbClr val="009900"/>
                </a:solidFill>
                <a:latin typeface="Arial"/>
                <a:ea typeface="Arial"/>
              </a:rPr>
              <a:t>2. Warzywa i owoce spożywaj jak najczęściej, co najmniej połowę, tego co jesz. Częściowo – </a:t>
            </a:r>
            <a:r>
              <a:rPr lang="pl" sz="2000" b="1" strike="noStrike" spc="-1">
                <a:solidFill>
                  <a:srgbClr val="C00000"/>
                </a:solidFill>
                <a:latin typeface="Arial"/>
                <a:ea typeface="Arial"/>
              </a:rPr>
              <a:t>1-2 porcje – możesz zastąpić sokami (200-400 ml).   </a:t>
            </a: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3. Spożywaj produkty zbożowe, zwłaszcza pełnoziarniste.  </a:t>
            </a: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4. Codzienne spożywaj produkty mleczne – głównie fermentowane (jogurty, kefiry) – co najmniej 3 duże szklanki. Możesz częściowo zastąpić je serami.  </a:t>
            </a: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5. </a:t>
            </a:r>
            <a:r>
              <a:rPr lang="pl" sz="2000" b="1" strike="noStrike" spc="-1">
                <a:solidFill>
                  <a:srgbClr val="C00000"/>
                </a:solidFill>
                <a:latin typeface="Arial"/>
                <a:ea typeface="Arial"/>
              </a:rPr>
              <a:t>Jedz ryby, jaja, chude mięso i nasiona roślin strączkowych. Wybieraj oleje roślinne. Ograniczaj spożycie mięsa czerwonego, przetworzonych produktów mięsnych i tłuszczów zwierzęcych.   </a:t>
            </a: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6. Unikaj spożycia cukru i słodyczy (zastępuj je owocami i orzechami). Unikaj picia napojów słodzonych.  </a:t>
            </a: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7. Nie dosalaj potraw i kupuj produkty z niską zawartością soli. Używaj ziół – mają cenne składniki i poprawiają smak.  </a:t>
            </a: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8. Nie spożywaj alkoholu.  </a:t>
            </a: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9. </a:t>
            </a:r>
            <a:r>
              <a:rPr lang="pl" sz="2000" b="1" strike="noStrike" spc="-1">
                <a:solidFill>
                  <a:srgbClr val="C00000"/>
                </a:solidFill>
                <a:latin typeface="Arial"/>
                <a:ea typeface="Arial"/>
              </a:rPr>
              <a:t>Pamiętaj o codziennej suplementacji diety witaminą D (2000 j.m./dobę).  </a:t>
            </a: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10. Bądź codziennie aktywny fizycznie i umysłowo. Angażuj się w każdą działalność społeczną, która daje Ci satysfakcję.  </a:t>
            </a: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0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pl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1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 smtClean="0"/>
              <a:t>Zajęcia numer 7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1451520" y="1428736"/>
            <a:ext cx="9603000" cy="321471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/>
              <a:t>Temat 1: Znaczenie tłuszczy i białka w diecie</a:t>
            </a:r>
            <a:endParaRPr lang="pl-PL" sz="2800" b="1" dirty="0"/>
          </a:p>
        </p:txBody>
      </p:sp>
      <p:sp>
        <p:nvSpPr>
          <p:cNvPr id="4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5503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2" name="Google Shape;828;p78"/>
          <p:cNvPicPr/>
          <p:nvPr/>
        </p:nvPicPr>
        <p:blipFill>
          <a:blip r:embed="rId2"/>
          <a:stretch/>
        </p:blipFill>
        <p:spPr>
          <a:xfrm>
            <a:off x="306360" y="290880"/>
            <a:ext cx="2919960" cy="1943280"/>
          </a:xfrm>
          <a:prstGeom prst="rect">
            <a:avLst/>
          </a:prstGeom>
          <a:ln>
            <a:noFill/>
          </a:ln>
        </p:spPr>
      </p:pic>
      <p:sp>
        <p:nvSpPr>
          <p:cNvPr id="603" name="CustomShape 2"/>
          <p:cNvSpPr/>
          <p:nvPr/>
        </p:nvSpPr>
        <p:spPr>
          <a:xfrm>
            <a:off x="4347720" y="940680"/>
            <a:ext cx="3465720" cy="55368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więcej posiłków jedzonych w czyimś towarzystwie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604" name="CustomShape 3"/>
          <p:cNvSpPr/>
          <p:nvPr/>
        </p:nvSpPr>
        <p:spPr>
          <a:xfrm>
            <a:off x="4055760" y="1770120"/>
            <a:ext cx="3757680" cy="55368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większa aktywność fizyczna - stymuluje nasz apetyt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605" name="CustomShape 4"/>
          <p:cNvSpPr/>
          <p:nvPr/>
        </p:nvSpPr>
        <p:spPr>
          <a:xfrm>
            <a:off x="4055760" y="2681640"/>
            <a:ext cx="3736440" cy="55368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odpowiednia ilość białka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606" name="CustomShape 5"/>
          <p:cNvSpPr/>
          <p:nvPr/>
        </p:nvSpPr>
        <p:spPr>
          <a:xfrm>
            <a:off x="4055760" y="3544560"/>
            <a:ext cx="4050000" cy="55368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odpowiednia ilość wapnia i witaminy D3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607" name="CustomShape 6"/>
          <p:cNvSpPr/>
          <p:nvPr/>
        </p:nvSpPr>
        <p:spPr>
          <a:xfrm>
            <a:off x="4055760" y="4422600"/>
            <a:ext cx="4050000" cy="55368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nie zażywaj leków ani suplementów bez konsultacji z lekarzem</a:t>
            </a:r>
            <a:endParaRPr lang="pl" sz="1800" b="0" strike="noStrike" spc="-1">
              <a:latin typeface="Arial"/>
            </a:endParaRPr>
          </a:p>
        </p:txBody>
      </p:sp>
      <p:pic>
        <p:nvPicPr>
          <p:cNvPr id="608" name="Google Shape;834;p78"/>
          <p:cNvPicPr/>
          <p:nvPr/>
        </p:nvPicPr>
        <p:blipFill>
          <a:blip r:embed="rId3"/>
          <a:stretch/>
        </p:blipFill>
        <p:spPr>
          <a:xfrm>
            <a:off x="8356320" y="1765800"/>
            <a:ext cx="3256200" cy="2544120"/>
          </a:xfrm>
          <a:prstGeom prst="rect">
            <a:avLst/>
          </a:prstGeom>
          <a:ln>
            <a:noFill/>
          </a:ln>
        </p:spPr>
      </p:pic>
      <p:sp>
        <p:nvSpPr>
          <p:cNvPr id="609" name="CustomShape 7"/>
          <p:cNvSpPr/>
          <p:nvPr/>
        </p:nvSpPr>
        <p:spPr>
          <a:xfrm>
            <a:off x="3847680" y="5253120"/>
            <a:ext cx="4655880" cy="55368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Zwróć uwagę na masę swojego ciała i proporcje tłuszczu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11" name="pole tekstowe 11"/>
          <p:cNvSpPr txBox="1"/>
          <p:nvPr/>
        </p:nvSpPr>
        <p:spPr>
          <a:xfrm>
            <a:off x="1238216" y="6072206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9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3" name="Google Shape;475;p42"/>
          <p:cNvPicPr/>
          <p:nvPr/>
        </p:nvPicPr>
        <p:blipFill>
          <a:blip r:embed="rId2"/>
          <a:stretch/>
        </p:blipFill>
        <p:spPr>
          <a:xfrm>
            <a:off x="4799880" y="2401560"/>
            <a:ext cx="2508480" cy="1407960"/>
          </a:xfrm>
          <a:prstGeom prst="rect">
            <a:avLst/>
          </a:prstGeom>
          <a:ln>
            <a:noFill/>
          </a:ln>
        </p:spPr>
      </p:pic>
      <p:pic>
        <p:nvPicPr>
          <p:cNvPr id="394" name="Google Shape;476;p42"/>
          <p:cNvPicPr/>
          <p:nvPr/>
        </p:nvPicPr>
        <p:blipFill>
          <a:blip r:embed="rId3" cstate="print"/>
          <a:stretch/>
        </p:blipFill>
        <p:spPr>
          <a:xfrm>
            <a:off x="1283040" y="2151720"/>
            <a:ext cx="1582200" cy="1582200"/>
          </a:xfrm>
          <a:prstGeom prst="rect">
            <a:avLst/>
          </a:prstGeom>
          <a:ln>
            <a:noFill/>
          </a:ln>
        </p:spPr>
      </p:pic>
      <p:pic>
        <p:nvPicPr>
          <p:cNvPr id="395" name="Google Shape;477;p42"/>
          <p:cNvPicPr/>
          <p:nvPr/>
        </p:nvPicPr>
        <p:blipFill>
          <a:blip r:embed="rId4"/>
          <a:stretch/>
        </p:blipFill>
        <p:spPr>
          <a:xfrm>
            <a:off x="5234760" y="298440"/>
            <a:ext cx="1638720" cy="1638720"/>
          </a:xfrm>
          <a:prstGeom prst="rect">
            <a:avLst/>
          </a:prstGeom>
          <a:ln>
            <a:noFill/>
          </a:ln>
        </p:spPr>
      </p:pic>
      <p:pic>
        <p:nvPicPr>
          <p:cNvPr id="396" name="Google Shape;478;p42"/>
          <p:cNvPicPr/>
          <p:nvPr/>
        </p:nvPicPr>
        <p:blipFill>
          <a:blip r:embed="rId5"/>
          <a:stretch/>
        </p:blipFill>
        <p:spPr>
          <a:xfrm>
            <a:off x="8096760" y="2128320"/>
            <a:ext cx="3058200" cy="2966400"/>
          </a:xfrm>
          <a:prstGeom prst="rect">
            <a:avLst/>
          </a:prstGeom>
          <a:ln>
            <a:noFill/>
          </a:ln>
        </p:spPr>
      </p:pic>
      <p:pic>
        <p:nvPicPr>
          <p:cNvPr id="397" name="Google Shape;479;p42"/>
          <p:cNvPicPr/>
          <p:nvPr/>
        </p:nvPicPr>
        <p:blipFill>
          <a:blip r:embed="rId6"/>
          <a:stretch/>
        </p:blipFill>
        <p:spPr>
          <a:xfrm>
            <a:off x="4392360" y="4421880"/>
            <a:ext cx="3455640" cy="1950480"/>
          </a:xfrm>
          <a:prstGeom prst="rect">
            <a:avLst/>
          </a:prstGeom>
          <a:ln>
            <a:noFill/>
          </a:ln>
        </p:spPr>
      </p:pic>
      <p:sp>
        <p:nvSpPr>
          <p:cNvPr id="398" name="CustomShape 2"/>
          <p:cNvSpPr/>
          <p:nvPr/>
        </p:nvSpPr>
        <p:spPr>
          <a:xfrm>
            <a:off x="507960" y="298440"/>
            <a:ext cx="4082040" cy="15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800" b="0" strike="noStrike" spc="-1">
                <a:solidFill>
                  <a:srgbClr val="000000"/>
                </a:solidFill>
                <a:latin typeface="Gill Sans"/>
                <a:ea typeface="Gill Sans"/>
              </a:rPr>
              <a:t>Mierzenie procentu tkanki tłuszczowej</a:t>
            </a:r>
            <a:endParaRPr lang="pl" sz="2800" b="0" strike="noStrike" spc="-1">
              <a:latin typeface="Aria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7592040" y="298440"/>
            <a:ext cx="4082040" cy="15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800" b="0" strike="noStrike" spc="-1">
                <a:solidFill>
                  <a:srgbClr val="000000"/>
                </a:solidFill>
                <a:latin typeface="Gill Sans"/>
                <a:ea typeface="Gill Sans"/>
              </a:rPr>
              <a:t>wiele różnych narzędzi</a:t>
            </a:r>
            <a:endParaRPr lang="pl" sz="2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31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86;p43"/>
          <p:cNvPicPr/>
          <p:nvPr/>
        </p:nvPicPr>
        <p:blipFill>
          <a:blip r:embed="rId2"/>
          <a:stretch/>
        </p:blipFill>
        <p:spPr>
          <a:xfrm>
            <a:off x="396720" y="796320"/>
            <a:ext cx="4107240" cy="2440080"/>
          </a:xfrm>
          <a:prstGeom prst="rect">
            <a:avLst/>
          </a:prstGeom>
          <a:ln>
            <a:noFill/>
          </a:ln>
        </p:spPr>
      </p:pic>
      <p:pic>
        <p:nvPicPr>
          <p:cNvPr id="401" name="Google Shape;487;p43"/>
          <p:cNvPicPr/>
          <p:nvPr/>
        </p:nvPicPr>
        <p:blipFill>
          <a:blip r:embed="rId3"/>
          <a:stretch/>
        </p:blipFill>
        <p:spPr>
          <a:xfrm>
            <a:off x="4973760" y="2432880"/>
            <a:ext cx="6888600" cy="3608280"/>
          </a:xfrm>
          <a:prstGeom prst="rect">
            <a:avLst/>
          </a:prstGeom>
          <a:ln>
            <a:noFill/>
          </a:ln>
        </p:spPr>
      </p:pic>
      <p:sp>
        <p:nvSpPr>
          <p:cNvPr id="402" name="CustomShape 1"/>
          <p:cNvSpPr/>
          <p:nvPr/>
        </p:nvSpPr>
        <p:spPr>
          <a:xfrm>
            <a:off x="4602240" y="1906920"/>
            <a:ext cx="7797600" cy="4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400" b="1" strike="noStrike" spc="-1">
                <a:solidFill>
                  <a:srgbClr val="FF0000"/>
                </a:solidFill>
                <a:latin typeface="Arial"/>
                <a:ea typeface="Arial"/>
              </a:rPr>
              <a:t>Przykładowy wynik analizy składu ciała metodą BIA </a:t>
            </a:r>
            <a:endParaRPr lang="pl" sz="2400" b="0" strike="noStrike" spc="-1"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164160" y="328320"/>
            <a:ext cx="655272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1800" b="1" strike="noStrike" spc="-1">
                <a:solidFill>
                  <a:srgbClr val="C00000"/>
                </a:solidFill>
                <a:latin typeface="Arial"/>
                <a:ea typeface="Arial"/>
              </a:rPr>
              <a:t>Ta sama waga (5 Ib = 2,3 kg) tk. tłuszczowej i mięśni  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404" name="CustomShape 3"/>
          <p:cNvSpPr/>
          <p:nvPr/>
        </p:nvSpPr>
        <p:spPr>
          <a:xfrm>
            <a:off x="750960" y="3608640"/>
            <a:ext cx="289656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1800" b="1" strike="noStrike" spc="-1">
                <a:solidFill>
                  <a:srgbClr val="FF0000"/>
                </a:solidFill>
                <a:latin typeface="Gill Sans"/>
                <a:ea typeface="Gill Sans"/>
              </a:rPr>
              <a:t>A jaką widzimy różnicę ? </a:t>
            </a:r>
            <a:endParaRPr lang="pl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1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-15480" y="100394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2"/>
          <p:cNvSpPr/>
          <p:nvPr/>
        </p:nvSpPr>
        <p:spPr>
          <a:xfrm>
            <a:off x="201960" y="2743200"/>
            <a:ext cx="3705480" cy="12798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800" b="0" strike="noStrike" spc="-1">
                <a:solidFill>
                  <a:srgbClr val="000000"/>
                </a:solidFill>
                <a:latin typeface="Gill Sans"/>
                <a:ea typeface="Gill Sans"/>
              </a:rPr>
              <a:t>Rekomendacje</a:t>
            </a:r>
            <a:endParaRPr lang="pl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2800" b="0" strike="noStrike" spc="-1">
                <a:solidFill>
                  <a:srgbClr val="000000"/>
                </a:solidFill>
                <a:latin typeface="Gill Sans"/>
                <a:ea typeface="Gill Sans"/>
              </a:rPr>
              <a:t>Procent tkanki tłuszczowej</a:t>
            </a:r>
            <a:endParaRPr lang="pl" sz="2800" b="0" strike="noStrike" spc="-1">
              <a:latin typeface="Arial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809983" y="285728"/>
          <a:ext cx="7786744" cy="2263140"/>
        </p:xfrm>
        <a:graphic>
          <a:graphicData uri="http://schemas.openxmlformats.org/drawingml/2006/table">
            <a:tbl>
              <a:tblPr/>
              <a:tblGrid>
                <a:gridCol w="928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7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Zawartość % </a:t>
                      </a:r>
                      <a:r>
                        <a:rPr lang="pl-PL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tłuszczu </a:t>
                      </a: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- </a:t>
                      </a:r>
                      <a:r>
                        <a:rPr lang="pl-PL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KOBIETY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niedowaga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waga w normie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nadwaga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otyłość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60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 niska zawartość tłuszczu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 wysoka zawartość tłuszczu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zdecydowanie za wysoka zawartość tłuszczu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20-39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21-33%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33-39%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40-59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23-35%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35-40%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 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24-36%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36-42%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881422" y="3143248"/>
          <a:ext cx="7715304" cy="2263140"/>
        </p:xfrm>
        <a:graphic>
          <a:graphicData uri="http://schemas.openxmlformats.org/drawingml/2006/table">
            <a:tbl>
              <a:tblPr/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Zawartość % tłuszczu - </a:t>
                      </a:r>
                      <a:r>
                        <a:rPr lang="pl-PL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MĘŻCZYŹNI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niedowaga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waga w normie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nadwaga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otyłość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322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 niska zawartość tłuszczu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 wysoka zawartość tłuszczu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zdecydowanie za wysoka zawartość tłuszczu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20-39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8-19%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19-25%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40-59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22-28%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13-25%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150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0" name="Google Shape;504;p45"/>
          <p:cNvPicPr/>
          <p:nvPr/>
        </p:nvPicPr>
        <p:blipFill>
          <a:blip r:embed="rId2"/>
          <a:stretch/>
        </p:blipFill>
        <p:spPr>
          <a:xfrm>
            <a:off x="8913960" y="3219480"/>
            <a:ext cx="2601360" cy="1742760"/>
          </a:xfrm>
          <a:prstGeom prst="rect">
            <a:avLst/>
          </a:prstGeom>
          <a:ln>
            <a:noFill/>
          </a:ln>
        </p:spPr>
      </p:pic>
      <p:sp>
        <p:nvSpPr>
          <p:cNvPr id="411" name="CustomShape 2"/>
          <p:cNvSpPr/>
          <p:nvPr/>
        </p:nvSpPr>
        <p:spPr>
          <a:xfrm>
            <a:off x="355320" y="299160"/>
            <a:ext cx="6775920" cy="1068120"/>
          </a:xfrm>
          <a:prstGeom prst="rect">
            <a:avLst/>
          </a:prstGeom>
          <a:noFill/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800" b="0" strike="noStrike" spc="-1">
                <a:solidFill>
                  <a:srgbClr val="000000"/>
                </a:solidFill>
                <a:latin typeface="Gill Sans"/>
                <a:ea typeface="Gill Sans"/>
              </a:rPr>
              <a:t>MA TAKŻE ZNACZENIE, GDZIE JEST UMIESZCZONY TŁUSZCZ</a:t>
            </a:r>
            <a:endParaRPr lang="pl" sz="2800" b="0" strike="noStrike" spc="-1">
              <a:latin typeface="Arial"/>
            </a:endParaRPr>
          </a:p>
        </p:txBody>
      </p:sp>
      <p:sp>
        <p:nvSpPr>
          <p:cNvPr id="412" name="CustomShape 3"/>
          <p:cNvSpPr/>
          <p:nvPr/>
        </p:nvSpPr>
        <p:spPr>
          <a:xfrm>
            <a:off x="3077640" y="1513080"/>
            <a:ext cx="6775920" cy="1068120"/>
          </a:xfrm>
          <a:prstGeom prst="rect">
            <a:avLst/>
          </a:prstGeom>
          <a:noFill/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800" b="0" strike="noStrike" spc="-1">
                <a:solidFill>
                  <a:srgbClr val="000000"/>
                </a:solidFill>
                <a:latin typeface="Gill Sans"/>
                <a:ea typeface="Gill Sans"/>
              </a:rPr>
              <a:t>OBWÓD TALII</a:t>
            </a:r>
            <a:endParaRPr lang="pl" sz="2800" b="0" strike="noStrike" spc="-1">
              <a:latin typeface="Arial"/>
            </a:endParaRPr>
          </a:p>
        </p:txBody>
      </p:sp>
      <p:pic>
        <p:nvPicPr>
          <p:cNvPr id="413" name="Google Shape;507;p45"/>
          <p:cNvPicPr/>
          <p:nvPr/>
        </p:nvPicPr>
        <p:blipFill>
          <a:blip r:embed="rId3"/>
          <a:stretch/>
        </p:blipFill>
        <p:spPr>
          <a:xfrm>
            <a:off x="982800" y="2473920"/>
            <a:ext cx="1885680" cy="2828520"/>
          </a:xfrm>
          <a:prstGeom prst="rect">
            <a:avLst/>
          </a:prstGeom>
          <a:ln>
            <a:noFill/>
          </a:ln>
        </p:spPr>
      </p:pic>
      <p:pic>
        <p:nvPicPr>
          <p:cNvPr id="414" name="Google Shape;508;p45"/>
          <p:cNvPicPr/>
          <p:nvPr/>
        </p:nvPicPr>
        <p:blipFill>
          <a:blip r:embed="rId4"/>
          <a:stretch/>
        </p:blipFill>
        <p:spPr>
          <a:xfrm>
            <a:off x="4167174" y="2928934"/>
            <a:ext cx="3809520" cy="3485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5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TextShape 2"/>
          <p:cNvSpPr txBox="1"/>
          <p:nvPr/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pl" sz="3200" b="0" strike="noStrike" spc="-1">
                <a:solidFill>
                  <a:srgbClr val="000000"/>
                </a:solidFill>
                <a:latin typeface="Gill Sans"/>
                <a:ea typeface="Gill Sans"/>
              </a:rPr>
              <a:t>Dobry tłuszcz kontra “zły” tłuszcz</a:t>
            </a:r>
            <a:endParaRPr lang="pl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1" name="Google Shape;523;p47"/>
          <p:cNvPicPr/>
          <p:nvPr/>
        </p:nvPicPr>
        <p:blipFill>
          <a:blip r:embed="rId2"/>
          <a:stretch/>
        </p:blipFill>
        <p:spPr>
          <a:xfrm>
            <a:off x="354600" y="2114280"/>
            <a:ext cx="3807720" cy="2318760"/>
          </a:xfrm>
          <a:prstGeom prst="rect">
            <a:avLst/>
          </a:prstGeom>
          <a:ln>
            <a:noFill/>
          </a:ln>
        </p:spPr>
      </p:pic>
      <p:pic>
        <p:nvPicPr>
          <p:cNvPr id="422" name="Google Shape;524;p47"/>
          <p:cNvPicPr/>
          <p:nvPr/>
        </p:nvPicPr>
        <p:blipFill>
          <a:blip r:embed="rId3"/>
          <a:stretch/>
        </p:blipFill>
        <p:spPr>
          <a:xfrm>
            <a:off x="6061680" y="1502640"/>
            <a:ext cx="4841640" cy="3542400"/>
          </a:xfrm>
          <a:prstGeom prst="rect">
            <a:avLst/>
          </a:prstGeom>
          <a:ln>
            <a:noFill/>
          </a:ln>
        </p:spPr>
      </p:pic>
      <p:sp>
        <p:nvSpPr>
          <p:cNvPr id="6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40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1977</Words>
  <Application>Microsoft Office PowerPoint</Application>
  <PresentationFormat>Widescreen</PresentationFormat>
  <Paragraphs>283</Paragraphs>
  <Slides>40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Gill Sans</vt:lpstr>
      <vt:lpstr>Gill Sans MT</vt:lpstr>
      <vt:lpstr>Noto Sans Symbols</vt:lpstr>
      <vt:lpstr>Times New Roman</vt:lpstr>
      <vt:lpstr>Verdana</vt:lpstr>
      <vt:lpstr>Office-tema</vt:lpstr>
      <vt:lpstr>PowerPoint-præsentation</vt:lpstr>
      <vt:lpstr>PowerPoint-præsentation</vt:lpstr>
      <vt:lpstr>PowerPoint-præsentation</vt:lpstr>
      <vt:lpstr>Zajęcia numer 7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Zajęcia numer 7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Christian F Vestergaard (NCV | OJ)</dc:creator>
  <cp:lastModifiedBy>Niels Christian F Vestergaard (NCV | OJ)</cp:lastModifiedBy>
  <cp:revision>3</cp:revision>
  <dcterms:created xsi:type="dcterms:W3CDTF">2019-11-30T09:37:11Z</dcterms:created>
  <dcterms:modified xsi:type="dcterms:W3CDTF">2019-12-01T12:33:03Z</dcterms:modified>
</cp:coreProperties>
</file>