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143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141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918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00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682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796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738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6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575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93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68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961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A391-9E1E-43DD-A1A1-F20184623711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0AF4-BE79-4DA3-8021-3CAA84663F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173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cid:image001.jpg@01D37A4A.783D05B0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2" descr="cid:image001.jpg@01D37A4A.783D05B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2" y="285752"/>
            <a:ext cx="3524249" cy="12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784555" y="2947378"/>
            <a:ext cx="8922568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l-PL" sz="3200" dirty="0">
                <a:solidFill>
                  <a:schemeClr val="tx1"/>
                </a:solidFill>
              </a:rPr>
              <a:t>Projekt </a:t>
            </a:r>
            <a:r>
              <a:rPr lang="pl-PL" sz="3200" dirty="0" err="1">
                <a:solidFill>
                  <a:schemeClr val="tx1"/>
                </a:solidFill>
              </a:rPr>
              <a:t>BePreSel</a:t>
            </a:r>
            <a:r>
              <a:rPr lang="pl-PL" sz="3200" dirty="0">
                <a:solidFill>
                  <a:schemeClr val="tx1"/>
                </a:solidFill>
              </a:rPr>
              <a:t> – </a:t>
            </a:r>
          </a:p>
          <a:p>
            <a:pPr algn="ctr">
              <a:defRPr/>
            </a:pPr>
            <a:r>
              <a:rPr lang="pl-PL" sz="3200" dirty="0">
                <a:solidFill>
                  <a:schemeClr val="tx1"/>
                </a:solidFill>
              </a:rPr>
              <a:t>Lepsze przygotowanie seniorów do życia w zdrowiu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489200" y="4794251"/>
            <a:ext cx="6858000" cy="111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da-DK" sz="3200" dirty="0">
              <a:solidFill>
                <a:schemeClr val="tx1"/>
              </a:solidFill>
            </a:endParaRPr>
          </a:p>
        </p:txBody>
      </p:sp>
      <p:pic>
        <p:nvPicPr>
          <p:cNvPr id="2053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85752"/>
            <a:ext cx="3786717" cy="12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az 9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872230"/>
            <a:ext cx="2091267" cy="6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Obraz 10" descr="Znalezione obrazy dla zapytania UniversitÃ  delle LiberEtÃ  del F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9" y="4967479"/>
            <a:ext cx="2963333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Obraz 11" descr="Znalezione obrazy dla zapytania AOF-Skanderb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872230"/>
            <a:ext cx="1488016" cy="7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Obraz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2230"/>
            <a:ext cx="18097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Obraz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872230"/>
            <a:ext cx="133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sp>
        <p:nvSpPr>
          <p:cNvPr id="12" name="Rektangel 11"/>
          <p:cNvSpPr/>
          <p:nvPr/>
        </p:nvSpPr>
        <p:spPr>
          <a:xfrm>
            <a:off x="3810001" y="2032008"/>
            <a:ext cx="4461510" cy="831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Moduł </a:t>
            </a:r>
            <a:r>
              <a:rPr lang="da-DK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     </a:t>
            </a:r>
            <a:r>
              <a:rPr lang="pl-PL" sz="2800" dirty="0" smtClean="0"/>
              <a:t>część </a:t>
            </a:r>
            <a:r>
              <a:rPr lang="pl-PL" sz="2800" dirty="0"/>
              <a:t>1</a:t>
            </a:r>
            <a:r>
              <a:rPr lang="pl-PL" sz="28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a-D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1" name="Google Shape;181;p19"/>
          <p:cNvPicPr/>
          <p:nvPr/>
        </p:nvPicPr>
        <p:blipFill>
          <a:blip r:embed="rId2"/>
          <a:stretch/>
        </p:blipFill>
        <p:spPr>
          <a:xfrm>
            <a:off x="2086920" y="3034080"/>
            <a:ext cx="1933200" cy="1292760"/>
          </a:xfrm>
          <a:prstGeom prst="rect">
            <a:avLst/>
          </a:prstGeom>
          <a:ln>
            <a:noFill/>
          </a:ln>
        </p:spPr>
      </p:pic>
      <p:pic>
        <p:nvPicPr>
          <p:cNvPr id="192" name="Google Shape;182;p19"/>
          <p:cNvPicPr/>
          <p:nvPr/>
        </p:nvPicPr>
        <p:blipFill>
          <a:blip r:embed="rId3"/>
          <a:stretch/>
        </p:blipFill>
        <p:spPr>
          <a:xfrm rot="6165000">
            <a:off x="8359560" y="2725560"/>
            <a:ext cx="2925000" cy="2925000"/>
          </a:xfrm>
          <a:prstGeom prst="rect">
            <a:avLst/>
          </a:prstGeom>
          <a:ln>
            <a:noFill/>
          </a:ln>
        </p:spPr>
      </p:pic>
      <p:pic>
        <p:nvPicPr>
          <p:cNvPr id="193" name="Google Shape;183;p19"/>
          <p:cNvPicPr/>
          <p:nvPr/>
        </p:nvPicPr>
        <p:blipFill>
          <a:blip r:embed="rId2"/>
          <a:stretch/>
        </p:blipFill>
        <p:spPr>
          <a:xfrm>
            <a:off x="7953388" y="2214554"/>
            <a:ext cx="1933200" cy="129276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9239272" y="1428736"/>
            <a:ext cx="2441880" cy="109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73 procent </a:t>
            </a:r>
            <a:endParaRPr lang="pl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więcej zupy.</a:t>
            </a:r>
            <a:r>
              <a:t/>
            </a:r>
            <a:br/>
            <a:endParaRPr lang="pl" sz="1800" b="0" strike="noStrike" spc="-1" dirty="0">
              <a:latin typeface="Arial"/>
            </a:endParaRPr>
          </a:p>
        </p:txBody>
      </p:sp>
      <p:pic>
        <p:nvPicPr>
          <p:cNvPr id="195" name="Google Shape;185;p19"/>
          <p:cNvPicPr/>
          <p:nvPr/>
        </p:nvPicPr>
        <p:blipFill>
          <a:blip r:embed="rId4" cstate="print"/>
          <a:stretch/>
        </p:blipFill>
        <p:spPr>
          <a:xfrm>
            <a:off x="4625640" y="1781280"/>
            <a:ext cx="2600280" cy="1950120"/>
          </a:xfrm>
          <a:prstGeom prst="rect">
            <a:avLst/>
          </a:prstGeom>
          <a:ln>
            <a:noFill/>
          </a:ln>
        </p:spPr>
      </p:pic>
      <p:sp>
        <p:nvSpPr>
          <p:cNvPr id="196" name="CustomShape 3"/>
          <p:cNvSpPr/>
          <p:nvPr/>
        </p:nvSpPr>
        <p:spPr>
          <a:xfrm>
            <a:off x="1809720" y="357166"/>
            <a:ext cx="7601040" cy="129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Jesteśmy wszyscy kulturalni i dobrze wychowani – </a:t>
            </a:r>
            <a:endParaRPr lang="pl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Więc staramy się zjeść wszystko, co podadzą nam na talerzu</a:t>
            </a:r>
            <a:r>
              <a:t/>
            </a:r>
            <a:br/>
            <a:endParaRPr lang="pl" sz="2800" b="0" strike="noStrike" spc="-1" dirty="0">
              <a:latin typeface="Arial"/>
            </a:endParaRPr>
          </a:p>
        </p:txBody>
      </p:sp>
      <p:sp>
        <p:nvSpPr>
          <p:cNvPr id="9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48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0" y="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"/>
          <p:cNvSpPr/>
          <p:nvPr/>
        </p:nvSpPr>
        <p:spPr>
          <a:xfrm rot="10800000" flipH="1">
            <a:off x="5238744" y="4857760"/>
            <a:ext cx="2872800" cy="56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3"/>
          <p:cNvSpPr/>
          <p:nvPr/>
        </p:nvSpPr>
        <p:spPr>
          <a:xfrm>
            <a:off x="1238216" y="2928934"/>
            <a:ext cx="1495800" cy="535320"/>
          </a:xfrm>
          <a:prstGeom prst="rect">
            <a:avLst/>
          </a:prstGeom>
          <a:noFill/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pc="-1" dirty="0">
                <a:solidFill>
                  <a:srgbClr val="000000"/>
                </a:solidFill>
                <a:latin typeface="Arial"/>
                <a:ea typeface="Arial"/>
              </a:rPr>
              <a:t>J</a:t>
            </a:r>
            <a:r>
              <a:rPr lang="pl" sz="18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edzenie </a:t>
            </a:r>
            <a:r>
              <a:rPr lang="pl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w samotności</a:t>
            </a:r>
            <a:endParaRPr lang="pl" sz="1800" b="0" strike="noStrike" spc="-1" dirty="0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3881422" y="3071810"/>
            <a:ext cx="2175480" cy="785818"/>
          </a:xfrm>
          <a:prstGeom prst="rect">
            <a:avLst/>
          </a:prstGeom>
          <a:noFill/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Jedzenie razem z inną osobą</a:t>
            </a:r>
            <a:endParaRPr lang="pl" sz="1600" b="0" strike="noStrike" spc="-1" dirty="0"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6810380" y="3286124"/>
            <a:ext cx="3340384" cy="490680"/>
          </a:xfrm>
          <a:prstGeom prst="rect">
            <a:avLst/>
          </a:prstGeom>
          <a:noFill/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6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Jedzenie w gronie 7 osób</a:t>
            </a:r>
            <a:endParaRPr lang="pl" sz="1600" b="0" strike="noStrike" spc="-1" dirty="0">
              <a:latin typeface="Arial"/>
            </a:endParaRPr>
          </a:p>
        </p:txBody>
      </p:sp>
      <p:sp>
        <p:nvSpPr>
          <p:cNvPr id="202" name="CustomShape 6"/>
          <p:cNvSpPr/>
          <p:nvPr/>
        </p:nvSpPr>
        <p:spPr>
          <a:xfrm rot="10800000">
            <a:off x="2024034" y="4714884"/>
            <a:ext cx="360" cy="1246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accent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7"/>
          <p:cNvSpPr/>
          <p:nvPr/>
        </p:nvSpPr>
        <p:spPr>
          <a:xfrm rot="10800000" flipH="1">
            <a:off x="2024034" y="5429264"/>
            <a:ext cx="3319920" cy="561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8"/>
          <p:cNvSpPr/>
          <p:nvPr/>
        </p:nvSpPr>
        <p:spPr>
          <a:xfrm rot="10800000" flipH="1">
            <a:off x="2024034" y="5929330"/>
            <a:ext cx="7400880" cy="70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0">
            <a:solidFill>
              <a:schemeClr val="accent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9"/>
          <p:cNvSpPr/>
          <p:nvPr/>
        </p:nvSpPr>
        <p:spPr>
          <a:xfrm>
            <a:off x="4738678" y="4786322"/>
            <a:ext cx="1101600" cy="815400"/>
          </a:xfrm>
          <a:prstGeom prst="flowChartConnector">
            <a:avLst/>
          </a:prstGeom>
          <a:solidFill>
            <a:srgbClr val="00B05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600" b="0" strike="noStrike" spc="-1" dirty="0">
                <a:solidFill>
                  <a:srgbClr val="FFFFFF"/>
                </a:solidFill>
                <a:latin typeface="Gill Sans"/>
                <a:ea typeface="Gill Sans"/>
              </a:rPr>
              <a:t>33% więcej</a:t>
            </a:r>
            <a:endParaRPr lang="pl" sz="1600" b="0" strike="noStrike" spc="-1" dirty="0">
              <a:latin typeface="Arial"/>
            </a:endParaRPr>
          </a:p>
        </p:txBody>
      </p:sp>
      <p:sp>
        <p:nvSpPr>
          <p:cNvPr id="206" name="CustomShape 10"/>
          <p:cNvSpPr/>
          <p:nvPr/>
        </p:nvSpPr>
        <p:spPr>
          <a:xfrm>
            <a:off x="7524760" y="4286256"/>
            <a:ext cx="1203840" cy="762120"/>
          </a:xfrm>
          <a:prstGeom prst="flowChartConnector">
            <a:avLst/>
          </a:prstGeom>
          <a:solidFill>
            <a:srgbClr val="00B05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600" b="0" strike="noStrike" spc="-1" dirty="0">
                <a:solidFill>
                  <a:srgbClr val="FFFFFF"/>
                </a:solidFill>
                <a:latin typeface="Gill Sans"/>
                <a:ea typeface="Gill Sans"/>
              </a:rPr>
              <a:t>96 %</a:t>
            </a:r>
            <a:endParaRPr lang="pl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600" b="0" strike="noStrike" spc="-1" dirty="0">
                <a:solidFill>
                  <a:srgbClr val="FFFFFF"/>
                </a:solidFill>
                <a:latin typeface="Gill Sans"/>
                <a:ea typeface="Gill Sans"/>
              </a:rPr>
              <a:t>więcej</a:t>
            </a:r>
            <a:endParaRPr lang="pl" sz="1600" b="0" strike="noStrike" spc="-1" dirty="0">
              <a:latin typeface="Arial"/>
            </a:endParaRPr>
          </a:p>
        </p:txBody>
      </p:sp>
      <p:sp>
        <p:nvSpPr>
          <p:cNvPr id="15" name="pole tekstowe 11"/>
          <p:cNvSpPr txBox="1"/>
          <p:nvPr/>
        </p:nvSpPr>
        <p:spPr>
          <a:xfrm>
            <a:off x="1238216" y="6072206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3" y="1112569"/>
            <a:ext cx="2501581" cy="1667721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22" y="1272981"/>
            <a:ext cx="2279112" cy="1513077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0" y="816766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2"/>
          <p:cNvSpPr/>
          <p:nvPr/>
        </p:nvSpPr>
        <p:spPr>
          <a:xfrm>
            <a:off x="7097040" y="3350880"/>
            <a:ext cx="1891800" cy="149976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3"/>
          <p:cNvSpPr/>
          <p:nvPr/>
        </p:nvSpPr>
        <p:spPr>
          <a:xfrm>
            <a:off x="9064440" y="3372480"/>
            <a:ext cx="1891800" cy="149976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4"/>
          <p:cNvSpPr/>
          <p:nvPr/>
        </p:nvSpPr>
        <p:spPr>
          <a:xfrm>
            <a:off x="9831240" y="1920600"/>
            <a:ext cx="740880" cy="93924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1E0FC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5"/>
          <p:cNvSpPr/>
          <p:nvPr/>
        </p:nvSpPr>
        <p:spPr>
          <a:xfrm>
            <a:off x="7545960" y="1786320"/>
            <a:ext cx="1516680" cy="108324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1E0FC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6"/>
          <p:cNvSpPr/>
          <p:nvPr/>
        </p:nvSpPr>
        <p:spPr>
          <a:xfrm>
            <a:off x="967320" y="1617480"/>
            <a:ext cx="2588400" cy="237024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E3DDEF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7"/>
          <p:cNvSpPr/>
          <p:nvPr/>
        </p:nvSpPr>
        <p:spPr>
          <a:xfrm>
            <a:off x="392040" y="499320"/>
            <a:ext cx="5525640" cy="78840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4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popatrzmy jak było kiedyś</a:t>
            </a:r>
            <a:endParaRPr lang="pl" sz="2400" b="0" strike="noStrike" spc="-1" dirty="0">
              <a:latin typeface="Arial"/>
            </a:endParaRPr>
          </a:p>
        </p:txBody>
      </p:sp>
      <p:pic>
        <p:nvPicPr>
          <p:cNvPr id="219" name="Google Shape;217;p21"/>
          <p:cNvPicPr/>
          <p:nvPr/>
        </p:nvPicPr>
        <p:blipFill>
          <a:blip r:embed="rId2" cstate="print"/>
          <a:stretch/>
        </p:blipFill>
        <p:spPr>
          <a:xfrm>
            <a:off x="10254600" y="223560"/>
            <a:ext cx="1551960" cy="1551960"/>
          </a:xfrm>
          <a:prstGeom prst="rect">
            <a:avLst/>
          </a:prstGeom>
          <a:ln>
            <a:noFill/>
          </a:ln>
        </p:spPr>
      </p:pic>
      <p:sp>
        <p:nvSpPr>
          <p:cNvPr id="220" name="CustomShape 8"/>
          <p:cNvSpPr/>
          <p:nvPr/>
        </p:nvSpPr>
        <p:spPr>
          <a:xfrm>
            <a:off x="7135920" y="3202560"/>
            <a:ext cx="1814400" cy="435960"/>
          </a:xfrm>
          <a:prstGeom prst="flowChartConnector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100" b="0" strike="noStrike" spc="-1">
                <a:solidFill>
                  <a:srgbClr val="FFFFFF"/>
                </a:solidFill>
                <a:latin typeface="Gill Sans"/>
                <a:ea typeface="Gill Sans"/>
              </a:rPr>
              <a:t>pradziadkowie</a:t>
            </a:r>
            <a:endParaRPr lang="pl" sz="1100" b="0" strike="noStrike" spc="-1">
              <a:latin typeface="Arial"/>
            </a:endParaRPr>
          </a:p>
        </p:txBody>
      </p:sp>
      <p:sp>
        <p:nvSpPr>
          <p:cNvPr id="221" name="CustomShape 9"/>
          <p:cNvSpPr/>
          <p:nvPr/>
        </p:nvSpPr>
        <p:spPr>
          <a:xfrm>
            <a:off x="9064440" y="3217320"/>
            <a:ext cx="1891800" cy="441360"/>
          </a:xfrm>
          <a:prstGeom prst="flowChartConnector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100" b="0" strike="noStrike" spc="-1">
                <a:solidFill>
                  <a:srgbClr val="FFFFFF"/>
                </a:solidFill>
                <a:latin typeface="Gill Sans"/>
                <a:ea typeface="Gill Sans"/>
              </a:rPr>
              <a:t>dziadkowie</a:t>
            </a:r>
            <a:endParaRPr lang="pl" sz="1100" b="0" strike="noStrike" spc="-1">
              <a:latin typeface="Arial"/>
            </a:endParaRPr>
          </a:p>
        </p:txBody>
      </p:sp>
      <p:sp>
        <p:nvSpPr>
          <p:cNvPr id="222" name="CustomShape 10"/>
          <p:cNvSpPr/>
          <p:nvPr/>
        </p:nvSpPr>
        <p:spPr>
          <a:xfrm>
            <a:off x="4019400" y="1776240"/>
            <a:ext cx="2435400" cy="225936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1800" b="0" strike="noStrike" spc="-1" dirty="0" smtClean="0">
                <a:solidFill>
                  <a:srgbClr val="FFFFFF"/>
                </a:solidFill>
                <a:latin typeface="Gill Sans"/>
                <a:ea typeface="Gill Sans"/>
              </a:rPr>
              <a:t>D</a:t>
            </a:r>
            <a:r>
              <a:rPr lang="pl" sz="1800" b="0" strike="noStrike" spc="-1" dirty="0" smtClean="0">
                <a:solidFill>
                  <a:srgbClr val="FFFFFF"/>
                </a:solidFill>
                <a:latin typeface="Gill Sans"/>
                <a:ea typeface="Gill Sans"/>
              </a:rPr>
              <a:t>o czego dążą teraz młodzi ludzie?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FFFFFF"/>
                </a:solidFill>
                <a:latin typeface="Gill Sans"/>
                <a:ea typeface="Gill Sans"/>
              </a:rPr>
              <a:t> </a:t>
            </a:r>
            <a:r>
              <a:rPr lang="pl" sz="1800" b="0" strike="noStrike" spc="-1" dirty="0" smtClean="0">
                <a:solidFill>
                  <a:srgbClr val="FFFFFF"/>
                </a:solidFill>
                <a:latin typeface="Gill Sans"/>
                <a:ea typeface="Gill Sans"/>
              </a:rPr>
              <a:t>– możliwość posiadania własnego kąta</a:t>
            </a:r>
            <a:endParaRPr lang="pl" sz="1800" b="0" strike="noStrike" spc="-1" dirty="0">
              <a:latin typeface="Arial"/>
            </a:endParaRPr>
          </a:p>
        </p:txBody>
      </p:sp>
      <p:pic>
        <p:nvPicPr>
          <p:cNvPr id="223" name="Google Shape;221;p21"/>
          <p:cNvPicPr/>
          <p:nvPr/>
        </p:nvPicPr>
        <p:blipFill>
          <a:blip r:embed="rId3" cstate="print"/>
          <a:stretch/>
        </p:blipFill>
        <p:spPr>
          <a:xfrm>
            <a:off x="1153080" y="3088080"/>
            <a:ext cx="428760" cy="860400"/>
          </a:xfrm>
          <a:prstGeom prst="rect">
            <a:avLst/>
          </a:prstGeom>
          <a:ln>
            <a:noFill/>
          </a:ln>
        </p:spPr>
      </p:pic>
      <p:pic>
        <p:nvPicPr>
          <p:cNvPr id="224" name="Google Shape;222;p21"/>
          <p:cNvPicPr/>
          <p:nvPr/>
        </p:nvPicPr>
        <p:blipFill>
          <a:blip r:embed="rId4" cstate="print"/>
          <a:stretch/>
        </p:blipFill>
        <p:spPr>
          <a:xfrm>
            <a:off x="1611360" y="3022200"/>
            <a:ext cx="459000" cy="927000"/>
          </a:xfrm>
          <a:prstGeom prst="rect">
            <a:avLst/>
          </a:prstGeom>
          <a:ln>
            <a:noFill/>
          </a:ln>
        </p:spPr>
      </p:pic>
      <p:pic>
        <p:nvPicPr>
          <p:cNvPr id="225" name="Google Shape;223;p21"/>
          <p:cNvPicPr/>
          <p:nvPr/>
        </p:nvPicPr>
        <p:blipFill>
          <a:blip r:embed="rId5"/>
          <a:stretch/>
        </p:blipFill>
        <p:spPr>
          <a:xfrm>
            <a:off x="1176840" y="1834560"/>
            <a:ext cx="342720" cy="887400"/>
          </a:xfrm>
          <a:prstGeom prst="rect">
            <a:avLst/>
          </a:prstGeom>
          <a:ln>
            <a:noFill/>
          </a:ln>
        </p:spPr>
      </p:pic>
      <p:pic>
        <p:nvPicPr>
          <p:cNvPr id="226" name="Google Shape;224;p21"/>
          <p:cNvPicPr/>
          <p:nvPr/>
        </p:nvPicPr>
        <p:blipFill>
          <a:blip r:embed="rId6"/>
          <a:stretch/>
        </p:blipFill>
        <p:spPr>
          <a:xfrm>
            <a:off x="1956600" y="2075400"/>
            <a:ext cx="242280" cy="678960"/>
          </a:xfrm>
          <a:prstGeom prst="rect">
            <a:avLst/>
          </a:prstGeom>
          <a:ln>
            <a:noFill/>
          </a:ln>
        </p:spPr>
      </p:pic>
      <p:pic>
        <p:nvPicPr>
          <p:cNvPr id="227" name="Google Shape;225;p21"/>
          <p:cNvPicPr/>
          <p:nvPr/>
        </p:nvPicPr>
        <p:blipFill>
          <a:blip r:embed="rId7"/>
          <a:stretch/>
        </p:blipFill>
        <p:spPr>
          <a:xfrm>
            <a:off x="1502280" y="1834560"/>
            <a:ext cx="345240" cy="957240"/>
          </a:xfrm>
          <a:prstGeom prst="rect">
            <a:avLst/>
          </a:prstGeom>
          <a:ln>
            <a:noFill/>
          </a:ln>
        </p:spPr>
      </p:pic>
      <p:pic>
        <p:nvPicPr>
          <p:cNvPr id="228" name="Google Shape;226;p21"/>
          <p:cNvPicPr/>
          <p:nvPr/>
        </p:nvPicPr>
        <p:blipFill>
          <a:blip r:embed="rId8" cstate="print"/>
          <a:stretch/>
        </p:blipFill>
        <p:spPr>
          <a:xfrm>
            <a:off x="2163240" y="2214000"/>
            <a:ext cx="340560" cy="507600"/>
          </a:xfrm>
          <a:prstGeom prst="rect">
            <a:avLst/>
          </a:prstGeom>
          <a:ln>
            <a:noFill/>
          </a:ln>
        </p:spPr>
      </p:pic>
      <p:pic>
        <p:nvPicPr>
          <p:cNvPr id="229" name="Google Shape;227;p21"/>
          <p:cNvPicPr/>
          <p:nvPr/>
        </p:nvPicPr>
        <p:blipFill>
          <a:blip r:embed="rId3" cstate="print"/>
          <a:stretch/>
        </p:blipFill>
        <p:spPr>
          <a:xfrm>
            <a:off x="2948400" y="3101400"/>
            <a:ext cx="428760" cy="860400"/>
          </a:xfrm>
          <a:prstGeom prst="rect">
            <a:avLst/>
          </a:prstGeom>
          <a:ln>
            <a:noFill/>
          </a:ln>
        </p:spPr>
      </p:pic>
      <p:pic>
        <p:nvPicPr>
          <p:cNvPr id="230" name="Google Shape;228;p21"/>
          <p:cNvPicPr/>
          <p:nvPr/>
        </p:nvPicPr>
        <p:blipFill>
          <a:blip r:embed="rId3" cstate="print"/>
          <a:stretch/>
        </p:blipFill>
        <p:spPr>
          <a:xfrm>
            <a:off x="7454880" y="3969720"/>
            <a:ext cx="428760" cy="860400"/>
          </a:xfrm>
          <a:prstGeom prst="rect">
            <a:avLst/>
          </a:prstGeom>
          <a:ln>
            <a:noFill/>
          </a:ln>
        </p:spPr>
      </p:pic>
      <p:sp>
        <p:nvSpPr>
          <p:cNvPr id="231" name="CustomShape 11"/>
          <p:cNvSpPr/>
          <p:nvPr/>
        </p:nvSpPr>
        <p:spPr>
          <a:xfrm>
            <a:off x="2881290" y="5500702"/>
            <a:ext cx="7730280" cy="78840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pc="-1" dirty="0" smtClean="0">
                <a:solidFill>
                  <a:srgbClr val="000000"/>
                </a:solidFill>
                <a:latin typeface="Gill Sans"/>
              </a:rPr>
              <a:t>Jakie mogą być tego konsekwencje?</a:t>
            </a:r>
            <a:endParaRPr lang="pl" sz="1800" b="0" strike="noStrike" spc="-1" dirty="0">
              <a:latin typeface="Arial"/>
            </a:endParaRPr>
          </a:p>
        </p:txBody>
      </p:sp>
      <p:pic>
        <p:nvPicPr>
          <p:cNvPr id="232" name="Google Shape;230;p21"/>
          <p:cNvPicPr/>
          <p:nvPr/>
        </p:nvPicPr>
        <p:blipFill>
          <a:blip r:embed="rId5"/>
          <a:stretch/>
        </p:blipFill>
        <p:spPr>
          <a:xfrm>
            <a:off x="7729560" y="1898280"/>
            <a:ext cx="342720" cy="887400"/>
          </a:xfrm>
          <a:prstGeom prst="rect">
            <a:avLst/>
          </a:prstGeom>
          <a:ln>
            <a:noFill/>
          </a:ln>
        </p:spPr>
      </p:pic>
      <p:pic>
        <p:nvPicPr>
          <p:cNvPr id="233" name="Google Shape;231;p21"/>
          <p:cNvPicPr/>
          <p:nvPr/>
        </p:nvPicPr>
        <p:blipFill>
          <a:blip r:embed="rId7"/>
          <a:stretch/>
        </p:blipFill>
        <p:spPr>
          <a:xfrm>
            <a:off x="8003160" y="1849680"/>
            <a:ext cx="345240" cy="957240"/>
          </a:xfrm>
          <a:prstGeom prst="rect">
            <a:avLst/>
          </a:prstGeom>
          <a:ln>
            <a:noFill/>
          </a:ln>
        </p:spPr>
      </p:pic>
      <p:pic>
        <p:nvPicPr>
          <p:cNvPr id="234" name="Google Shape;232;p21"/>
          <p:cNvPicPr/>
          <p:nvPr/>
        </p:nvPicPr>
        <p:blipFill>
          <a:blip r:embed="rId6"/>
          <a:stretch/>
        </p:blipFill>
        <p:spPr>
          <a:xfrm>
            <a:off x="8394480" y="2188440"/>
            <a:ext cx="242280" cy="678960"/>
          </a:xfrm>
          <a:prstGeom prst="rect">
            <a:avLst/>
          </a:prstGeom>
          <a:ln>
            <a:noFill/>
          </a:ln>
        </p:spPr>
      </p:pic>
      <p:pic>
        <p:nvPicPr>
          <p:cNvPr id="235" name="Google Shape;233;p21"/>
          <p:cNvPicPr/>
          <p:nvPr/>
        </p:nvPicPr>
        <p:blipFill>
          <a:blip r:embed="rId8" cstate="print"/>
          <a:stretch/>
        </p:blipFill>
        <p:spPr>
          <a:xfrm>
            <a:off x="8622000" y="2345040"/>
            <a:ext cx="340560" cy="507600"/>
          </a:xfrm>
          <a:prstGeom prst="rect">
            <a:avLst/>
          </a:prstGeom>
          <a:ln>
            <a:noFill/>
          </a:ln>
        </p:spPr>
      </p:pic>
      <p:pic>
        <p:nvPicPr>
          <p:cNvPr id="236" name="Google Shape;234;p21"/>
          <p:cNvPicPr/>
          <p:nvPr/>
        </p:nvPicPr>
        <p:blipFill>
          <a:blip r:embed="rId4" cstate="print"/>
          <a:stretch/>
        </p:blipFill>
        <p:spPr>
          <a:xfrm>
            <a:off x="9497880" y="3909600"/>
            <a:ext cx="459000" cy="927000"/>
          </a:xfrm>
          <a:prstGeom prst="rect">
            <a:avLst/>
          </a:prstGeom>
          <a:ln>
            <a:noFill/>
          </a:ln>
        </p:spPr>
      </p:pic>
      <p:pic>
        <p:nvPicPr>
          <p:cNvPr id="237" name="Google Shape;235;p21"/>
          <p:cNvPicPr/>
          <p:nvPr/>
        </p:nvPicPr>
        <p:blipFill>
          <a:blip r:embed="rId3" cstate="print"/>
          <a:stretch/>
        </p:blipFill>
        <p:spPr>
          <a:xfrm>
            <a:off x="10052640" y="3976200"/>
            <a:ext cx="428760" cy="860400"/>
          </a:xfrm>
          <a:prstGeom prst="rect">
            <a:avLst/>
          </a:prstGeom>
          <a:ln>
            <a:noFill/>
          </a:ln>
        </p:spPr>
      </p:pic>
      <p:pic>
        <p:nvPicPr>
          <p:cNvPr id="238" name="Google Shape;236;p21"/>
          <p:cNvPicPr/>
          <p:nvPr/>
        </p:nvPicPr>
        <p:blipFill>
          <a:blip r:embed="rId6"/>
          <a:stretch/>
        </p:blipFill>
        <p:spPr>
          <a:xfrm>
            <a:off x="10017720" y="1978200"/>
            <a:ext cx="320400" cy="897480"/>
          </a:xfrm>
          <a:prstGeom prst="rect">
            <a:avLst/>
          </a:prstGeom>
          <a:ln>
            <a:noFill/>
          </a:ln>
        </p:spPr>
      </p:pic>
      <p:pic>
        <p:nvPicPr>
          <p:cNvPr id="239" name="Google Shape;237;p21"/>
          <p:cNvPicPr/>
          <p:nvPr/>
        </p:nvPicPr>
        <p:blipFill>
          <a:blip r:embed="rId4" cstate="print"/>
          <a:stretch/>
        </p:blipFill>
        <p:spPr>
          <a:xfrm>
            <a:off x="8392320" y="3923640"/>
            <a:ext cx="459000" cy="927000"/>
          </a:xfrm>
          <a:prstGeom prst="rect">
            <a:avLst/>
          </a:prstGeom>
          <a:ln>
            <a:noFill/>
          </a:ln>
        </p:spPr>
      </p:pic>
      <p:sp>
        <p:nvSpPr>
          <p:cNvPr id="240" name="CustomShape 12"/>
          <p:cNvSpPr/>
          <p:nvPr/>
        </p:nvSpPr>
        <p:spPr>
          <a:xfrm>
            <a:off x="6247440" y="2463120"/>
            <a:ext cx="782640" cy="7779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3"/>
          <p:cNvSpPr/>
          <p:nvPr/>
        </p:nvSpPr>
        <p:spPr>
          <a:xfrm>
            <a:off x="10616760" y="1920600"/>
            <a:ext cx="740880" cy="93924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F1E0FC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2" name="Google Shape;240;p21"/>
          <p:cNvPicPr/>
          <p:nvPr/>
        </p:nvPicPr>
        <p:blipFill>
          <a:blip r:embed="rId9" cstate="print"/>
          <a:stretch/>
        </p:blipFill>
        <p:spPr>
          <a:xfrm>
            <a:off x="10758960" y="2075400"/>
            <a:ext cx="347400" cy="697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10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TextShape 2"/>
          <p:cNvSpPr txBox="1"/>
          <p:nvPr/>
        </p:nvSpPr>
        <p:spPr>
          <a:xfrm>
            <a:off x="1885320" y="120708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110880">
              <a:lnSpc>
                <a:spcPct val="100000"/>
              </a:lnSpc>
            </a:pPr>
            <a:endParaRPr lang="pl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185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Podczas kursu szkoleniowego dla seniorów dotyczących zwyczajów i nawyków żywieniowych, okazało się że 7 na 11 uczestników straciło swoich </a:t>
            </a:r>
            <a:r>
              <a:rPr lang="pl" sz="185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współmałżonków.</a:t>
            </a:r>
            <a:endParaRPr lang="pl" sz="185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185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Odpowiadając na pytania, jak często zapraszasz kogoś na obiad lub kolację bądź jesteś przez kogoś zaproszony - większość z nich odpowiedziała - zazwyczaj raz na tydzień, nawet na dwa tygodnie albo i rzadziej.</a:t>
            </a:r>
            <a:endParaRPr lang="pl" sz="18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pl" sz="18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pl" sz="185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Siedmiu seniorów mieszkało w bardzo niewielkiej odległości od siebie, ale odpowiadali, że w większości jedzą posiłki samotnie.</a:t>
            </a:r>
            <a:endParaRPr lang="pl" sz="185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01" y="230829"/>
            <a:ext cx="1563942" cy="14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l" sz="17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Jak często się zdarza?</a:t>
            </a:r>
            <a:r>
              <a:t/>
            </a:r>
            <a:br/>
            <a:r>
              <a:rPr lang="pl" sz="1700" b="0" strike="noStrike" spc="-1" dirty="0">
                <a:solidFill>
                  <a:srgbClr val="C00000"/>
                </a:solidFill>
                <a:latin typeface="Gill Sans"/>
                <a:ea typeface="Gill Sans"/>
              </a:rPr>
              <a:t>Badania pokazują, że często występuje u </a:t>
            </a:r>
            <a:r>
              <a:rPr lang="pl" sz="1700" b="0" strike="noStrike" spc="-1" dirty="0" smtClean="0">
                <a:solidFill>
                  <a:srgbClr val="C00000"/>
                </a:solidFill>
                <a:latin typeface="Gill Sans"/>
                <a:ea typeface="Gill Sans"/>
              </a:rPr>
              <a:t>seniorów, </a:t>
            </a:r>
            <a:r>
              <a:rPr lang="pl" sz="1700" b="0" strike="noStrike" spc="-1" dirty="0">
                <a:solidFill>
                  <a:srgbClr val="C00000"/>
                </a:solidFill>
                <a:latin typeface="Gill Sans"/>
                <a:ea typeface="Gill Sans"/>
              </a:rPr>
              <a:t>którzy są hospitalizowani, mieszkają w domach opieki lub wymagają stałej pomocy w własnych domach.</a:t>
            </a:r>
            <a:r>
              <a:t/>
            </a:r>
            <a:br/>
            <a:r>
              <a:rPr lang="pl" sz="17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Stwierdzono także, że niski wskaźnik BMI świadczący o niedożywieniu wśród seniorów występuje częściej także u tych, którzy potrzebują jakiejś opieki osób drugich.</a:t>
            </a:r>
            <a:endParaRPr lang="pl" sz="17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lang="pl" sz="1700" spc="-1" dirty="0">
                <a:solidFill>
                  <a:srgbClr val="000000"/>
                </a:solidFill>
                <a:latin typeface="Gill Sans"/>
                <a:ea typeface="Gill Sans"/>
              </a:rPr>
              <a:t>J</a:t>
            </a:r>
            <a:r>
              <a:rPr lang="pl" sz="17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akie </a:t>
            </a:r>
            <a:r>
              <a:rPr lang="pl" sz="17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pytanie nasuwa się po przeczytaniu tych informacji?</a:t>
            </a:r>
            <a:endParaRPr lang="pl" sz="17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lang="pl" sz="17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Czy to szpitale głodzą </a:t>
            </a:r>
            <a:r>
              <a:rPr lang="pl" sz="17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ludzi, </a:t>
            </a:r>
            <a:r>
              <a:rPr lang="pl" sz="17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czy ludzie wymagający umieszczenia w domu opieki sami głodują?</a:t>
            </a:r>
            <a:endParaRPr lang="pl" sz="17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t/>
            </a:r>
            <a:br/>
            <a:endParaRPr lang="pl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705240" y="705240"/>
            <a:ext cx="3221640" cy="93132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Niedożywienie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5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4" y="2412343"/>
            <a:ext cx="1097280" cy="21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TextShape 2"/>
          <p:cNvSpPr txBox="1"/>
          <p:nvPr/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461880" y="2216880"/>
            <a:ext cx="10351800" cy="382752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Jedzenie tak wielu posiłków w samotności zwiększa ryzyko, że </a:t>
            </a:r>
            <a:endParaRPr lang="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Jemy coraz mniej i mniej, w końcu stanowczo za mało i tracimy wagę. </a:t>
            </a:r>
            <a:endParaRPr lang="pl" sz="1800" b="0" strike="noStrike" spc="-1" dirty="0">
              <a:latin typeface="Arial"/>
            </a:endParaRPr>
          </a:p>
          <a:p>
            <a:pPr marL="285840" indent="-171000">
              <a:lnSpc>
                <a:spcPct val="100000"/>
              </a:lnSpc>
            </a:pPr>
            <a:endParaRPr lang="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Jemy coraz bardziej monotonne, niezróżnicowane posiłki i stajemy przed ryzykiem niedożywienia</a:t>
            </a:r>
            <a:endParaRPr lang="pl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pl" sz="1800" b="0" i="1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Dwa razy dłużej zajmuje nam zjedzenie jakiegoś produktu, niż gdy spożywamy posiłki we dwoje. Zatem kupujemy mniej - i mniej zróżnicowane produkty. </a:t>
            </a:r>
            <a:endParaRPr lang="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0" i="1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 </a:t>
            </a:r>
            <a:endParaRPr lang="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" sz="1800" b="0" strike="noStrike" spc="-1" dirty="0">
              <a:latin typeface="Arial"/>
            </a:endParaRPr>
          </a:p>
        </p:txBody>
      </p:sp>
      <p:sp>
        <p:nvSpPr>
          <p:cNvPr id="7" name="pole tekstowe 11"/>
          <p:cNvSpPr txBox="1"/>
          <p:nvPr/>
        </p:nvSpPr>
        <p:spPr>
          <a:xfrm>
            <a:off x="1166778" y="6072206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23" y="288404"/>
            <a:ext cx="2501581" cy="1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-4680" y="-3132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"/>
          <p:cNvSpPr/>
          <p:nvPr/>
        </p:nvSpPr>
        <p:spPr>
          <a:xfrm>
            <a:off x="3048120" y="2136240"/>
            <a:ext cx="609552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pl" sz="1800" b="0" strike="noStrike" spc="-1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4726080" y="528480"/>
            <a:ext cx="6884280" cy="5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.</a:t>
            </a:r>
            <a:endParaRPr lang="pl" sz="2800" b="0" strike="noStrike" spc="-1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4188960" y="2231280"/>
            <a:ext cx="7206480" cy="241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2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Arial"/>
                <a:ea typeface="Arial"/>
              </a:rPr>
              <a:t>Kiedy osoba starsza staje się niedożywiona, zwiększa się  ryzyko</a:t>
            </a:r>
            <a:endParaRPr lang="pl" sz="1800" b="0" strike="noStrike" spc="-1"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1800"/>
              </a:spcBef>
              <a:buClr>
                <a:srgbClr val="000000"/>
              </a:buClr>
              <a:buFont typeface="Noto Sans Symbols"/>
              <a:buChar char="∙"/>
            </a:pPr>
            <a:r>
              <a:rPr lang="pl" sz="1800" b="0" strike="noStrike" spc="-1">
                <a:solidFill>
                  <a:srgbClr val="000000"/>
                </a:solidFill>
                <a:latin typeface="Arial"/>
                <a:ea typeface="Arial"/>
              </a:rPr>
              <a:t>niedożywienia białkowo - kalorycznego.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1800" b="0" strike="noStrike" spc="-1">
              <a:latin typeface="Arial"/>
            </a:endParaRPr>
          </a:p>
          <a:p>
            <a:pPr marL="343080" indent="-34272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Noto Sans Symbols"/>
              <a:buChar char="∙"/>
            </a:pPr>
            <a:r>
              <a:rPr lang="pl" sz="1800" b="0" strike="noStrike" spc="-1">
                <a:solidFill>
                  <a:srgbClr val="000000"/>
                </a:solidFill>
                <a:latin typeface="Arial"/>
                <a:ea typeface="Arial"/>
              </a:rPr>
              <a:t>braku rozmaitych mikroelementów (witamin, składników mineralnych, np potasu).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7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0" y="2310102"/>
            <a:ext cx="3299115" cy="24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2417760" y="802440"/>
            <a:ext cx="8636760" cy="2541240"/>
          </a:xfrm>
          <a:prstGeom prst="rect">
            <a:avLst/>
          </a:prstGeom>
          <a:noFill/>
          <a:ln>
            <a:noFill/>
          </a:ln>
        </p:spPr>
        <p:txBody>
          <a:bodyPr bIns="0" anchor="b"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2417760" y="3531240"/>
            <a:ext cx="8636760" cy="977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/>
            <a:endParaRPr lang="pl" sz="3200" b="0" strike="noStrike" spc="-1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-15480" y="13702"/>
            <a:ext cx="12191760" cy="65300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2" name="Google Shape;280;p26"/>
          <p:cNvPicPr/>
          <p:nvPr/>
        </p:nvPicPr>
        <p:blipFill>
          <a:blip r:embed="rId2"/>
          <a:stretch/>
        </p:blipFill>
        <p:spPr>
          <a:xfrm>
            <a:off x="8158" y="13702"/>
            <a:ext cx="1776240" cy="553320"/>
          </a:xfrm>
          <a:prstGeom prst="rect">
            <a:avLst/>
          </a:prstGeom>
          <a:ln>
            <a:noFill/>
          </a:ln>
        </p:spPr>
      </p:pic>
      <p:sp>
        <p:nvSpPr>
          <p:cNvPr id="264" name="CustomShape 4"/>
          <p:cNvSpPr/>
          <p:nvPr/>
        </p:nvSpPr>
        <p:spPr>
          <a:xfrm>
            <a:off x="577440" y="2728440"/>
            <a:ext cx="4023000" cy="1741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73% seniorów z chorobami przewlekłymi jest niedożywionych (badanie przeprowadzone w duńskich szpitalach)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3572640" y="553680"/>
            <a:ext cx="5656320" cy="201204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6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Badania pokazują, że choroby przewlekłe są bardzo częstym problemem osób w starszym wieku. </a:t>
            </a:r>
            <a:endParaRPr lang="pl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6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Zatem, 45% populacji osób po 85 roku życia cierpi na choć jedną z wymienionych chorób: POChP,choroby zwyrodnieniowe stawów, ubytek masy kostnej, cukrzycę,niewydolność serca czy astmę.</a:t>
            </a:r>
            <a:endParaRPr lang="pl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6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Wiele osób cierpi także na inne, nie wymienione choroby</a:t>
            </a:r>
            <a:endParaRPr lang="pl" sz="1600" b="0" strike="noStrike" spc="-1" dirty="0">
              <a:latin typeface="Arial"/>
            </a:endParaRPr>
          </a:p>
        </p:txBody>
      </p:sp>
      <p:sp>
        <p:nvSpPr>
          <p:cNvPr id="266" name="CustomShape 6"/>
          <p:cNvSpPr/>
          <p:nvPr/>
        </p:nvSpPr>
        <p:spPr>
          <a:xfrm>
            <a:off x="6468120" y="3531240"/>
            <a:ext cx="3994200" cy="17416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Zły stan odżywienia sprzyja rozwijaniu się chorób przewlekłych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267" name="CustomShape 7"/>
          <p:cNvSpPr/>
          <p:nvPr/>
        </p:nvSpPr>
        <p:spPr>
          <a:xfrm rot="5400000">
            <a:off x="9172440" y="2033280"/>
            <a:ext cx="1505160" cy="130176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8"/>
          <p:cNvSpPr/>
          <p:nvPr/>
        </p:nvSpPr>
        <p:spPr>
          <a:xfrm rot="16200000">
            <a:off x="3981600" y="2502360"/>
            <a:ext cx="993240" cy="45410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9"/>
          <p:cNvSpPr/>
          <p:nvPr/>
        </p:nvSpPr>
        <p:spPr>
          <a:xfrm>
            <a:off x="2066760" y="1433880"/>
            <a:ext cx="1505160" cy="130176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-31896"/>
            <a:ext cx="1842608" cy="60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Zajęcia numer 6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1451520" y="1428736"/>
            <a:ext cx="9603000" cy="321471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Temat 2: Zapotrzebowanie kaloryczne osób starszych (BMI, niedowaga, nadwaga, otyłość)</a:t>
            </a:r>
            <a:endParaRPr lang="pl-PL" sz="2800" b="1" dirty="0"/>
          </a:p>
        </p:txBody>
      </p:sp>
      <p:sp>
        <p:nvSpPr>
          <p:cNvPr id="4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768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2"/>
          <p:cNvSpPr/>
          <p:nvPr/>
        </p:nvSpPr>
        <p:spPr>
          <a:xfrm>
            <a:off x="3048120" y="2136240"/>
            <a:ext cx="609552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pl" sz="1800" b="0" strike="noStrike" spc="-1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5381620" y="702360"/>
            <a:ext cx="6307220" cy="19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" sz="20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Niedożywienie jest częste w chorobach przewlekłych</a:t>
            </a:r>
            <a:r>
              <a:t/>
            </a:r>
            <a:br/>
            <a:r>
              <a:rPr lang="pl" sz="20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W jednej z </a:t>
            </a:r>
            <a:r>
              <a:rPr lang="pl" sz="20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prac </a:t>
            </a:r>
            <a:r>
              <a:rPr lang="pl" sz="20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oceniono stan odżywienia 1300 osób po 65 roku życia (przeciętny wiek 85 lat)</a:t>
            </a:r>
            <a:r>
              <a:t/>
            </a:r>
            <a:br/>
            <a:r>
              <a:rPr lang="pl" sz="20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Okazało się, że 73% osób było niedożywionych</a:t>
            </a:r>
            <a:endParaRPr lang="pl" sz="2000" b="0" strike="noStrike" spc="-1" dirty="0">
              <a:latin typeface="Arial"/>
            </a:endParaRPr>
          </a:p>
        </p:txBody>
      </p:sp>
      <p:sp>
        <p:nvSpPr>
          <p:cNvPr id="274" name="CustomShape 4"/>
          <p:cNvSpPr/>
          <p:nvPr/>
        </p:nvSpPr>
        <p:spPr>
          <a:xfrm>
            <a:off x="5093090" y="3370860"/>
            <a:ext cx="6884280" cy="230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" sz="1800" b="0" i="1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Czy te 73% </a:t>
            </a:r>
            <a:r>
              <a:rPr lang="pl" sz="1800" b="0" i="1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osób jest niedożywionych, </a:t>
            </a:r>
            <a:r>
              <a:rPr lang="pl" sz="1800" b="0" i="1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ponieważ duńskie szpitale głodzą swoich pacjentów?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i="1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 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Czy też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 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i="1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Niedożywienie jest jednym z powodów zaostrzenia choroby przewlekłej i hospitalizacji tych osób? </a:t>
            </a:r>
            <a:endParaRPr lang="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 </a:t>
            </a:r>
            <a:endParaRPr lang="pl" sz="1800" b="0" strike="noStrike" spc="-1" dirty="0">
              <a:latin typeface="Arial"/>
            </a:endParaRPr>
          </a:p>
        </p:txBody>
      </p:sp>
      <p:sp>
        <p:nvSpPr>
          <p:cNvPr id="7" name="pole tekstowe 11"/>
          <p:cNvSpPr txBox="1"/>
          <p:nvPr/>
        </p:nvSpPr>
        <p:spPr>
          <a:xfrm>
            <a:off x="1238216" y="6000768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0" y="1894464"/>
            <a:ext cx="3775532" cy="28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6000752"/>
            <a:ext cx="12192000" cy="857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12192000" cy="857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76" name="Symbol zastępczy zawartości 2"/>
          <p:cNvSpPr>
            <a:spLocks noGrp="1"/>
          </p:cNvSpPr>
          <p:nvPr>
            <p:ph idx="4294967295"/>
          </p:nvPr>
        </p:nvSpPr>
        <p:spPr>
          <a:xfrm>
            <a:off x="238084" y="1047750"/>
            <a:ext cx="11715832" cy="4953000"/>
          </a:xfrm>
          <a:prstGeom prst="rect">
            <a:avLst/>
          </a:prstGeom>
        </p:spPr>
        <p:txBody>
          <a:bodyPr lIns="121917" tIns="60958" rIns="121917" bIns="60958"/>
          <a:lstStyle/>
          <a:p>
            <a:pPr algn="ctr">
              <a:buFont typeface="Arial" charset="0"/>
              <a:buNone/>
            </a:pPr>
            <a:r>
              <a:rPr lang="pl-PL" sz="2400" dirty="0"/>
              <a:t>Niniejsze materiały powstały w ramach międzynarodowego projektu BEPRESEL </a:t>
            </a:r>
          </a:p>
          <a:p>
            <a:pPr algn="ctr">
              <a:buFont typeface="Arial" charset="0"/>
              <a:buNone/>
            </a:pPr>
            <a:r>
              <a:rPr lang="pl-PL" sz="2400" dirty="0"/>
              <a:t>(numer umowy KA204-2017-012)</a:t>
            </a:r>
          </a:p>
          <a:p>
            <a:pPr algn="ctr">
              <a:buFont typeface="Arial" charset="0"/>
              <a:buNone/>
            </a:pPr>
            <a:r>
              <a:rPr lang="pl-PL" sz="2400" b="1" i="1" u="sng" dirty="0"/>
              <a:t>Kopiowanie dozwolone za zgodą koordynatora projektu.</a:t>
            </a:r>
          </a:p>
          <a:p>
            <a:pPr>
              <a:buFont typeface="Arial" charset="0"/>
              <a:buNone/>
            </a:pPr>
            <a:endParaRPr lang="sl-SI" sz="2400" dirty="0"/>
          </a:p>
          <a:p>
            <a:pPr>
              <a:buFont typeface="Arial" charset="0"/>
              <a:buNone/>
            </a:pPr>
            <a:r>
              <a:rPr lang="sl-SI" sz="2400" dirty="0"/>
              <a:t>Partnerzy projektu</a:t>
            </a:r>
            <a:r>
              <a:rPr lang="sl-SI" sz="2400" dirty="0" smtClean="0"/>
              <a:t>:</a:t>
            </a:r>
          </a:p>
          <a:p>
            <a:pPr>
              <a:buFont typeface="Arial" charset="0"/>
              <a:buNone/>
            </a:pPr>
            <a:endParaRPr lang="pl-PL" sz="24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SOSUAARHUS AARHUS SOCIAL AND HEALTH CARE COLLEGE </a:t>
            </a:r>
            <a:r>
              <a:rPr lang="sl-SI" sz="2000" dirty="0"/>
              <a:t> (AARHUS – DANIA)</a:t>
            </a:r>
            <a:endParaRPr lang="pl-PL" sz="2000" dirty="0"/>
          </a:p>
          <a:p>
            <a:pPr>
              <a:buFont typeface="Arial" pitchFamily="34" charset="0"/>
              <a:buChar char="•"/>
            </a:pPr>
            <a:r>
              <a:rPr lang="sl-SI" sz="2000" dirty="0"/>
              <a:t>UNIWERSYTET JAGIELLOŃSKI COLLEGIUM MEDICUM (KRAKÓW – POLSKA)</a:t>
            </a:r>
            <a:endParaRPr lang="pl-PL" sz="2000" dirty="0"/>
          </a:p>
          <a:p>
            <a:pPr>
              <a:buFont typeface="Arial" pitchFamily="34" charset="0"/>
              <a:buChar char="•"/>
            </a:pPr>
            <a:r>
              <a:rPr lang="it-IT" sz="2000" dirty="0"/>
              <a:t>UNIVERSITÀ DELLE LIBERETÀ DEL FVG (UDINE – WŁOCHY)</a:t>
            </a:r>
            <a:endParaRPr lang="pl-PL" sz="2000" dirty="0"/>
          </a:p>
          <a:p>
            <a:pPr>
              <a:buFont typeface="Arial" pitchFamily="34" charset="0"/>
              <a:buChar char="•"/>
            </a:pPr>
            <a:r>
              <a:rPr lang="sl-SI" sz="2000" dirty="0"/>
              <a:t>LJUDSKA UNIVERZA PTUJ (PTUJ – SŁOWENIA)</a:t>
            </a:r>
            <a:endParaRPr lang="pl-PL" sz="2000" dirty="0"/>
          </a:p>
          <a:p>
            <a:pPr>
              <a:buFont typeface="Arial" pitchFamily="34" charset="0"/>
              <a:buChar char="•"/>
            </a:pPr>
            <a:r>
              <a:rPr lang="da-DK" sz="2000" dirty="0"/>
              <a:t>AOF SKANDERBORG AFTENSKOLE (SKANDERBORG – DANIA)</a:t>
            </a:r>
            <a:endParaRPr lang="pl-PL" sz="2000" dirty="0"/>
          </a:p>
          <a:p>
            <a:pPr>
              <a:buFont typeface="Arial" charset="0"/>
              <a:buNone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3077" name="Obraz 1" descr="Znalezione obrazy dla zapytania bepresel 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1" y="190500"/>
            <a:ext cx="1583267" cy="55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Obraz 3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8518" y="171451"/>
            <a:ext cx="2677583" cy="57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az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1" y="6096001"/>
            <a:ext cx="120014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az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1" y="6096000"/>
            <a:ext cx="1200149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Obraz 19" descr="Znalezione obrazy dla zapytania AOF-Skanderbor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1" y="6096001"/>
            <a:ext cx="1054100" cy="4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Obraz 13" descr="Znalezione obrazy dla zapytania UniversitÃ  delle LiberEtÃ  del F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00" y="6096000"/>
            <a:ext cx="2497667" cy="48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Obraz 16" descr="Podobny obra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5001" y="6096001"/>
            <a:ext cx="1502833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34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2"/>
          <p:cNvSpPr/>
          <p:nvPr/>
        </p:nvSpPr>
        <p:spPr>
          <a:xfrm>
            <a:off x="3048120" y="2136240"/>
            <a:ext cx="609552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pl" sz="1800" b="0" strike="noStrike" spc="-1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4726080" y="528480"/>
            <a:ext cx="6884280" cy="31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" sz="3200" b="0" strike="noStrike" spc="-1">
                <a:solidFill>
                  <a:srgbClr val="000000"/>
                </a:solidFill>
                <a:latin typeface="Gill Sans"/>
                <a:ea typeface="Gill Sans"/>
              </a:rPr>
              <a:t> </a:t>
            </a:r>
            <a:endParaRPr lang="pl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Po trzech latach odkryto powiązanie pomiędzy niedożywieniem, niskim indeksem BMI i śmiercią. </a:t>
            </a:r>
            <a:endParaRPr lang="pl" sz="2800" b="0" strike="noStrike" spc="-1">
              <a:latin typeface="Arial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0" y="1894464"/>
            <a:ext cx="3775532" cy="28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TextShape 2"/>
          <p:cNvSpPr txBox="1"/>
          <p:nvPr/>
        </p:nvSpPr>
        <p:spPr>
          <a:xfrm>
            <a:off x="3581280" y="1637280"/>
            <a:ext cx="727308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rPr lang="pl" sz="1400" b="0" strike="noStrike" spc="-1">
                <a:solidFill>
                  <a:srgbClr val="000000"/>
                </a:solidFill>
                <a:latin typeface="Gill Sans"/>
                <a:ea typeface="Gill Sans"/>
              </a:rPr>
              <a:t>Niedożywienie seniorów może prowadzić do:</a:t>
            </a:r>
            <a:r>
              <a:t/>
            </a:r>
            <a:br/>
            <a:endParaRPr lang="pl" sz="1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2100" b="0" strike="noStrike" spc="-1">
                <a:solidFill>
                  <a:srgbClr val="000000"/>
                </a:solidFill>
                <a:latin typeface="Gill Sans"/>
                <a:ea typeface="Gill Sans"/>
              </a:rPr>
              <a:t>Zmniejszonego napędu do działania - zmęczenia przewlekłego</a:t>
            </a:r>
            <a:endParaRPr lang="pl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2100" b="0" strike="noStrike" spc="-1">
                <a:solidFill>
                  <a:srgbClr val="000000"/>
                </a:solidFill>
                <a:latin typeface="Gill Sans"/>
                <a:ea typeface="Gill Sans"/>
              </a:rPr>
              <a:t>Wzrostu zapadalności na choroby</a:t>
            </a:r>
            <a:endParaRPr lang="pl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2100" b="0" strike="noStrike" spc="-1">
                <a:solidFill>
                  <a:srgbClr val="000000"/>
                </a:solidFill>
                <a:latin typeface="Gill Sans"/>
                <a:ea typeface="Gill Sans"/>
              </a:rPr>
              <a:t>Zmniejszenia możliwości samoopieki</a:t>
            </a:r>
            <a:endParaRPr lang="pl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2100" b="0" strike="noStrike" spc="-1">
                <a:solidFill>
                  <a:srgbClr val="000000"/>
                </a:solidFill>
                <a:latin typeface="Gill Sans"/>
                <a:ea typeface="Gill Sans"/>
              </a:rPr>
              <a:t>Zmniejszenia dobrostanu</a:t>
            </a:r>
            <a:endParaRPr lang="pl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2100" b="0" strike="noStrike" spc="-1">
                <a:solidFill>
                  <a:srgbClr val="000000"/>
                </a:solidFill>
                <a:latin typeface="Gill Sans"/>
                <a:ea typeface="Gill Sans"/>
              </a:rPr>
              <a:t>Zmniejszenia jakości życia tych osób</a:t>
            </a:r>
            <a:endParaRPr lang="pl" sz="21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2100" b="0" strike="noStrike" spc="-1">
                <a:solidFill>
                  <a:srgbClr val="000000"/>
                </a:solidFill>
                <a:latin typeface="Gill Sans"/>
                <a:ea typeface="Gill Sans"/>
              </a:rPr>
              <a:t>zmniejszenia odporności.</a:t>
            </a:r>
            <a:endParaRPr lang="pl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705240" y="705240"/>
            <a:ext cx="7800120" cy="93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Wyzwania związane z niedożywieniem</a:t>
            </a:r>
            <a:endParaRPr lang="pl" sz="2800" b="0" strike="noStrike" spc="-1">
              <a:latin typeface="Arial"/>
            </a:endParaRPr>
          </a:p>
        </p:txBody>
      </p:sp>
      <p:sp>
        <p:nvSpPr>
          <p:cNvPr id="6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6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"/>
          <p:cNvSpPr/>
          <p:nvPr/>
        </p:nvSpPr>
        <p:spPr>
          <a:xfrm>
            <a:off x="975240" y="500040"/>
            <a:ext cx="9801280" cy="90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Wyzwania związane z nadwagą </a:t>
            </a:r>
            <a:endParaRPr lang="pl" sz="28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6744072" y="1679760"/>
            <a:ext cx="4545360" cy="34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cukrzyca </a:t>
            </a:r>
            <a:r>
              <a:rPr lang="pl" sz="18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typu 2</a:t>
            </a: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choroba wieńcowa</a:t>
            </a: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zakrzepica naczyń</a:t>
            </a: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udary mózgu</a:t>
            </a: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kamica żółciowa</a:t>
            </a: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dna moczanowa</a:t>
            </a: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choroby zwyrodnieniowe stawów rąk, kolan i bioder </a:t>
            </a: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rak piersi</a:t>
            </a: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rak szyjki macicy</a:t>
            </a: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rak jelita grubego</a:t>
            </a:r>
            <a:endParaRPr lang="pl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rak nerki</a:t>
            </a:r>
            <a:endParaRPr lang="pl" sz="1800" b="0" strike="noStrike" spc="-1" dirty="0">
              <a:latin typeface="Arial"/>
            </a:endParaRPr>
          </a:p>
        </p:txBody>
      </p:sp>
      <p:sp>
        <p:nvSpPr>
          <p:cNvPr id="6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4" y="1597609"/>
            <a:ext cx="2824401" cy="36199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616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2417760" y="802440"/>
            <a:ext cx="8636760" cy="2541240"/>
          </a:xfrm>
          <a:prstGeom prst="rect">
            <a:avLst/>
          </a:prstGeom>
          <a:noFill/>
          <a:ln>
            <a:noFill/>
          </a:ln>
        </p:spPr>
        <p:txBody>
          <a:bodyPr bIns="0" anchor="b"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2417760" y="3531240"/>
            <a:ext cx="8636760" cy="977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/>
            <a:endParaRPr lang="pl" sz="3200" b="0" strike="noStrike" spc="-1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-15480" y="0"/>
            <a:ext cx="12191760" cy="65437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4" name="Google Shape;336;p32"/>
          <p:cNvPicPr/>
          <p:nvPr/>
        </p:nvPicPr>
        <p:blipFill>
          <a:blip r:embed="rId2"/>
          <a:stretch/>
        </p:blipFill>
        <p:spPr>
          <a:xfrm>
            <a:off x="0" y="0"/>
            <a:ext cx="1776240" cy="553320"/>
          </a:xfrm>
          <a:prstGeom prst="rect">
            <a:avLst/>
          </a:prstGeom>
          <a:ln>
            <a:noFill/>
          </a:ln>
        </p:spPr>
      </p:pic>
      <p:sp>
        <p:nvSpPr>
          <p:cNvPr id="296" name="CustomShape 4"/>
          <p:cNvSpPr/>
          <p:nvPr/>
        </p:nvSpPr>
        <p:spPr>
          <a:xfrm>
            <a:off x="3963780" y="3748287"/>
            <a:ext cx="5380200" cy="134820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Zmniejszanie wskaźnika BMI z powodu starzenia się nie jest normą!</a:t>
            </a:r>
            <a:r>
              <a:rPr dirty="0"/>
              <a:t/>
            </a:r>
            <a:br>
              <a:rPr dirty="0"/>
            </a:b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Należy mieć tego świadomość i poszukiwać przyczyn, jeżeli ten wskaźnik nam się obniża!</a:t>
            </a:r>
            <a:endParaRPr lang="pl" sz="1800" b="0" strike="noStrike" spc="-1" dirty="0">
              <a:latin typeface="Arial"/>
            </a:endParaRPr>
          </a:p>
        </p:txBody>
      </p:sp>
      <p:sp>
        <p:nvSpPr>
          <p:cNvPr id="297" name="CustomShape 5"/>
          <p:cNvSpPr/>
          <p:nvPr/>
        </p:nvSpPr>
        <p:spPr>
          <a:xfrm>
            <a:off x="4039560" y="254160"/>
            <a:ext cx="4082040" cy="604800"/>
          </a:xfrm>
          <a:prstGeom prst="rect">
            <a:avLst/>
          </a:prstGeom>
          <a:solidFill>
            <a:schemeClr val="lt2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pc="-1" dirty="0">
                <a:solidFill>
                  <a:srgbClr val="000000"/>
                </a:solidFill>
                <a:latin typeface="Gill Sans"/>
                <a:ea typeface="Gill Sans"/>
              </a:rPr>
              <a:t>C</a:t>
            </a:r>
            <a:r>
              <a:rPr lang="pl" sz="18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zym </a:t>
            </a: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jest BMI?</a:t>
            </a:r>
            <a:endParaRPr lang="pl" sz="1800" b="0" strike="noStrike" spc="-1" dirty="0">
              <a:latin typeface="Arial"/>
            </a:endParaRPr>
          </a:p>
        </p:txBody>
      </p:sp>
      <p:pic>
        <p:nvPicPr>
          <p:cNvPr id="300" name="Google Shape;342;p32"/>
          <p:cNvPicPr/>
          <p:nvPr/>
        </p:nvPicPr>
        <p:blipFill>
          <a:blip r:embed="rId3"/>
          <a:stretch/>
        </p:blipFill>
        <p:spPr>
          <a:xfrm>
            <a:off x="3463200" y="1090767"/>
            <a:ext cx="6381360" cy="2541240"/>
          </a:xfrm>
          <a:prstGeom prst="rect">
            <a:avLst/>
          </a:prstGeom>
          <a:ln>
            <a:noFill/>
          </a:ln>
        </p:spPr>
      </p:pic>
      <p:pic>
        <p:nvPicPr>
          <p:cNvPr id="12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-31896"/>
            <a:ext cx="1842608" cy="60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2632" y="5626554"/>
            <a:ext cx="784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BMI możemy obliczyć w łatwy sposób za pomocą kalkulatora dostępnego na stronie Narodowego Centrum Edukacji Żywieniowej</a:t>
            </a:r>
            <a:endParaRPr lang="pl-PL" dirty="0"/>
          </a:p>
        </p:txBody>
      </p:sp>
      <p:sp>
        <p:nvSpPr>
          <p:cNvPr id="13" name="pole tekstowe 11"/>
          <p:cNvSpPr txBox="1"/>
          <p:nvPr/>
        </p:nvSpPr>
        <p:spPr>
          <a:xfrm>
            <a:off x="1238216" y="6215082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5" y="1600988"/>
            <a:ext cx="2824401" cy="36199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603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2" name="Google Shape;348;p33"/>
          <p:cNvPicPr/>
          <p:nvPr/>
        </p:nvPicPr>
        <p:blipFill>
          <a:blip r:embed="rId2"/>
          <a:stretch/>
        </p:blipFill>
        <p:spPr>
          <a:xfrm>
            <a:off x="596160" y="1871280"/>
            <a:ext cx="5866200" cy="2350800"/>
          </a:xfrm>
          <a:prstGeom prst="rect">
            <a:avLst/>
          </a:prstGeom>
          <a:ln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481320" y="4063680"/>
            <a:ext cx="994320" cy="48708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200" b="0" strike="noStrike" spc="-1">
                <a:solidFill>
                  <a:srgbClr val="FFFFFF"/>
                </a:solidFill>
                <a:latin typeface="Gill Sans"/>
                <a:ea typeface="Gill Sans"/>
              </a:rPr>
              <a:t>do 18,5</a:t>
            </a:r>
            <a:endParaRPr lang="pl" sz="1200" b="0" strike="noStrike" spc="-1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1575720" y="4063680"/>
            <a:ext cx="1091880" cy="48708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200" b="0" strike="noStrike" spc="-1">
                <a:solidFill>
                  <a:srgbClr val="FFFFFF"/>
                </a:solidFill>
                <a:latin typeface="Gill Sans"/>
                <a:ea typeface="Gill Sans"/>
              </a:rPr>
              <a:t>18,5 do 24,9</a:t>
            </a:r>
            <a:endParaRPr lang="pl" sz="1200" b="0" strike="noStrike" spc="-1"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2768040" y="4028400"/>
            <a:ext cx="1013040" cy="527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C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200" b="0" strike="noStrike" spc="-1">
                <a:solidFill>
                  <a:srgbClr val="FFFFFF"/>
                </a:solidFill>
                <a:latin typeface="Gill Sans"/>
                <a:ea typeface="Gill Sans"/>
              </a:rPr>
              <a:t>25 do 29,9</a:t>
            </a:r>
            <a:endParaRPr lang="pl" sz="1200" b="0" strike="noStrike" spc="-1">
              <a:latin typeface="Arial"/>
            </a:endParaRPr>
          </a:p>
        </p:txBody>
      </p:sp>
      <p:sp>
        <p:nvSpPr>
          <p:cNvPr id="306" name="CustomShape 5"/>
          <p:cNvSpPr/>
          <p:nvPr/>
        </p:nvSpPr>
        <p:spPr>
          <a:xfrm>
            <a:off x="3920040" y="4051440"/>
            <a:ext cx="1000800" cy="48096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200" b="0" strike="noStrike" spc="-1">
                <a:solidFill>
                  <a:srgbClr val="FFFFFF"/>
                </a:solidFill>
                <a:latin typeface="Gill Sans"/>
                <a:ea typeface="Gill Sans"/>
              </a:rPr>
              <a:t>30 do 34,9</a:t>
            </a:r>
            <a:endParaRPr lang="pl" sz="1200" b="0" strike="noStrike" spc="-1">
              <a:latin typeface="Arial"/>
            </a:endParaRPr>
          </a:p>
        </p:txBody>
      </p:sp>
      <p:sp>
        <p:nvSpPr>
          <p:cNvPr id="307" name="CustomShape 6"/>
          <p:cNvSpPr/>
          <p:nvPr/>
        </p:nvSpPr>
        <p:spPr>
          <a:xfrm>
            <a:off x="5131800" y="4051440"/>
            <a:ext cx="1035000" cy="50544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200" b="0" strike="noStrike" spc="-1">
                <a:solidFill>
                  <a:srgbClr val="FFFFFF"/>
                </a:solidFill>
                <a:latin typeface="Gill Sans"/>
                <a:ea typeface="Gill Sans"/>
              </a:rPr>
              <a:t>ponad 34</a:t>
            </a:r>
            <a:endParaRPr lang="pl" sz="1200" b="0" strike="noStrike" spc="-1">
              <a:latin typeface="Arial"/>
            </a:endParaRPr>
          </a:p>
        </p:txBody>
      </p:sp>
      <p:sp>
        <p:nvSpPr>
          <p:cNvPr id="308" name="CustomShape 7"/>
          <p:cNvSpPr/>
          <p:nvPr/>
        </p:nvSpPr>
        <p:spPr>
          <a:xfrm>
            <a:off x="269280" y="225720"/>
            <a:ext cx="3591000" cy="70056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Czym jest Twoje BMI?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09" name="CustomShape 8"/>
          <p:cNvSpPr/>
          <p:nvPr/>
        </p:nvSpPr>
        <p:spPr>
          <a:xfrm>
            <a:off x="217800" y="3541680"/>
            <a:ext cx="1424520" cy="473040"/>
          </a:xfrm>
          <a:prstGeom prst="rect">
            <a:avLst/>
          </a:prstGeom>
          <a:solidFill>
            <a:srgbClr val="FF0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 dirty="0">
                <a:solidFill>
                  <a:srgbClr val="FFFFFF"/>
                </a:solidFill>
                <a:latin typeface="Gill Sans"/>
                <a:ea typeface="Gill Sans"/>
              </a:rPr>
              <a:t>Niedożywienie</a:t>
            </a:r>
            <a:endParaRPr lang="pl" sz="1400" b="0" strike="noStrike" spc="-1" dirty="0">
              <a:latin typeface="Arial"/>
            </a:endParaRPr>
          </a:p>
        </p:txBody>
      </p:sp>
      <p:sp>
        <p:nvSpPr>
          <p:cNvPr id="310" name="CustomShape 9"/>
          <p:cNvSpPr/>
          <p:nvPr/>
        </p:nvSpPr>
        <p:spPr>
          <a:xfrm>
            <a:off x="1729440" y="3538080"/>
            <a:ext cx="1154520" cy="47304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200" b="0" strike="noStrike" spc="-1" dirty="0">
                <a:solidFill>
                  <a:srgbClr val="FFFFFF"/>
                </a:solidFill>
                <a:latin typeface="Gill Sans"/>
                <a:ea typeface="Gill Sans"/>
              </a:rPr>
              <a:t>wartości prawidłowe</a:t>
            </a:r>
            <a:endParaRPr lang="pl" sz="1200" b="0" strike="noStrike" spc="-1" dirty="0">
              <a:latin typeface="Arial"/>
            </a:endParaRPr>
          </a:p>
        </p:txBody>
      </p:sp>
      <p:sp>
        <p:nvSpPr>
          <p:cNvPr id="311" name="CustomShape 10"/>
          <p:cNvSpPr/>
          <p:nvPr/>
        </p:nvSpPr>
        <p:spPr>
          <a:xfrm>
            <a:off x="3099240" y="3531240"/>
            <a:ext cx="3363480" cy="473040"/>
          </a:xfrm>
          <a:prstGeom prst="rect">
            <a:avLst/>
          </a:prstGeom>
          <a:solidFill>
            <a:srgbClr val="FF0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600" b="0" strike="noStrike" spc="-1" dirty="0">
                <a:solidFill>
                  <a:srgbClr val="FFFFFF"/>
                </a:solidFill>
                <a:latin typeface="Gill Sans"/>
                <a:ea typeface="Gill Sans"/>
              </a:rPr>
              <a:t>Wzrasta negatywny wpływ na zdrowie </a:t>
            </a:r>
            <a:endParaRPr lang="pl" sz="1600" b="0" strike="noStrike" spc="-1" dirty="0">
              <a:latin typeface="Arial"/>
            </a:endParaRPr>
          </a:p>
        </p:txBody>
      </p:sp>
      <p:sp>
        <p:nvSpPr>
          <p:cNvPr id="312" name="CustomShape 11"/>
          <p:cNvSpPr/>
          <p:nvPr/>
        </p:nvSpPr>
        <p:spPr>
          <a:xfrm>
            <a:off x="7813440" y="1476720"/>
            <a:ext cx="3712680" cy="923040"/>
          </a:xfrm>
          <a:prstGeom prst="rect">
            <a:avLst/>
          </a:prstGeom>
          <a:solidFill>
            <a:srgbClr val="F7C9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najniższe wskaźniki śmiertelności u kobiet z wartością 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         BMI pomiędzy </a:t>
            </a:r>
            <a:r>
              <a:rPr lang="pl" sz="1800" b="1" strike="noStrike" spc="-1">
                <a:solidFill>
                  <a:srgbClr val="000000"/>
                </a:solidFill>
                <a:latin typeface="Gill Sans"/>
                <a:ea typeface="Gill Sans"/>
              </a:rPr>
              <a:t>23 – 25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13" name="CustomShape 12"/>
          <p:cNvSpPr/>
          <p:nvPr/>
        </p:nvSpPr>
        <p:spPr>
          <a:xfrm>
            <a:off x="7813440" y="3417480"/>
            <a:ext cx="3998160" cy="923040"/>
          </a:xfrm>
          <a:prstGeom prst="rect">
            <a:avLst/>
          </a:prstGeom>
          <a:solidFill>
            <a:srgbClr val="30CB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najniższe wskaźniki śmiertelności u mężczyzn z wartością 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              BMI pomiędzy </a:t>
            </a:r>
            <a:r>
              <a:rPr lang="pl" sz="1800" b="1" strike="noStrike" spc="-1">
                <a:solidFill>
                  <a:srgbClr val="000000"/>
                </a:solidFill>
                <a:latin typeface="Gill Sans"/>
                <a:ea typeface="Gill Sans"/>
              </a:rPr>
              <a:t>26 – 28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14" name="CustomShape 13"/>
          <p:cNvSpPr/>
          <p:nvPr/>
        </p:nvSpPr>
        <p:spPr>
          <a:xfrm>
            <a:off x="481320" y="936000"/>
            <a:ext cx="60955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Badania pokazują że u osób powyżej 60 lat: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15" name="CustomShape 14"/>
          <p:cNvSpPr/>
          <p:nvPr/>
        </p:nvSpPr>
        <p:spPr>
          <a:xfrm>
            <a:off x="2991960" y="4788000"/>
            <a:ext cx="575280" cy="245520"/>
          </a:xfrm>
          <a:prstGeom prst="rect">
            <a:avLst/>
          </a:prstGeom>
          <a:solidFill>
            <a:srgbClr val="30CBF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5"/>
          <p:cNvSpPr/>
          <p:nvPr/>
        </p:nvSpPr>
        <p:spPr>
          <a:xfrm>
            <a:off x="2225880" y="4788000"/>
            <a:ext cx="541440" cy="245520"/>
          </a:xfrm>
          <a:prstGeom prst="rect">
            <a:avLst/>
          </a:prstGeom>
          <a:solidFill>
            <a:srgbClr val="F7C9D5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5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TextShape 2"/>
          <p:cNvSpPr txBox="1"/>
          <p:nvPr/>
        </p:nvSpPr>
        <p:spPr>
          <a:xfrm>
            <a:off x="555480" y="964440"/>
            <a:ext cx="6158880" cy="4244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  <a:buClr>
                <a:srgbClr val="B71E42"/>
              </a:buClr>
              <a:buFont typeface="Arial"/>
              <a:buChar char="•"/>
            </a:pPr>
            <a:r>
              <a:rPr lang="pl" sz="1850" b="0" strike="noStrike" spc="-1">
                <a:solidFill>
                  <a:srgbClr val="000000"/>
                </a:solidFill>
                <a:latin typeface="Gill Sans"/>
                <a:ea typeface="Gill Sans"/>
              </a:rPr>
              <a:t>Z wiekiem, obniża się wzrost i waga u wielu ludzi. </a:t>
            </a:r>
            <a:endParaRPr lang="pl" sz="185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110880">
              <a:lnSpc>
                <a:spcPct val="100000"/>
              </a:lnSpc>
              <a:spcBef>
                <a:spcPts val="1001"/>
              </a:spcBef>
            </a:pPr>
            <a:endParaRPr lang="pl" sz="185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1850" b="0" strike="noStrike" spc="-1">
                <a:solidFill>
                  <a:srgbClr val="000000"/>
                </a:solidFill>
                <a:latin typeface="Gill Sans"/>
                <a:ea typeface="Gill Sans"/>
              </a:rPr>
              <a:t>W grupie osób, która przez 25 lat obserwowano -przeciętne obniżenie wzrostu i wagi przedstawiało się następująco:</a:t>
            </a:r>
            <a:endParaRPr lang="pl" sz="185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1850" b="0" strike="noStrike" spc="-1">
                <a:solidFill>
                  <a:srgbClr val="000000"/>
                </a:solidFill>
                <a:latin typeface="Gill Sans"/>
                <a:ea typeface="Gill Sans"/>
              </a:rPr>
              <a:t> 5 cm i  5,1kg dla kobiet.</a:t>
            </a:r>
            <a:endParaRPr lang="pl" sz="185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lang="pl" sz="1850" b="0" strike="noStrike" spc="-1">
                <a:solidFill>
                  <a:srgbClr val="000000"/>
                </a:solidFill>
                <a:latin typeface="Gill Sans"/>
                <a:ea typeface="Gill Sans"/>
              </a:rPr>
              <a:t>4 cm i 3.2 kg dla mężczyzn</a:t>
            </a:r>
            <a:r>
              <a:t/>
            </a:r>
            <a:br/>
            <a:r>
              <a:t/>
            </a:r>
            <a:br/>
            <a:r>
              <a:rPr lang="pl" sz="1850" b="0" strike="noStrike" spc="-1">
                <a:solidFill>
                  <a:srgbClr val="000000"/>
                </a:solidFill>
                <a:latin typeface="Gill Sans"/>
                <a:ea typeface="Gill Sans"/>
              </a:rPr>
              <a:t>Dla niektórych z nas, dobrze że masa ciała się obniża, ale dla wielu starszych osób może to stanowić problem.</a:t>
            </a:r>
            <a:r>
              <a:t/>
            </a:r>
            <a:br/>
            <a:r>
              <a:rPr lang="pl" sz="1850" b="0" strike="noStrike" spc="-1">
                <a:solidFill>
                  <a:srgbClr val="000000"/>
                </a:solidFill>
                <a:latin typeface="Gill Sans"/>
                <a:ea typeface="Gill Sans"/>
              </a:rPr>
              <a:t>Tracimy i tracimy na wadze i w końcu mamy zbyt duży ubytek masy ciała...</a:t>
            </a:r>
            <a:endParaRPr lang="pl" sz="18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31" y="1962764"/>
            <a:ext cx="2277151" cy="27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Google Shape;390;p36"/>
          <p:cNvPicPr/>
          <p:nvPr/>
        </p:nvPicPr>
        <p:blipFill>
          <a:blip r:embed="rId2"/>
          <a:stretch/>
        </p:blipFill>
        <p:spPr>
          <a:xfrm>
            <a:off x="3570120" y="1254600"/>
            <a:ext cx="2409480" cy="552240"/>
          </a:xfrm>
          <a:prstGeom prst="rect">
            <a:avLst/>
          </a:prstGeom>
          <a:ln>
            <a:noFill/>
          </a:ln>
        </p:spPr>
      </p:pic>
      <p:pic>
        <p:nvPicPr>
          <p:cNvPr id="333" name="Google Shape;391;p36"/>
          <p:cNvPicPr/>
          <p:nvPr/>
        </p:nvPicPr>
        <p:blipFill>
          <a:blip r:embed="rId3"/>
          <a:stretch/>
        </p:blipFill>
        <p:spPr>
          <a:xfrm>
            <a:off x="6004080" y="1225080"/>
            <a:ext cx="2761920" cy="561600"/>
          </a:xfrm>
          <a:prstGeom prst="rect">
            <a:avLst/>
          </a:prstGeom>
          <a:ln>
            <a:noFill/>
          </a:ln>
        </p:spPr>
      </p:pic>
      <p:pic>
        <p:nvPicPr>
          <p:cNvPr id="334" name="Google Shape;392;p36"/>
          <p:cNvPicPr/>
          <p:nvPr/>
        </p:nvPicPr>
        <p:blipFill>
          <a:blip r:embed="rId4"/>
          <a:stretch/>
        </p:blipFill>
        <p:spPr>
          <a:xfrm>
            <a:off x="8814600" y="1215720"/>
            <a:ext cx="2733480" cy="580680"/>
          </a:xfrm>
          <a:prstGeom prst="rect">
            <a:avLst/>
          </a:prstGeom>
          <a:ln>
            <a:noFill/>
          </a:ln>
        </p:spPr>
      </p:pic>
      <p:sp>
        <p:nvSpPr>
          <p:cNvPr id="335" name="CustomShape 2"/>
          <p:cNvSpPr/>
          <p:nvPr/>
        </p:nvSpPr>
        <p:spPr>
          <a:xfrm>
            <a:off x="1880640" y="1209960"/>
            <a:ext cx="1544400" cy="6408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4 cm wzrostu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336" name="Google Shape;394;p36"/>
          <p:cNvPicPr/>
          <p:nvPr/>
        </p:nvPicPr>
        <p:blipFill>
          <a:blip r:embed="rId5"/>
          <a:stretch/>
        </p:blipFill>
        <p:spPr>
          <a:xfrm>
            <a:off x="3584520" y="3804120"/>
            <a:ext cx="2381040" cy="571320"/>
          </a:xfrm>
          <a:prstGeom prst="rect">
            <a:avLst/>
          </a:prstGeom>
          <a:ln>
            <a:noFill/>
          </a:ln>
        </p:spPr>
      </p:pic>
      <p:pic>
        <p:nvPicPr>
          <p:cNvPr id="337" name="Google Shape;395;p36"/>
          <p:cNvPicPr/>
          <p:nvPr/>
        </p:nvPicPr>
        <p:blipFill>
          <a:blip r:embed="rId6"/>
          <a:stretch/>
        </p:blipFill>
        <p:spPr>
          <a:xfrm>
            <a:off x="6032880" y="3825000"/>
            <a:ext cx="2733480" cy="542520"/>
          </a:xfrm>
          <a:prstGeom prst="rect">
            <a:avLst/>
          </a:prstGeom>
          <a:ln>
            <a:noFill/>
          </a:ln>
        </p:spPr>
      </p:pic>
      <p:pic>
        <p:nvPicPr>
          <p:cNvPr id="338" name="Google Shape;396;p36"/>
          <p:cNvPicPr/>
          <p:nvPr/>
        </p:nvPicPr>
        <p:blipFill>
          <a:blip r:embed="rId7"/>
          <a:stretch/>
        </p:blipFill>
        <p:spPr>
          <a:xfrm>
            <a:off x="8814600" y="3821760"/>
            <a:ext cx="2771280" cy="561600"/>
          </a:xfrm>
          <a:prstGeom prst="rect">
            <a:avLst/>
          </a:prstGeom>
          <a:ln>
            <a:noFill/>
          </a:ln>
        </p:spPr>
      </p:pic>
      <p:sp>
        <p:nvSpPr>
          <p:cNvPr id="339" name="CustomShape 3"/>
          <p:cNvSpPr/>
          <p:nvPr/>
        </p:nvSpPr>
        <p:spPr>
          <a:xfrm>
            <a:off x="86760" y="1226520"/>
            <a:ext cx="1793880" cy="6408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panowie tracą 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340" name="Google Shape;398;p36"/>
          <p:cNvPicPr/>
          <p:nvPr/>
        </p:nvPicPr>
        <p:blipFill>
          <a:blip r:embed="rId8"/>
          <a:stretch/>
        </p:blipFill>
        <p:spPr>
          <a:xfrm>
            <a:off x="8838360" y="1868040"/>
            <a:ext cx="2752200" cy="571320"/>
          </a:xfrm>
          <a:prstGeom prst="rect">
            <a:avLst/>
          </a:prstGeom>
          <a:ln>
            <a:noFill/>
          </a:ln>
        </p:spPr>
      </p:pic>
      <p:sp>
        <p:nvSpPr>
          <p:cNvPr id="341" name="CustomShape 4"/>
          <p:cNvSpPr/>
          <p:nvPr/>
        </p:nvSpPr>
        <p:spPr>
          <a:xfrm>
            <a:off x="3485520" y="1973520"/>
            <a:ext cx="5280480" cy="46548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6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panowie tracą przeciętnie 3,2 kg w okresie senioralnym</a:t>
            </a:r>
            <a:endParaRPr lang="pl" sz="1600" b="0" strike="noStrike" spc="-1" dirty="0"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86760" y="3807360"/>
            <a:ext cx="1793880" cy="6408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panie tracą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43" name="CustomShape 6"/>
          <p:cNvSpPr/>
          <p:nvPr/>
        </p:nvSpPr>
        <p:spPr>
          <a:xfrm>
            <a:off x="1940760" y="3807360"/>
            <a:ext cx="1544400" cy="6408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5 cm wzrostu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344" name="Google Shape;402;p36"/>
          <p:cNvPicPr/>
          <p:nvPr/>
        </p:nvPicPr>
        <p:blipFill>
          <a:blip r:embed="rId9"/>
          <a:stretch/>
        </p:blipFill>
        <p:spPr>
          <a:xfrm>
            <a:off x="8814600" y="4448880"/>
            <a:ext cx="2771280" cy="571320"/>
          </a:xfrm>
          <a:prstGeom prst="rect">
            <a:avLst/>
          </a:prstGeom>
          <a:ln>
            <a:noFill/>
          </a:ln>
        </p:spPr>
      </p:pic>
      <p:sp>
        <p:nvSpPr>
          <p:cNvPr id="345" name="CustomShape 7"/>
          <p:cNvSpPr/>
          <p:nvPr/>
        </p:nvSpPr>
        <p:spPr>
          <a:xfrm>
            <a:off x="409680" y="219240"/>
            <a:ext cx="5295600" cy="761760"/>
          </a:xfrm>
          <a:prstGeom prst="rect">
            <a:avLst/>
          </a:prstGeom>
          <a:solidFill>
            <a:schemeClr val="lt1"/>
          </a:solidFill>
          <a:ln w="1584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000000"/>
                </a:solidFill>
                <a:latin typeface="Gill Sans"/>
                <a:ea typeface="Gill Sans"/>
              </a:rPr>
              <a:t>stajemy się mniejsi - </a:t>
            </a:r>
            <a:endParaRPr lang="pl" sz="2800" b="0" strike="noStrike" spc="-1">
              <a:latin typeface="Arial"/>
            </a:endParaRPr>
          </a:p>
        </p:txBody>
      </p:sp>
      <p:sp>
        <p:nvSpPr>
          <p:cNvPr id="346" name="CustomShape 8"/>
          <p:cNvSpPr/>
          <p:nvPr/>
        </p:nvSpPr>
        <p:spPr>
          <a:xfrm>
            <a:off x="3157200" y="4564440"/>
            <a:ext cx="5067000" cy="46548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6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panie tracą przeciętnie 5 kg w okresie senioralnym</a:t>
            </a:r>
            <a:endParaRPr lang="pl" sz="1600" b="0" strike="noStrike" spc="-1" dirty="0">
              <a:latin typeface="Arial"/>
            </a:endParaRPr>
          </a:p>
        </p:txBody>
      </p:sp>
      <p:sp>
        <p:nvSpPr>
          <p:cNvPr id="18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TextShape 2"/>
          <p:cNvSpPr txBox="1"/>
          <p:nvPr/>
        </p:nvSpPr>
        <p:spPr>
          <a:xfrm>
            <a:off x="623160" y="1341720"/>
            <a:ext cx="6659640" cy="4133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l" sz="2000" b="0" strike="noStrike" spc="-1">
                <a:solidFill>
                  <a:srgbClr val="000000"/>
                </a:solidFill>
                <a:latin typeface="Gill Sans"/>
                <a:ea typeface="Gill Sans"/>
              </a:rPr>
              <a:t>dlaczego tracimy wzrost:</a:t>
            </a:r>
            <a:endParaRPr lang="pl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AutoNum type="arabicParenR"/>
            </a:pPr>
            <a:r>
              <a:rPr lang="pl" sz="2000" b="0" strike="noStrike" spc="-1">
                <a:solidFill>
                  <a:srgbClr val="000000"/>
                </a:solidFill>
                <a:latin typeface="Gill Sans"/>
                <a:ea typeface="Gill Sans"/>
              </a:rPr>
              <a:t>po pierwsze, wpływ grawitacji</a:t>
            </a:r>
            <a:endParaRPr lang="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l" sz="2000" b="0" strike="noStrike" spc="-1">
                <a:solidFill>
                  <a:srgbClr val="000000"/>
                </a:solidFill>
                <a:latin typeface="Gill Sans"/>
                <a:ea typeface="Gill Sans"/>
              </a:rPr>
              <a:t>W rzeczywistości, większość z nas jest niższa wieczorem przed położeniem się do łóżka - w porównaniu z naszym wzrostem rano, tuż po wstaniu z łóżka.</a:t>
            </a:r>
            <a:endParaRPr lang="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2324880" y="1749240"/>
            <a:ext cx="6659640" cy="41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20000"/>
              </a:lnSpc>
            </a:pPr>
            <a:endParaRPr lang="pl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1800" b="0" strike="noStrike" spc="-1">
              <a:latin typeface="Arial"/>
            </a:endParaRPr>
          </a:p>
        </p:txBody>
      </p:sp>
      <p:pic>
        <p:nvPicPr>
          <p:cNvPr id="351" name="Google Shape;413;p37"/>
          <p:cNvPicPr/>
          <p:nvPr/>
        </p:nvPicPr>
        <p:blipFill>
          <a:blip r:embed="rId2"/>
          <a:stretch/>
        </p:blipFill>
        <p:spPr>
          <a:xfrm rot="5400000">
            <a:off x="2464920" y="4228200"/>
            <a:ext cx="1914120" cy="1875960"/>
          </a:xfrm>
          <a:prstGeom prst="rect">
            <a:avLst/>
          </a:prstGeom>
          <a:ln>
            <a:noFill/>
          </a:ln>
        </p:spPr>
      </p:pic>
      <p:pic>
        <p:nvPicPr>
          <p:cNvPr id="352" name="Google Shape;414;p37"/>
          <p:cNvPicPr/>
          <p:nvPr/>
        </p:nvPicPr>
        <p:blipFill>
          <a:blip r:embed="rId3"/>
          <a:stretch/>
        </p:blipFill>
        <p:spPr>
          <a:xfrm rot="5400000">
            <a:off x="7942320" y="4251960"/>
            <a:ext cx="2085480" cy="1657080"/>
          </a:xfrm>
          <a:prstGeom prst="rect">
            <a:avLst/>
          </a:prstGeom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89" y="808043"/>
            <a:ext cx="2277151" cy="27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TextShape 2"/>
          <p:cNvSpPr txBox="1"/>
          <p:nvPr/>
        </p:nvSpPr>
        <p:spPr>
          <a:xfrm>
            <a:off x="642600" y="2412360"/>
            <a:ext cx="6047280" cy="3539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pl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l" sz="2000" b="0" strike="noStrike" spc="-1">
                <a:solidFill>
                  <a:srgbClr val="000000"/>
                </a:solidFill>
                <a:latin typeface="Gill Sans"/>
                <a:ea typeface="Gill Sans"/>
              </a:rPr>
              <a:t>Dlaczego tracimy wzrost:</a:t>
            </a:r>
            <a:endParaRPr lang="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l" sz="2000" b="0" strike="noStrike" spc="-1">
                <a:solidFill>
                  <a:srgbClr val="000000"/>
                </a:solidFill>
                <a:latin typeface="Gill Sans"/>
                <a:ea typeface="Gill Sans"/>
              </a:rPr>
              <a:t>W późniejszym wieku, obniża się nasz wzrsost i nie wyprostujemy się przez noc - ponieważ z powodu mniejszej aktywności fizycznej nasze mięśnie ulegają osłabieniu i nie potrafimy się już “rozciągnąć”.</a:t>
            </a:r>
            <a:endParaRPr lang="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pl" sz="2000" b="0" strike="noStrike" spc="-1">
                <a:solidFill>
                  <a:srgbClr val="000000"/>
                </a:solidFill>
                <a:latin typeface="Gill Sans"/>
                <a:ea typeface="Gill Sans"/>
              </a:rPr>
              <a:t>Powoduje to także wzrost ryzyka dyskopatii.</a:t>
            </a:r>
            <a:endParaRPr lang="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2324880" y="1749240"/>
            <a:ext cx="6659640" cy="41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20000"/>
              </a:lnSpc>
            </a:pPr>
            <a:endParaRPr lang="pl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pl" sz="1800" b="0" strike="noStrike" spc="-1">
              <a:latin typeface="Arial"/>
            </a:endParaRPr>
          </a:p>
        </p:txBody>
      </p:sp>
      <p:pic>
        <p:nvPicPr>
          <p:cNvPr id="356" name="Google Shape;422;p38"/>
          <p:cNvPicPr/>
          <p:nvPr/>
        </p:nvPicPr>
        <p:blipFill>
          <a:blip r:embed="rId2"/>
          <a:stretch/>
        </p:blipFill>
        <p:spPr>
          <a:xfrm>
            <a:off x="7739280" y="3568680"/>
            <a:ext cx="3888000" cy="2008080"/>
          </a:xfrm>
          <a:prstGeom prst="rect">
            <a:avLst/>
          </a:prstGeom>
          <a:ln>
            <a:noFill/>
          </a:ln>
        </p:spPr>
      </p:pic>
      <p:pic>
        <p:nvPicPr>
          <p:cNvPr id="357" name="Google Shape;423;p38"/>
          <p:cNvPicPr/>
          <p:nvPr/>
        </p:nvPicPr>
        <p:blipFill>
          <a:blip r:embed="rId3"/>
          <a:stretch/>
        </p:blipFill>
        <p:spPr>
          <a:xfrm>
            <a:off x="453600" y="163080"/>
            <a:ext cx="2577600" cy="2634120"/>
          </a:xfrm>
          <a:prstGeom prst="rect">
            <a:avLst/>
          </a:prstGeom>
          <a:ln>
            <a:noFill/>
          </a:ln>
        </p:spPr>
      </p:pic>
      <p:pic>
        <p:nvPicPr>
          <p:cNvPr id="358" name="Google Shape;424;p38"/>
          <p:cNvPicPr/>
          <p:nvPr/>
        </p:nvPicPr>
        <p:blipFill>
          <a:blip r:embed="rId4"/>
          <a:stretch/>
        </p:blipFill>
        <p:spPr>
          <a:xfrm>
            <a:off x="8168760" y="837360"/>
            <a:ext cx="2858760" cy="1819080"/>
          </a:xfrm>
          <a:prstGeom prst="rect">
            <a:avLst/>
          </a:prstGeom>
          <a:ln>
            <a:noFill/>
          </a:ln>
        </p:spPr>
      </p:pic>
      <p:sp>
        <p:nvSpPr>
          <p:cNvPr id="8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72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7255440" y="983880"/>
            <a:ext cx="3895920" cy="4205880"/>
          </a:xfrm>
          <a:prstGeom prst="rect">
            <a:avLst/>
          </a:prstGeom>
          <a:gradFill rotWithShape="0">
            <a:gsLst>
              <a:gs pos="0">
                <a:srgbClr val="E9CED1"/>
              </a:gs>
              <a:gs pos="100000">
                <a:srgbClr val="CD7D87">
                  <a:alpha val="92000"/>
                </a:srgbClr>
              </a:gs>
            </a:gsLst>
            <a:lin ang="5400000"/>
          </a:gradFill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Terminy “</a:t>
            </a:r>
            <a:r>
              <a:rPr lang="pl" sz="18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szczupły-gruby” </a:t>
            </a: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odnoszą się do osoby która nie ma nadwagi, ale u której masa tkanki tłuszczowej jest na tyle duża, że może to mieć konsekwencje dla jej zdrowia</a:t>
            </a:r>
            <a:r>
              <a:t/>
            </a:r>
            <a:br/>
            <a:endParaRPr lang="pl" sz="1800" b="0" strike="noStrike" spc="-1" dirty="0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783720" y="487800"/>
            <a:ext cx="5137560" cy="731160"/>
          </a:xfrm>
          <a:prstGeom prst="rect">
            <a:avLst/>
          </a:prstGeom>
          <a:gradFill rotWithShape="0">
            <a:gsLst>
              <a:gs pos="0">
                <a:srgbClr val="E9CED1"/>
              </a:gs>
              <a:gs pos="100000">
                <a:srgbClr val="CD7D87">
                  <a:alpha val="92000"/>
                </a:srgbClr>
              </a:gs>
            </a:gsLst>
            <a:lin ang="5400000"/>
          </a:gradFill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Co oznacza bycie </a:t>
            </a:r>
            <a:r>
              <a:rPr lang="pl" sz="18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szczupłym-grubym</a:t>
            </a:r>
            <a:endParaRPr lang="pl" sz="1800" b="0" strike="noStrike" spc="-1" dirty="0">
              <a:latin typeface="Arial"/>
            </a:endParaRPr>
          </a:p>
        </p:txBody>
      </p:sp>
      <p:sp>
        <p:nvSpPr>
          <p:cNvPr id="5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6" name="Pladsholder til indhold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98" y="2068671"/>
            <a:ext cx="3765338" cy="250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2445120" y="459360"/>
            <a:ext cx="7467120" cy="822600"/>
          </a:xfrm>
          <a:prstGeom prst="rect">
            <a:avLst/>
          </a:prstGeom>
          <a:solidFill>
            <a:schemeClr val="lt2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32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Odżywianie </a:t>
            </a:r>
            <a:endParaRPr lang="pl" sz="3200" b="0" strike="noStrike" spc="-1" dirty="0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2445120" y="4908600"/>
            <a:ext cx="7467120" cy="822600"/>
          </a:xfrm>
          <a:prstGeom prst="rect">
            <a:avLst/>
          </a:prstGeom>
          <a:solidFill>
            <a:schemeClr val="lt2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3200" b="0" strike="noStrike" spc="-1">
                <a:solidFill>
                  <a:srgbClr val="000000"/>
                </a:solidFill>
                <a:latin typeface="Gill Sans"/>
                <a:ea typeface="Gill Sans"/>
              </a:rPr>
              <a:t>WITAMY PONOWNIE </a:t>
            </a:r>
            <a:endParaRPr lang="pl" sz="3200" b="0" strike="noStrike" spc="-1">
              <a:latin typeface="Arial"/>
            </a:endParaRPr>
          </a:p>
        </p:txBody>
      </p:sp>
      <p:pic>
        <p:nvPicPr>
          <p:cNvPr id="139" name="Google Shape;105;p13"/>
          <p:cNvPicPr/>
          <p:nvPr/>
        </p:nvPicPr>
        <p:blipFill>
          <a:blip r:embed="rId2"/>
          <a:stretch/>
        </p:blipFill>
        <p:spPr>
          <a:xfrm>
            <a:off x="0" y="0"/>
            <a:ext cx="1776240" cy="553320"/>
          </a:xfrm>
          <a:prstGeom prst="rect">
            <a:avLst/>
          </a:prstGeom>
          <a:ln>
            <a:noFill/>
          </a:ln>
        </p:spPr>
      </p:pic>
      <p:pic>
        <p:nvPicPr>
          <p:cNvPr id="9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29" y="8280"/>
            <a:ext cx="1666799" cy="54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  <p:pic>
        <p:nvPicPr>
          <p:cNvPr id="11" name="Billede 10" descr="C:\Users\ojncv\AppData\Local\Packages\Microsoft.MicrosoftEdge_8wekyb3d8bbwe\TempState\Downloads\vegetables-summer-food-vegetable-background-organic-1449247-pxhere.co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88" y="1327170"/>
            <a:ext cx="5633583" cy="3502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3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"/>
          <p:cNvSpPr/>
          <p:nvPr/>
        </p:nvSpPr>
        <p:spPr>
          <a:xfrm>
            <a:off x="4329720" y="3260160"/>
            <a:ext cx="891000" cy="809640"/>
          </a:xfrm>
          <a:prstGeom prst="rect">
            <a:avLst/>
          </a:prstGeom>
          <a:solidFill>
            <a:srgbClr val="92D05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25% mięśnie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5209560" y="3530160"/>
            <a:ext cx="790200" cy="539640"/>
          </a:xfrm>
          <a:prstGeom prst="rect">
            <a:avLst/>
          </a:prstGeom>
          <a:solidFill>
            <a:srgbClr val="C8BDDF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15% tłuszcz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3466080" y="4078440"/>
            <a:ext cx="2537640" cy="51768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wiek 65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67" name="CustomShape 5"/>
          <p:cNvSpPr/>
          <p:nvPr/>
        </p:nvSpPr>
        <p:spPr>
          <a:xfrm>
            <a:off x="3466080" y="470160"/>
            <a:ext cx="848520" cy="3599640"/>
          </a:xfrm>
          <a:prstGeom prst="rect">
            <a:avLst/>
          </a:prstGeom>
          <a:solidFill>
            <a:srgbClr val="FFC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całkowita masa</a:t>
            </a: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75 kg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68" name="CustomShape 6"/>
          <p:cNvSpPr/>
          <p:nvPr/>
        </p:nvSpPr>
        <p:spPr>
          <a:xfrm>
            <a:off x="6387120" y="4078440"/>
            <a:ext cx="2537640" cy="51768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wiek 75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69" name="CustomShape 7"/>
          <p:cNvSpPr/>
          <p:nvPr/>
        </p:nvSpPr>
        <p:spPr>
          <a:xfrm>
            <a:off x="6387120" y="478440"/>
            <a:ext cx="848520" cy="3599640"/>
          </a:xfrm>
          <a:prstGeom prst="rect">
            <a:avLst/>
          </a:prstGeom>
          <a:solidFill>
            <a:srgbClr val="FFC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całkowita masa</a:t>
            </a: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75 kg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70" name="CustomShape 8"/>
          <p:cNvSpPr/>
          <p:nvPr/>
        </p:nvSpPr>
        <p:spPr>
          <a:xfrm>
            <a:off x="7236000" y="3358440"/>
            <a:ext cx="891000" cy="719640"/>
          </a:xfrm>
          <a:prstGeom prst="rect">
            <a:avLst/>
          </a:prstGeom>
          <a:solidFill>
            <a:srgbClr val="92D05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20% mięśnie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71" name="CustomShape 9"/>
          <p:cNvSpPr/>
          <p:nvPr/>
        </p:nvSpPr>
        <p:spPr>
          <a:xfrm>
            <a:off x="8141400" y="3358440"/>
            <a:ext cx="790200" cy="719640"/>
          </a:xfrm>
          <a:prstGeom prst="rect">
            <a:avLst/>
          </a:prstGeom>
          <a:solidFill>
            <a:srgbClr val="C8BDDF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20 % </a:t>
            </a:r>
            <a:endParaRPr lang="pl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tłuszcz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72" name="CustomShape 10"/>
          <p:cNvSpPr/>
          <p:nvPr/>
        </p:nvSpPr>
        <p:spPr>
          <a:xfrm>
            <a:off x="9186840" y="4078440"/>
            <a:ext cx="2537640" cy="51768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wiek 85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73" name="CustomShape 11"/>
          <p:cNvSpPr/>
          <p:nvPr/>
        </p:nvSpPr>
        <p:spPr>
          <a:xfrm>
            <a:off x="9186840" y="488880"/>
            <a:ext cx="848520" cy="3599640"/>
          </a:xfrm>
          <a:prstGeom prst="rect">
            <a:avLst/>
          </a:prstGeom>
          <a:solidFill>
            <a:srgbClr val="FFC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całkowita masa</a:t>
            </a: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75 kg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74" name="CustomShape 12"/>
          <p:cNvSpPr/>
          <p:nvPr/>
        </p:nvSpPr>
        <p:spPr>
          <a:xfrm>
            <a:off x="10042560" y="3538440"/>
            <a:ext cx="891000" cy="539640"/>
          </a:xfrm>
          <a:prstGeom prst="rect">
            <a:avLst/>
          </a:prstGeom>
          <a:solidFill>
            <a:srgbClr val="92D05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15% mięśnie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75" name="CustomShape 13"/>
          <p:cNvSpPr/>
          <p:nvPr/>
        </p:nvSpPr>
        <p:spPr>
          <a:xfrm>
            <a:off x="10942200" y="3178440"/>
            <a:ext cx="790200" cy="899640"/>
          </a:xfrm>
          <a:prstGeom prst="rect">
            <a:avLst/>
          </a:prstGeom>
          <a:solidFill>
            <a:srgbClr val="C8BDDF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25% tłuszcz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76" name="CustomShape 14"/>
          <p:cNvSpPr/>
          <p:nvPr/>
        </p:nvSpPr>
        <p:spPr>
          <a:xfrm>
            <a:off x="1001160" y="4798440"/>
            <a:ext cx="10549080" cy="166500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l" sz="2000" b="1" strike="noStrike" spc="-1">
                <a:solidFill>
                  <a:srgbClr val="000000"/>
                </a:solidFill>
                <a:latin typeface="Arial"/>
                <a:ea typeface="Arial"/>
              </a:rPr>
              <a:t>trzymamy wskaźnik BMI na dobrym poziomie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Arial"/>
                <a:ea typeface="Arial"/>
              </a:rPr>
              <a:t>ale nasz wewnętrzny bilans mięśni i tkanki tłuszczowej się zmienia z powodu coraz mniejszej aktywności fizycznej i utraty tkanki mięśniowej. 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17" name="Pladsholder til indhold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5" y="2161929"/>
            <a:ext cx="2491275" cy="16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-15480" y="828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2"/>
          <p:cNvSpPr/>
          <p:nvPr/>
        </p:nvSpPr>
        <p:spPr>
          <a:xfrm>
            <a:off x="4329720" y="3260160"/>
            <a:ext cx="891000" cy="809640"/>
          </a:xfrm>
          <a:prstGeom prst="rect">
            <a:avLst/>
          </a:prstGeom>
          <a:solidFill>
            <a:srgbClr val="92D05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25% mięśni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5209560" y="3530160"/>
            <a:ext cx="790200" cy="539640"/>
          </a:xfrm>
          <a:prstGeom prst="rect">
            <a:avLst/>
          </a:prstGeom>
          <a:solidFill>
            <a:srgbClr val="C8BDDF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15% tłuszczu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3466080" y="4078440"/>
            <a:ext cx="2537640" cy="51768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             wiek 65 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82" name="CustomShape 5"/>
          <p:cNvSpPr/>
          <p:nvPr/>
        </p:nvSpPr>
        <p:spPr>
          <a:xfrm>
            <a:off x="3466080" y="470160"/>
            <a:ext cx="848520" cy="3599640"/>
          </a:xfrm>
          <a:prstGeom prst="rect">
            <a:avLst/>
          </a:prstGeom>
          <a:solidFill>
            <a:srgbClr val="FFC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BMI 30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83" name="CustomShape 6"/>
          <p:cNvSpPr/>
          <p:nvPr/>
        </p:nvSpPr>
        <p:spPr>
          <a:xfrm>
            <a:off x="6387120" y="4078440"/>
            <a:ext cx="2537640" cy="51768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wiek 75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84" name="CustomShape 7"/>
          <p:cNvSpPr/>
          <p:nvPr/>
        </p:nvSpPr>
        <p:spPr>
          <a:xfrm>
            <a:off x="6387120" y="779760"/>
            <a:ext cx="848520" cy="3298680"/>
          </a:xfrm>
          <a:prstGeom prst="rect">
            <a:avLst/>
          </a:prstGeom>
          <a:solidFill>
            <a:srgbClr val="FFC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BMI 29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85" name="CustomShape 8"/>
          <p:cNvSpPr/>
          <p:nvPr/>
        </p:nvSpPr>
        <p:spPr>
          <a:xfrm>
            <a:off x="7236000" y="3358440"/>
            <a:ext cx="891000" cy="719640"/>
          </a:xfrm>
          <a:prstGeom prst="rect">
            <a:avLst/>
          </a:prstGeom>
          <a:solidFill>
            <a:srgbClr val="92D05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20% mięśni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86" name="CustomShape 9"/>
          <p:cNvSpPr/>
          <p:nvPr/>
        </p:nvSpPr>
        <p:spPr>
          <a:xfrm>
            <a:off x="8141400" y="3358440"/>
            <a:ext cx="790200" cy="719640"/>
          </a:xfrm>
          <a:prstGeom prst="rect">
            <a:avLst/>
          </a:prstGeom>
          <a:solidFill>
            <a:srgbClr val="C8BDDF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20 % </a:t>
            </a:r>
            <a:endParaRPr lang="pl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tłuszczu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87" name="CustomShape 10"/>
          <p:cNvSpPr/>
          <p:nvPr/>
        </p:nvSpPr>
        <p:spPr>
          <a:xfrm>
            <a:off x="9186840" y="4078440"/>
            <a:ext cx="2537640" cy="51768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wiek 85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88" name="CustomShape 11"/>
          <p:cNvSpPr/>
          <p:nvPr/>
        </p:nvSpPr>
        <p:spPr>
          <a:xfrm>
            <a:off x="9186840" y="1010520"/>
            <a:ext cx="848520" cy="3077640"/>
          </a:xfrm>
          <a:prstGeom prst="rect">
            <a:avLst/>
          </a:prstGeom>
          <a:solidFill>
            <a:srgbClr val="FFC00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FFFFFF"/>
                </a:solidFill>
                <a:latin typeface="Gill Sans"/>
                <a:ea typeface="Gill Sans"/>
              </a:rPr>
              <a:t>BMI 28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389" name="CustomShape 12"/>
          <p:cNvSpPr/>
          <p:nvPr/>
        </p:nvSpPr>
        <p:spPr>
          <a:xfrm>
            <a:off x="10042560" y="3538440"/>
            <a:ext cx="891000" cy="539640"/>
          </a:xfrm>
          <a:prstGeom prst="rect">
            <a:avLst/>
          </a:prstGeom>
          <a:solidFill>
            <a:srgbClr val="92D050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15% mięśni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90" name="CustomShape 13"/>
          <p:cNvSpPr/>
          <p:nvPr/>
        </p:nvSpPr>
        <p:spPr>
          <a:xfrm>
            <a:off x="10942200" y="3178440"/>
            <a:ext cx="790200" cy="899640"/>
          </a:xfrm>
          <a:prstGeom prst="rect">
            <a:avLst/>
          </a:prstGeom>
          <a:solidFill>
            <a:srgbClr val="C8BDDF"/>
          </a:solidFill>
          <a:ln w="15840">
            <a:solidFill>
              <a:srgbClr val="85153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400" b="0" strike="noStrike" spc="-1">
                <a:solidFill>
                  <a:srgbClr val="FFFFFF"/>
                </a:solidFill>
                <a:latin typeface="Gill Sans"/>
                <a:ea typeface="Gill Sans"/>
              </a:rPr>
              <a:t>25% tłuszczu</a:t>
            </a:r>
            <a:endParaRPr lang="pl" sz="1400" b="0" strike="noStrike" spc="-1">
              <a:latin typeface="Arial"/>
            </a:endParaRPr>
          </a:p>
        </p:txBody>
      </p:sp>
      <p:sp>
        <p:nvSpPr>
          <p:cNvPr id="391" name="CustomShape 14"/>
          <p:cNvSpPr/>
          <p:nvPr/>
        </p:nvSpPr>
        <p:spPr>
          <a:xfrm>
            <a:off x="302040" y="4849920"/>
            <a:ext cx="11395800" cy="1682280"/>
          </a:xfrm>
          <a:prstGeom prst="rect">
            <a:avLst/>
          </a:prstGeom>
          <a:solidFill>
            <a:schemeClr val="lt1"/>
          </a:solidFill>
          <a:ln w="1584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pl" sz="20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stopniowo </a:t>
            </a:r>
            <a:r>
              <a:rPr lang="pl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osiągamy masę </a:t>
            </a:r>
            <a:r>
              <a:rPr lang="pl" sz="20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ciała, </a:t>
            </a:r>
            <a:r>
              <a:rPr lang="pl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która sprawia, że mamy właściwy wskaźnik BMI, </a:t>
            </a:r>
            <a:endParaRPr lang="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wierzymy że jesteśmy na dobrej drodze ale w rzeczywistości z perspektywy naszego zdrowia nic się nie zmienia, ponieważ proporcja tkanki tłuszczowej i mięśniowej zmienia nam się na korzyść tkanki tłuszczowej. </a:t>
            </a:r>
            <a:endParaRPr lang="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Od jednego wyzwania do drugiego</a:t>
            </a:r>
            <a:endParaRPr lang="pl" sz="1800" b="0" strike="noStrike" spc="-1" dirty="0">
              <a:latin typeface="Arial"/>
            </a:endParaRPr>
          </a:p>
        </p:txBody>
      </p:sp>
      <p:pic>
        <p:nvPicPr>
          <p:cNvPr id="17" name="Pladsholder til indhold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9" y="2380213"/>
            <a:ext cx="2491275" cy="16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Zajęcia numer 6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/>
          </p:nvPr>
        </p:nvSpPr>
        <p:spPr>
          <a:xfrm>
            <a:off x="1451520" y="1428736"/>
            <a:ext cx="9603000" cy="321471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Temat 1: Wprowadzenie do zasad prawidłowego żywienia osób starszych</a:t>
            </a:r>
            <a:endParaRPr lang="pl-PL" sz="2800" b="1" dirty="0"/>
          </a:p>
        </p:txBody>
      </p:sp>
      <p:sp>
        <p:nvSpPr>
          <p:cNvPr id="4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149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11;p14"/>
          <p:cNvPicPr/>
          <p:nvPr/>
        </p:nvPicPr>
        <p:blipFill>
          <a:blip r:embed="rId2"/>
          <a:stretch/>
        </p:blipFill>
        <p:spPr>
          <a:xfrm>
            <a:off x="0" y="2926800"/>
            <a:ext cx="3731400" cy="2487600"/>
          </a:xfrm>
          <a:prstGeom prst="rect">
            <a:avLst/>
          </a:prstGeom>
          <a:ln>
            <a:noFill/>
          </a:ln>
        </p:spPr>
      </p:pic>
      <p:pic>
        <p:nvPicPr>
          <p:cNvPr id="142" name="Google Shape;112;p14"/>
          <p:cNvPicPr/>
          <p:nvPr/>
        </p:nvPicPr>
        <p:blipFill>
          <a:blip r:embed="rId3"/>
          <a:stretch/>
        </p:blipFill>
        <p:spPr>
          <a:xfrm>
            <a:off x="3690720" y="569160"/>
            <a:ext cx="4317480" cy="6288480"/>
          </a:xfrm>
          <a:prstGeom prst="rect">
            <a:avLst/>
          </a:prstGeom>
          <a:ln>
            <a:noFill/>
          </a:ln>
        </p:spPr>
      </p:pic>
      <p:pic>
        <p:nvPicPr>
          <p:cNvPr id="143" name="Google Shape;113;p14"/>
          <p:cNvPicPr/>
          <p:nvPr/>
        </p:nvPicPr>
        <p:blipFill>
          <a:blip r:embed="rId4"/>
          <a:stretch/>
        </p:blipFill>
        <p:spPr>
          <a:xfrm>
            <a:off x="8008560" y="3150720"/>
            <a:ext cx="3179160" cy="210384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301680" y="2288880"/>
            <a:ext cx="313524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000" b="1" strike="noStrike" spc="-1">
                <a:solidFill>
                  <a:srgbClr val="040E08"/>
                </a:solidFill>
                <a:latin typeface="Times New Roman"/>
                <a:ea typeface="Times New Roman"/>
              </a:rPr>
              <a:t>POKARM</a:t>
            </a:r>
            <a:endParaRPr lang="pl" sz="20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8096760" y="1827360"/>
            <a:ext cx="3800160" cy="13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000" b="1" strike="noStrike" spc="-1">
                <a:solidFill>
                  <a:srgbClr val="040E08"/>
                </a:solidFill>
                <a:latin typeface="Times New Roman"/>
                <a:ea typeface="Times New Roman"/>
              </a:rPr>
              <a:t>WYSIŁEK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1" strike="noStrike" spc="-1">
                <a:solidFill>
                  <a:srgbClr val="040E08"/>
                </a:solidFill>
                <a:latin typeface="Times New Roman"/>
                <a:ea typeface="Times New Roman"/>
              </a:rPr>
              <a:t>TERMOREGULACJA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1" strike="noStrike" spc="-1">
                <a:solidFill>
                  <a:srgbClr val="040E08"/>
                </a:solidFill>
                <a:latin typeface="Times New Roman"/>
                <a:ea typeface="Times New Roman"/>
              </a:rPr>
              <a:t>WZROST BMR tj. podstawowej przemiany materii</a:t>
            </a:r>
            <a:endParaRPr lang="pl" sz="2000" b="0" strike="noStrike" spc="-1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698280" y="723960"/>
            <a:ext cx="2534040" cy="70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000" b="1" strike="noStrike" spc="-1">
                <a:solidFill>
                  <a:srgbClr val="FF3300"/>
                </a:solidFill>
                <a:latin typeface="Times New Roman"/>
                <a:ea typeface="Times New Roman"/>
              </a:rPr>
              <a:t>UTRATA MASY CIAŁA</a:t>
            </a:r>
            <a:endParaRPr lang="pl" sz="2000" b="0" strike="noStrike" spc="-1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3731760" y="3474000"/>
            <a:ext cx="1880280" cy="3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000" b="1" strike="noStrike" spc="-1" dirty="0">
                <a:solidFill>
                  <a:srgbClr val="FF3300"/>
                </a:solidFill>
                <a:latin typeface="Times New Roman"/>
                <a:ea typeface="Times New Roman"/>
              </a:rPr>
              <a:t>NORMA</a:t>
            </a:r>
            <a:endParaRPr lang="pl" sz="2000" b="0" strike="noStrike" spc="-1" dirty="0"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6428160" y="6016320"/>
            <a:ext cx="20642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000" b="1" strike="noStrike" spc="-1">
                <a:solidFill>
                  <a:srgbClr val="FF3300"/>
                </a:solidFill>
                <a:latin typeface="Times New Roman"/>
                <a:ea typeface="Times New Roman"/>
              </a:rPr>
              <a:t>NADWAGA</a:t>
            </a:r>
            <a:endParaRPr lang="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1" strike="noStrike" spc="-1">
                <a:solidFill>
                  <a:srgbClr val="FF3300"/>
                </a:solidFill>
                <a:latin typeface="Times New Roman"/>
                <a:ea typeface="Times New Roman"/>
              </a:rPr>
              <a:t>OTYŁOŚĆ</a:t>
            </a:r>
            <a:endParaRPr lang="pl" sz="2000" b="0" strike="noStrike" spc="-1">
              <a:latin typeface="Arial"/>
            </a:endParaRPr>
          </a:p>
        </p:txBody>
      </p:sp>
      <p:sp>
        <p:nvSpPr>
          <p:cNvPr id="149" name="CustomShape 6"/>
          <p:cNvSpPr/>
          <p:nvPr/>
        </p:nvSpPr>
        <p:spPr>
          <a:xfrm>
            <a:off x="1252080" y="153000"/>
            <a:ext cx="10145160" cy="461160"/>
          </a:xfrm>
          <a:prstGeom prst="rect">
            <a:avLst/>
          </a:prstGeom>
          <a:solidFill>
            <a:schemeClr val="dk2"/>
          </a:solidFill>
          <a:ln w="38160">
            <a:solidFill>
              <a:srgbClr val="FF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400" b="1" strike="noStrike" spc="-1">
                <a:solidFill>
                  <a:srgbClr val="FFCC00"/>
                </a:solidFill>
                <a:latin typeface="Times New Roman"/>
                <a:ea typeface="Times New Roman"/>
              </a:rPr>
              <a:t>REGULACJA MASY CIAŁA – BILANS ENERGETYCZNY</a:t>
            </a:r>
            <a:endParaRPr lang="pl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4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2417760" y="802440"/>
            <a:ext cx="8636760" cy="2541240"/>
          </a:xfrm>
          <a:prstGeom prst="rect">
            <a:avLst/>
          </a:prstGeom>
          <a:noFill/>
          <a:ln>
            <a:noFill/>
          </a:ln>
        </p:spPr>
        <p:txBody>
          <a:bodyPr bIns="0" anchor="b"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2417760" y="3531240"/>
            <a:ext cx="8636760" cy="977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/>
            <a:endParaRPr lang="pl" sz="3200" b="0" strike="noStrike" spc="-1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-79920" y="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2363760" y="802440"/>
            <a:ext cx="7507080" cy="747720"/>
          </a:xfrm>
          <a:prstGeom prst="rect">
            <a:avLst/>
          </a:prstGeom>
          <a:noFill/>
          <a:ln w="1584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700" b="0" strike="noStrike" spc="-1">
                <a:solidFill>
                  <a:srgbClr val="000000"/>
                </a:solidFill>
                <a:latin typeface="Gill Sans"/>
                <a:ea typeface="Gill Sans"/>
              </a:rPr>
              <a:t>WEDŁUG PODSTAWOWYCH WYTYCZNYCH, POTRZEBUJEMY CODZIENNIE </a:t>
            </a:r>
            <a:r>
              <a:rPr lang="pl" sz="1700" b="0" strike="noStrike" spc="-1">
                <a:solidFill>
                  <a:srgbClr val="C00000"/>
                </a:solidFill>
                <a:latin typeface="Gill Sans"/>
                <a:ea typeface="Gill Sans"/>
              </a:rPr>
              <a:t>1.800 to 2.200 </a:t>
            </a:r>
            <a:r>
              <a:rPr lang="pl" sz="1700" b="0" strike="noStrike" spc="-1">
                <a:solidFill>
                  <a:srgbClr val="000000"/>
                </a:solidFill>
                <a:latin typeface="Gill Sans"/>
                <a:ea typeface="Gill Sans"/>
              </a:rPr>
              <a:t>kcal </a:t>
            </a:r>
            <a:endParaRPr lang="pl" sz="1700" b="0" strike="noStrike" spc="-1"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4046400" y="3929040"/>
            <a:ext cx="7507080" cy="74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6"/>
          <p:cNvSpPr/>
          <p:nvPr/>
        </p:nvSpPr>
        <p:spPr>
          <a:xfrm>
            <a:off x="1098720" y="277200"/>
            <a:ext cx="10145160" cy="461160"/>
          </a:xfrm>
          <a:prstGeom prst="rect">
            <a:avLst/>
          </a:prstGeom>
          <a:solidFill>
            <a:schemeClr val="dk2"/>
          </a:solidFill>
          <a:ln w="38160">
            <a:solidFill>
              <a:srgbClr val="FF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400" b="1" strike="noStrike" spc="-1">
                <a:solidFill>
                  <a:srgbClr val="FFCC00"/>
                </a:solidFill>
                <a:latin typeface="Times New Roman"/>
                <a:ea typeface="Times New Roman"/>
              </a:rPr>
              <a:t>BILANS ENERGETYCZNY – podstawowy wydatek energetyczny 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159" name="CustomShape 7"/>
          <p:cNvSpPr/>
          <p:nvPr/>
        </p:nvSpPr>
        <p:spPr>
          <a:xfrm>
            <a:off x="844920" y="4116600"/>
            <a:ext cx="10145160" cy="461160"/>
          </a:xfrm>
          <a:prstGeom prst="rect">
            <a:avLst/>
          </a:prstGeom>
          <a:solidFill>
            <a:schemeClr val="dk2"/>
          </a:solidFill>
          <a:ln w="38160">
            <a:solidFill>
              <a:srgbClr val="FF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400" b="1" strike="noStrike" spc="-1">
                <a:solidFill>
                  <a:srgbClr val="FFCC00"/>
                </a:solidFill>
                <a:latin typeface="Times New Roman"/>
                <a:ea typeface="Times New Roman"/>
              </a:rPr>
              <a:t>Wydatek energetyczny uwzględniający pracę i aktywność ruchową 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160" name="CustomShape 8"/>
          <p:cNvSpPr/>
          <p:nvPr/>
        </p:nvSpPr>
        <p:spPr>
          <a:xfrm>
            <a:off x="215280" y="4776120"/>
            <a:ext cx="11803680" cy="1446840"/>
          </a:xfrm>
          <a:prstGeom prst="rect">
            <a:avLst/>
          </a:prstGeom>
          <a:noFill/>
          <a:ln w="1584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Według norm polskich osoba z prawidłową masą ciała </a:t>
            </a:r>
            <a:endParaRPr lang="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o </a:t>
            </a:r>
            <a:r>
              <a:rPr lang="pl" sz="2400" b="1" u="sng" strike="noStrike" spc="-1">
                <a:solidFill>
                  <a:srgbClr val="000000"/>
                </a:solidFill>
                <a:uFillTx/>
                <a:latin typeface="Gill Sans"/>
                <a:ea typeface="Gill Sans"/>
              </a:rPr>
              <a:t>małej aktywności ruchowej (PAL 1,6) </a:t>
            </a: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potrzebuje:</a:t>
            </a:r>
            <a:endParaRPr lang="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Mężczyzna  65-75 lat ok. </a:t>
            </a:r>
            <a:r>
              <a:rPr lang="pl" sz="2400" b="1" strike="noStrike" spc="-1">
                <a:solidFill>
                  <a:srgbClr val="000000"/>
                </a:solidFill>
                <a:latin typeface="Gill Sans"/>
                <a:ea typeface="Gill Sans"/>
              </a:rPr>
              <a:t>1850- 2400 kcal na dobę </a:t>
            </a:r>
            <a:endParaRPr lang="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000000"/>
                </a:solidFill>
                <a:latin typeface="Gill Sans"/>
                <a:ea typeface="Gill Sans"/>
              </a:rPr>
              <a:t>Kobieta 65-75 lat    ok. </a:t>
            </a:r>
            <a:r>
              <a:rPr lang="pl" sz="2400" b="1" strike="noStrike" spc="-1">
                <a:solidFill>
                  <a:srgbClr val="000000"/>
                </a:solidFill>
                <a:latin typeface="Gill Sans"/>
                <a:ea typeface="Gill Sans"/>
              </a:rPr>
              <a:t>1600-2050 kcal na dobę </a:t>
            </a:r>
            <a:endParaRPr lang="pl" sz="2400" b="0" strike="noStrike" spc="-1">
              <a:latin typeface="Arial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666842" y="1714488"/>
          <a:ext cx="8572561" cy="2280285"/>
        </p:xfrm>
        <a:graphic>
          <a:graphicData uri="http://schemas.openxmlformats.org/drawingml/2006/table">
            <a:tbl>
              <a:tblPr/>
              <a:tblGrid>
                <a:gridCol w="521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Podstawowe </a:t>
                      </a:r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zapotrzebowanie kaloryczne - </a:t>
                      </a:r>
                      <a:r>
                        <a:rPr lang="pl-PL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dorośli</a:t>
                      </a:r>
                      <a:endParaRPr lang="pl-PL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Nasz mózg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360-440 kcal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przeciętnie 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Nasze nerki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180-220 kcal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przeciętnie 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Nasze serce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144-176 kcal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przeciętnie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Nasza wątroba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360-440 kcal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przeciętnie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Nasze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mięśnie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240-330 kcal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przeciętnie 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Nasza tkanka tłuszczowa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108-175 kcal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przeciętnie 6-8%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Przewód pokarmowy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126-286 kcal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przeciętnie 7-13%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Inne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funkcje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organizmu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przeciętnie 2-4%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8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252080" y="153000"/>
            <a:ext cx="10145160" cy="461160"/>
          </a:xfrm>
          <a:prstGeom prst="rect">
            <a:avLst/>
          </a:prstGeom>
          <a:solidFill>
            <a:schemeClr val="dk2"/>
          </a:solidFill>
          <a:ln w="38160">
            <a:solidFill>
              <a:srgbClr val="FFC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2400" b="1" strike="noStrike" spc="-1">
                <a:solidFill>
                  <a:srgbClr val="FFCC00"/>
                </a:solidFill>
                <a:latin typeface="Times New Roman"/>
                <a:ea typeface="Times New Roman"/>
              </a:rPr>
              <a:t>BILANS ENERGETYCZNY – składniki energetyczne żywności  </a:t>
            </a:r>
            <a:endParaRPr lang="pl" sz="24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818440" y="1488960"/>
            <a:ext cx="8215920" cy="427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1800" b="1" strike="noStrike" spc="-1">
                <a:solidFill>
                  <a:srgbClr val="0000CC"/>
                </a:solidFill>
                <a:latin typeface="Verdana"/>
                <a:ea typeface="Verdana"/>
              </a:rPr>
              <a:t>Węglowodany 45-65% przyjmowanych kalorii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1" strike="noStrike" spc="-1">
                <a:solidFill>
                  <a:srgbClr val="C00000"/>
                </a:solidFill>
                <a:latin typeface="Verdana"/>
                <a:ea typeface="Verdana"/>
              </a:rPr>
              <a:t>(Wybieraj źródła pokarmowe węglowodanów o niskim indeksie glikemicznym !!!)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1" strike="noStrike" spc="-1">
                <a:solidFill>
                  <a:srgbClr val="C00000"/>
                </a:solidFill>
                <a:latin typeface="Verdana"/>
                <a:ea typeface="Verdana"/>
              </a:rPr>
              <a:t>				</a:t>
            </a:r>
            <a:r>
              <a:rPr lang="pl" sz="1800" b="1" strike="noStrike" spc="-1">
                <a:solidFill>
                  <a:srgbClr val="0000CC"/>
                </a:solidFill>
                <a:latin typeface="Verdana"/>
                <a:ea typeface="Verdana"/>
              </a:rPr>
              <a:t>						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1" strike="noStrike" spc="-1">
                <a:solidFill>
                  <a:srgbClr val="0000CC"/>
                </a:solidFill>
                <a:latin typeface="Verdana"/>
                <a:ea typeface="Verdana"/>
              </a:rPr>
              <a:t>				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1" strike="noStrike" spc="-1">
                <a:solidFill>
                  <a:srgbClr val="0000CC"/>
                </a:solidFill>
                <a:latin typeface="Verdana"/>
                <a:ea typeface="Verdana"/>
              </a:rPr>
              <a:t>Tłuszcze 20–35% 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1" strike="noStrike" spc="-1">
                <a:solidFill>
                  <a:srgbClr val="0000CC"/>
                </a:solidFill>
                <a:latin typeface="Verdana"/>
                <a:ea typeface="Verdana"/>
              </a:rPr>
              <a:t>			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1" strike="noStrike" spc="-1">
                <a:solidFill>
                  <a:srgbClr val="0000CC"/>
                </a:solidFill>
                <a:latin typeface="Verdana"/>
                <a:ea typeface="Verdana"/>
              </a:rPr>
              <a:t>Białka 12-15% 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2000" b="1" strike="noStrike" spc="-1">
                <a:solidFill>
                  <a:srgbClr val="000000"/>
                </a:solidFill>
                <a:latin typeface="Verdana"/>
                <a:ea typeface="Verdana"/>
              </a:rPr>
              <a:t>(stosunek białka zwierzęcego do roślinnego 50/50)</a:t>
            </a:r>
            <a:r>
              <a:rPr lang="pl" sz="1800" b="1" strike="noStrike" spc="-1">
                <a:solidFill>
                  <a:srgbClr val="000000"/>
                </a:solidFill>
                <a:latin typeface="Verdana"/>
                <a:ea typeface="Verdana"/>
              </a:rPr>
              <a:t>    </a:t>
            </a:r>
            <a:endParaRPr lang="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" sz="1800" b="1" strike="noStrike" spc="-1">
                <a:solidFill>
                  <a:srgbClr val="0000CC"/>
                </a:solidFill>
                <a:latin typeface="Verdana"/>
                <a:ea typeface="Verdana"/>
              </a:rPr>
              <a:t>			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165" name="Google Shape;143;p16"/>
          <p:cNvPicPr/>
          <p:nvPr/>
        </p:nvPicPr>
        <p:blipFill>
          <a:blip r:embed="rId2"/>
          <a:stretch/>
        </p:blipFill>
        <p:spPr>
          <a:xfrm>
            <a:off x="611640" y="985320"/>
            <a:ext cx="1800360" cy="1540440"/>
          </a:xfrm>
          <a:prstGeom prst="rect">
            <a:avLst/>
          </a:prstGeom>
          <a:ln>
            <a:noFill/>
          </a:ln>
        </p:spPr>
      </p:pic>
      <p:pic>
        <p:nvPicPr>
          <p:cNvPr id="166" name="Google Shape;144;p16"/>
          <p:cNvPicPr/>
          <p:nvPr/>
        </p:nvPicPr>
        <p:blipFill>
          <a:blip r:embed="rId3"/>
          <a:stretch/>
        </p:blipFill>
        <p:spPr>
          <a:xfrm>
            <a:off x="611640" y="4437000"/>
            <a:ext cx="1831320" cy="1646640"/>
          </a:xfrm>
          <a:prstGeom prst="rect">
            <a:avLst/>
          </a:prstGeom>
          <a:ln>
            <a:noFill/>
          </a:ln>
        </p:spPr>
      </p:pic>
      <p:pic>
        <p:nvPicPr>
          <p:cNvPr id="167" name="Google Shape;145;p16"/>
          <p:cNvPicPr/>
          <p:nvPr/>
        </p:nvPicPr>
        <p:blipFill>
          <a:blip r:embed="rId4"/>
          <a:stretch/>
        </p:blipFill>
        <p:spPr>
          <a:xfrm>
            <a:off x="628200" y="2647080"/>
            <a:ext cx="1815120" cy="1683720"/>
          </a:xfrm>
          <a:prstGeom prst="rect">
            <a:avLst/>
          </a:prstGeom>
          <a:ln>
            <a:noFill/>
          </a:ln>
        </p:spPr>
      </p:pic>
      <p:sp>
        <p:nvSpPr>
          <p:cNvPr id="7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6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40" y="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3048120" y="2136240"/>
            <a:ext cx="609552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pl" sz="18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3048120" y="368280"/>
            <a:ext cx="61304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Naukowiec Brian Wansink kiedyś </a:t>
            </a:r>
            <a:r>
              <a:rPr lang="pl" sz="1800" b="0" strike="noStrike" spc="-1" dirty="0" smtClean="0">
                <a:solidFill>
                  <a:srgbClr val="000000"/>
                </a:solidFill>
                <a:latin typeface="Gill Sans"/>
                <a:ea typeface="Gill Sans"/>
              </a:rPr>
              <a:t>zaprosił</a:t>
            </a:r>
            <a:endParaRPr lang="pl" sz="1800" b="0" strike="noStrike" spc="-1" dirty="0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1433880" y="1720800"/>
            <a:ext cx="918396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.</a:t>
            </a:r>
            <a:endParaRPr lang="pl" sz="1800" b="0" strike="noStrike" spc="-1"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8169840" y="4684320"/>
            <a:ext cx="3747960" cy="136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" sz="2400" b="0" strike="noStrike" spc="-1">
                <a:solidFill>
                  <a:srgbClr val="FF0000"/>
                </a:solidFill>
                <a:latin typeface="Gill Sans"/>
                <a:ea typeface="Gill Sans"/>
              </a:rPr>
              <a:t>53 % </a:t>
            </a:r>
            <a:endParaRPr lang="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zjadło więcej lodów niż ci, którzy dostali je na małym talerzu i z małą łyżeczką</a:t>
            </a:r>
            <a:endParaRPr lang="pl" sz="1800" b="0" strike="noStrike" spc="-1">
              <a:latin typeface="Arial"/>
            </a:endParaRPr>
          </a:p>
        </p:txBody>
      </p:sp>
      <p:pic>
        <p:nvPicPr>
          <p:cNvPr id="173" name="Google Shape;155;p17"/>
          <p:cNvPicPr/>
          <p:nvPr/>
        </p:nvPicPr>
        <p:blipFill>
          <a:blip r:embed="rId2"/>
          <a:stretch/>
        </p:blipFill>
        <p:spPr>
          <a:xfrm>
            <a:off x="4680" y="6480"/>
            <a:ext cx="2504880" cy="1044360"/>
          </a:xfrm>
          <a:prstGeom prst="rect">
            <a:avLst/>
          </a:prstGeom>
          <a:ln>
            <a:noFill/>
          </a:ln>
        </p:spPr>
      </p:pic>
      <p:pic>
        <p:nvPicPr>
          <p:cNvPr id="174" name="Google Shape;156;p17"/>
          <p:cNvPicPr/>
          <p:nvPr/>
        </p:nvPicPr>
        <p:blipFill>
          <a:blip r:embed="rId3"/>
          <a:stretch/>
        </p:blipFill>
        <p:spPr>
          <a:xfrm>
            <a:off x="10876320" y="6480"/>
            <a:ext cx="1315440" cy="1044360"/>
          </a:xfrm>
          <a:prstGeom prst="rect">
            <a:avLst/>
          </a:prstGeom>
          <a:ln>
            <a:noFill/>
          </a:ln>
        </p:spPr>
      </p:pic>
      <p:pic>
        <p:nvPicPr>
          <p:cNvPr id="175" name="Google Shape;157;p17"/>
          <p:cNvPicPr/>
          <p:nvPr/>
        </p:nvPicPr>
        <p:blipFill>
          <a:blip r:embed="rId4" cstate="print"/>
          <a:stretch/>
        </p:blipFill>
        <p:spPr>
          <a:xfrm>
            <a:off x="4996080" y="2199960"/>
            <a:ext cx="1830240" cy="1830240"/>
          </a:xfrm>
          <a:prstGeom prst="rect">
            <a:avLst/>
          </a:prstGeom>
          <a:ln>
            <a:noFill/>
          </a:ln>
        </p:spPr>
      </p:pic>
      <p:sp>
        <p:nvSpPr>
          <p:cNvPr id="176" name="CustomShape 6"/>
          <p:cNvSpPr/>
          <p:nvPr/>
        </p:nvSpPr>
        <p:spPr>
          <a:xfrm>
            <a:off x="2960640" y="912240"/>
            <a:ext cx="6130440" cy="83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pl" sz="2400" b="0" strike="noStrike" spc="-1" dirty="0">
                <a:solidFill>
                  <a:srgbClr val="FF0000"/>
                </a:solidFill>
                <a:latin typeface="Gill Sans"/>
                <a:ea typeface="Gill Sans"/>
              </a:rPr>
              <a:t>86 ekspertów</a:t>
            </a:r>
            <a:endParaRPr lang="pl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4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żywienia na obiad</a:t>
            </a:r>
            <a:r>
              <a:rPr lang="pl" sz="1800" b="0" strike="noStrike" spc="-1" dirty="0">
                <a:solidFill>
                  <a:srgbClr val="000000"/>
                </a:solidFill>
                <a:latin typeface="Gill Sans"/>
                <a:ea typeface="Gill Sans"/>
              </a:rPr>
              <a:t>.</a:t>
            </a:r>
            <a:endParaRPr lang="pl" sz="1800" b="0" strike="noStrike" spc="-1" dirty="0">
              <a:latin typeface="Arial"/>
            </a:endParaRPr>
          </a:p>
        </p:txBody>
      </p:sp>
      <p:pic>
        <p:nvPicPr>
          <p:cNvPr id="177" name="Google Shape;159;p17"/>
          <p:cNvPicPr/>
          <p:nvPr/>
        </p:nvPicPr>
        <p:blipFill>
          <a:blip r:embed="rId5"/>
          <a:stretch/>
        </p:blipFill>
        <p:spPr>
          <a:xfrm>
            <a:off x="8923320" y="1686960"/>
            <a:ext cx="2468160" cy="2329200"/>
          </a:xfrm>
          <a:prstGeom prst="rect">
            <a:avLst/>
          </a:prstGeom>
          <a:ln>
            <a:noFill/>
          </a:ln>
        </p:spPr>
      </p:pic>
      <p:pic>
        <p:nvPicPr>
          <p:cNvPr id="178" name="Google Shape;160;p17"/>
          <p:cNvPicPr/>
          <p:nvPr/>
        </p:nvPicPr>
        <p:blipFill>
          <a:blip r:embed="rId6" cstate="print"/>
          <a:stretch/>
        </p:blipFill>
        <p:spPr>
          <a:xfrm>
            <a:off x="296280" y="1611000"/>
            <a:ext cx="2782440" cy="2782440"/>
          </a:xfrm>
          <a:prstGeom prst="rect">
            <a:avLst/>
          </a:prstGeom>
          <a:ln>
            <a:noFill/>
          </a:ln>
        </p:spPr>
      </p:pic>
      <p:pic>
        <p:nvPicPr>
          <p:cNvPr id="179" name="Google Shape;161;p17"/>
          <p:cNvPicPr/>
          <p:nvPr/>
        </p:nvPicPr>
        <p:blipFill>
          <a:blip r:embed="rId7"/>
          <a:stretch/>
        </p:blipFill>
        <p:spPr>
          <a:xfrm rot="13796400">
            <a:off x="1818000" y="1269360"/>
            <a:ext cx="894960" cy="2580840"/>
          </a:xfrm>
          <a:prstGeom prst="rect">
            <a:avLst/>
          </a:prstGeom>
          <a:ln>
            <a:noFill/>
          </a:ln>
        </p:spPr>
      </p:pic>
      <p:pic>
        <p:nvPicPr>
          <p:cNvPr id="180" name="Google Shape;162;p17"/>
          <p:cNvPicPr/>
          <p:nvPr/>
        </p:nvPicPr>
        <p:blipFill>
          <a:blip r:embed="rId8"/>
          <a:stretch/>
        </p:blipFill>
        <p:spPr>
          <a:xfrm rot="8797800">
            <a:off x="9042840" y="1335600"/>
            <a:ext cx="772200" cy="3039480"/>
          </a:xfrm>
          <a:prstGeom prst="rect">
            <a:avLst/>
          </a:prstGeom>
          <a:ln>
            <a:noFill/>
          </a:ln>
        </p:spPr>
      </p:pic>
      <p:sp>
        <p:nvSpPr>
          <p:cNvPr id="15" name="pole tekstowe 11"/>
          <p:cNvSpPr txBox="1"/>
          <p:nvPr/>
        </p:nvSpPr>
        <p:spPr>
          <a:xfrm>
            <a:off x="1238216" y="5929330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269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2417760" y="802440"/>
            <a:ext cx="8636760" cy="2541240"/>
          </a:xfrm>
          <a:prstGeom prst="rect">
            <a:avLst/>
          </a:prstGeom>
          <a:noFill/>
          <a:ln>
            <a:noFill/>
          </a:ln>
        </p:spPr>
        <p:txBody>
          <a:bodyPr bIns="0" anchor="b"/>
          <a:lstStyle/>
          <a:p>
            <a:endParaRPr lang="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2417760" y="3531240"/>
            <a:ext cx="8636760" cy="977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algn="ctr"/>
            <a:endParaRPr lang="pl" sz="3200" b="0" strike="noStrike" spc="-1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-4680" y="-31320"/>
            <a:ext cx="12191760" cy="6400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4" name="Google Shape;170;p18"/>
          <p:cNvPicPr/>
          <p:nvPr/>
        </p:nvPicPr>
        <p:blipFill>
          <a:blip r:embed="rId2"/>
          <a:stretch/>
        </p:blipFill>
        <p:spPr>
          <a:xfrm>
            <a:off x="0" y="0"/>
            <a:ext cx="1776240" cy="553320"/>
          </a:xfrm>
          <a:prstGeom prst="rect">
            <a:avLst/>
          </a:prstGeom>
          <a:ln>
            <a:noFill/>
          </a:ln>
        </p:spPr>
      </p:pic>
      <p:sp>
        <p:nvSpPr>
          <p:cNvPr id="186" name="CustomShape 4"/>
          <p:cNvSpPr/>
          <p:nvPr/>
        </p:nvSpPr>
        <p:spPr>
          <a:xfrm>
            <a:off x="2417760" y="203400"/>
            <a:ext cx="7467120" cy="146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3200" b="0" strike="noStrike" spc="-1">
                <a:solidFill>
                  <a:srgbClr val="000000"/>
                </a:solidFill>
                <a:latin typeface="Gill Sans"/>
                <a:ea typeface="Gill Sans"/>
              </a:rPr>
              <a:t>Śmieszne? Ale warte też refleksji</a:t>
            </a:r>
            <a:endParaRPr lang="pl" sz="3200" b="0" strike="noStrike" spc="-1">
              <a:latin typeface="Arial"/>
            </a:endParaRPr>
          </a:p>
        </p:txBody>
      </p:sp>
      <p:pic>
        <p:nvPicPr>
          <p:cNvPr id="187" name="Google Shape;173;p18"/>
          <p:cNvPicPr/>
          <p:nvPr/>
        </p:nvPicPr>
        <p:blipFill>
          <a:blip r:embed="rId3"/>
          <a:stretch/>
        </p:blipFill>
        <p:spPr>
          <a:xfrm>
            <a:off x="1285200" y="2414880"/>
            <a:ext cx="2706480" cy="1666440"/>
          </a:xfrm>
          <a:prstGeom prst="rect">
            <a:avLst/>
          </a:prstGeom>
          <a:ln>
            <a:noFill/>
          </a:ln>
        </p:spPr>
      </p:pic>
      <p:pic>
        <p:nvPicPr>
          <p:cNvPr id="188" name="Google Shape;174;p18"/>
          <p:cNvPicPr/>
          <p:nvPr/>
        </p:nvPicPr>
        <p:blipFill>
          <a:blip r:embed="rId4"/>
          <a:stretch/>
        </p:blipFill>
        <p:spPr>
          <a:xfrm>
            <a:off x="7020720" y="2410200"/>
            <a:ext cx="3895200" cy="1609200"/>
          </a:xfrm>
          <a:prstGeom prst="rect">
            <a:avLst/>
          </a:prstGeom>
          <a:ln>
            <a:noFill/>
          </a:ln>
        </p:spPr>
      </p:pic>
      <p:sp>
        <p:nvSpPr>
          <p:cNvPr id="189" name="CustomShape 5"/>
          <p:cNvSpPr/>
          <p:nvPr/>
        </p:nvSpPr>
        <p:spPr>
          <a:xfrm>
            <a:off x="2062440" y="4401000"/>
            <a:ext cx="7466040" cy="1607040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Ci którzy jedli lody na dużych, głębokich talerzach, zjedli ponad </a:t>
            </a:r>
            <a:endParaRPr lang="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2800" b="0" strike="noStrike" spc="-1">
                <a:solidFill>
                  <a:srgbClr val="FF0000"/>
                </a:solidFill>
                <a:latin typeface="Gill Sans"/>
                <a:ea typeface="Gill Sans"/>
              </a:rPr>
              <a:t>30 procent więcej </a:t>
            </a:r>
            <a:endParaRPr lang="pl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" sz="1800" b="0" strike="noStrike" spc="-1">
                <a:solidFill>
                  <a:srgbClr val="000000"/>
                </a:solidFill>
                <a:latin typeface="Gill Sans"/>
                <a:ea typeface="Gill Sans"/>
              </a:rPr>
              <a:t>lodów niż ci, którzy zjedli je z małych płaskich talerzy</a:t>
            </a:r>
            <a:r>
              <a:t/>
            </a:r>
            <a:br/>
            <a:endParaRPr lang="pl" sz="1800" b="0" strike="noStrike" spc="-1">
              <a:latin typeface="Arial"/>
            </a:endParaRPr>
          </a:p>
        </p:txBody>
      </p:sp>
      <p:pic>
        <p:nvPicPr>
          <p:cNvPr id="11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-31896"/>
            <a:ext cx="1842608" cy="60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1238216" y="5786454"/>
            <a:ext cx="1050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Materiały przygotowane w ramach projektu BEPRESEL (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KA204-2017-012). Kopiowanie tylko za zgodą koordynatora projektu</a:t>
            </a:r>
            <a:r>
              <a:rPr lang="pl-PL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68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1519</Words>
  <Application>Microsoft Office PowerPoint</Application>
  <PresentationFormat>Widescreen</PresentationFormat>
  <Paragraphs>266</Paragraphs>
  <Slides>31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Gill Sans</vt:lpstr>
      <vt:lpstr>Noto Sans Symbols</vt:lpstr>
      <vt:lpstr>Times New Roman</vt:lpstr>
      <vt:lpstr>Verdana</vt:lpstr>
      <vt:lpstr>Office-tema</vt:lpstr>
      <vt:lpstr>PowerPoint-præsentation</vt:lpstr>
      <vt:lpstr>PowerPoint-præsentation</vt:lpstr>
      <vt:lpstr>PowerPoint-præsentation</vt:lpstr>
      <vt:lpstr>Zajęcia numer 6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Zajęcia numer 6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4</cp:revision>
  <dcterms:created xsi:type="dcterms:W3CDTF">2019-11-30T09:35:28Z</dcterms:created>
  <dcterms:modified xsi:type="dcterms:W3CDTF">2019-12-01T12:30:39Z</dcterms:modified>
</cp:coreProperties>
</file>