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D4FA-EF2D-48AA-B2CB-BAE48DCE6A6B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124A8-0904-459A-8E2E-02385427CA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5784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Google Shape;81;p1:note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14339" name="Google Shape;82;p1:notes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/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10050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Google Shape;90;p2:note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15363" name="Google Shape;91;p2:notes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/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682983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Google Shape;100;p3:note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16387" name="Google Shape;101;p3:notes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/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67079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Google Shape;112;p4:note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17411" name="Google Shape;113;p4:notes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/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059912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Google Shape;120;p5:note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18435" name="Google Shape;121;p5:notes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/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51396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Google Shape;126;p6:note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19459" name="Google Shape;127;p6:notes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/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065696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Google Shape;138;p7:note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20483" name="Google Shape;139;p7:notes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/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675786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Google Shape;145;p8:note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21507" name="Google Shape;146;p8:notes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/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87080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ACF-7EC0-4E79-9709-FB4E1D7FC32A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F097-CA76-4B79-B9CB-D806E0065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921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ACF-7EC0-4E79-9709-FB4E1D7FC32A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F097-CA76-4B79-B9CB-D806E0065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487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ACF-7EC0-4E79-9709-FB4E1D7FC32A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F097-CA76-4B79-B9CB-D806E0065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342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ACF-7EC0-4E79-9709-FB4E1D7FC32A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F097-CA76-4B79-B9CB-D806E0065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728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ACF-7EC0-4E79-9709-FB4E1D7FC32A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F097-CA76-4B79-B9CB-D806E0065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67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ACF-7EC0-4E79-9709-FB4E1D7FC32A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F097-CA76-4B79-B9CB-D806E0065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2328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ACF-7EC0-4E79-9709-FB4E1D7FC32A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F097-CA76-4B79-B9CB-D806E0065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945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ACF-7EC0-4E79-9709-FB4E1D7FC32A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F097-CA76-4B79-B9CB-D806E0065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950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ACF-7EC0-4E79-9709-FB4E1D7FC32A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F097-CA76-4B79-B9CB-D806E0065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613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ACF-7EC0-4E79-9709-FB4E1D7FC32A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F097-CA76-4B79-B9CB-D806E0065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002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ACF-7EC0-4E79-9709-FB4E1D7FC32A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F097-CA76-4B79-B9CB-D806E0065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25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ADACF-7EC0-4E79-9709-FB4E1D7FC32A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4F097-CA76-4B79-B9CB-D806E0065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394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cid:image001.jpg@01D37A4A.783D05B0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jpeg"/><Relationship Id="rId7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37A4A.783D05B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2" descr="cid:image001.jpg@01D37A4A.783D05B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2" y="285752"/>
            <a:ext cx="3524249" cy="1238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ktangel 7"/>
          <p:cNvSpPr/>
          <p:nvPr/>
        </p:nvSpPr>
        <p:spPr>
          <a:xfrm>
            <a:off x="2131483" y="2981326"/>
            <a:ext cx="7715251" cy="1524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pl-PL" sz="3200" dirty="0">
                <a:solidFill>
                  <a:schemeClr val="tx1"/>
                </a:solidFill>
              </a:rPr>
              <a:t>Projekt </a:t>
            </a:r>
            <a:r>
              <a:rPr lang="pl-PL" sz="3200" dirty="0" err="1">
                <a:solidFill>
                  <a:schemeClr val="tx1"/>
                </a:solidFill>
              </a:rPr>
              <a:t>BePreSel</a:t>
            </a:r>
            <a:r>
              <a:rPr lang="pl-PL" sz="3200" dirty="0">
                <a:solidFill>
                  <a:schemeClr val="tx1"/>
                </a:solidFill>
              </a:rPr>
              <a:t> – </a:t>
            </a:r>
          </a:p>
          <a:p>
            <a:pPr algn="ctr">
              <a:defRPr/>
            </a:pPr>
            <a:r>
              <a:rPr lang="pl-PL" sz="3200" dirty="0">
                <a:solidFill>
                  <a:schemeClr val="tx1"/>
                </a:solidFill>
              </a:rPr>
              <a:t>Lepsze przygotowanie seniorów do życia w zdrowiu</a:t>
            </a:r>
            <a:endParaRPr lang="da-DK" sz="3200" dirty="0">
              <a:solidFill>
                <a:schemeClr val="tx1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2489200" y="4794251"/>
            <a:ext cx="6858000" cy="111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endParaRPr lang="da-DK" sz="3200" dirty="0">
              <a:solidFill>
                <a:schemeClr val="tx1"/>
              </a:solidFill>
            </a:endParaRPr>
          </a:p>
        </p:txBody>
      </p:sp>
      <p:pic>
        <p:nvPicPr>
          <p:cNvPr id="2053" name="Obraz 8" descr="Znalezione obrazy dla zapytania this project is funded by the european union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1" y="285752"/>
            <a:ext cx="4262967" cy="1238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Obraz 9" descr="Podobny obra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1" y="5619751"/>
            <a:ext cx="2091267" cy="668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Obraz 10" descr="Znalezione obrazy dla zapytania UniversitÃ  delle LiberEtÃ  del Fv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5715000"/>
            <a:ext cx="2963333" cy="57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Obraz 11" descr="Znalezione obrazy dla zapytania AOF-Skanderbor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1" y="5619751"/>
            <a:ext cx="1488016" cy="747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Obraz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1" y="5619751"/>
            <a:ext cx="1809751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Obraz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1" y="5619751"/>
            <a:ext cx="1333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666751" y="6489701"/>
            <a:ext cx="11430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a-DK" sz="1600" i="1" dirty="0">
                <a:solidFill>
                  <a:schemeClr val="bg1">
                    <a:lumMod val="50000"/>
                  </a:schemeClr>
                </a:solidFill>
              </a:rPr>
              <a:t>Materiały przygotowane w ramach projektu BEPRESEL (</a:t>
            </a:r>
            <a:r>
              <a:rPr lang="pl-PL" sz="1600" i="1" dirty="0">
                <a:solidFill>
                  <a:schemeClr val="bg1">
                    <a:lumMod val="50000"/>
                  </a:schemeClr>
                </a:solidFill>
              </a:rPr>
              <a:t>KA204-2017-012). Kopiowanie tylko za zgodą koordynatora projektu.</a:t>
            </a:r>
            <a:endParaRPr lang="pl-PL" sz="2400" dirty="0">
              <a:latin typeface="Arial" charset="0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3687445" y="1992843"/>
            <a:ext cx="4461510" cy="8318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pl-PL" sz="28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Moduł </a:t>
            </a:r>
            <a:r>
              <a:rPr lang="da-DK" sz="28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l-PL" sz="28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a-DK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53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/>
          <p:nvPr/>
        </p:nvSpPr>
        <p:spPr>
          <a:xfrm>
            <a:off x="567267" y="518585"/>
            <a:ext cx="7046384" cy="65616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lIns="121900" tIns="60933" rIns="121900" bIns="60933" anchor="ctr"/>
          <a:lstStyle/>
          <a:p>
            <a:pPr algn="ctr">
              <a:defRPr/>
            </a:pPr>
            <a:r>
              <a:rPr lang="en-GB" sz="4267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Mamy</a:t>
            </a:r>
            <a:r>
              <a:rPr lang="en-GB" sz="4267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2 </a:t>
            </a:r>
            <a:r>
              <a:rPr lang="en-GB" sz="4267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rodzaje</a:t>
            </a:r>
            <a:r>
              <a:rPr lang="en-GB" sz="4267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4267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ciśnienia</a:t>
            </a:r>
            <a:r>
              <a:rPr lang="en-GB" sz="4267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4267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krwi</a:t>
            </a:r>
            <a:r>
              <a:rPr lang="en-GB" sz="4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.</a:t>
            </a:r>
            <a:endParaRPr lang="pl-PL" sz="4800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43" name="Google Shape;143;p19"/>
          <p:cNvSpPr/>
          <p:nvPr/>
        </p:nvSpPr>
        <p:spPr>
          <a:xfrm>
            <a:off x="4091518" y="1989667"/>
            <a:ext cx="7497233" cy="379306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lIns="121900" tIns="60933" rIns="121900" bIns="60933" anchor="ctr"/>
          <a:lstStyle/>
          <a:p>
            <a:pPr algn="ctr">
              <a:defRPr/>
            </a:pP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Jeśli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cierpisz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na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cukrzycę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lub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masz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zwiekszone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ryzyko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chorób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serca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i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naczyń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,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Twoje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ciśnienie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powinno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być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nawet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jeszcze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niższe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niż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opisane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w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powyższych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tabelach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.</a:t>
            </a:r>
            <a:endParaRPr lang="pl-PL" sz="3733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66751" y="6489701"/>
            <a:ext cx="11430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a-DK" sz="1600" i="1" dirty="0">
                <a:solidFill>
                  <a:schemeClr val="bg1">
                    <a:lumMod val="50000"/>
                  </a:schemeClr>
                </a:solidFill>
              </a:rPr>
              <a:t>Materiały przygotowane w ramach projektu BEPRESEL (</a:t>
            </a:r>
            <a:r>
              <a:rPr lang="pl-PL" sz="1600" i="1" dirty="0">
                <a:solidFill>
                  <a:schemeClr val="bg1">
                    <a:lumMod val="50000"/>
                  </a:schemeClr>
                </a:solidFill>
              </a:rPr>
              <a:t>KA204-2017-012). Kopiowanie tylko za zgodą koordynatora projektu.</a:t>
            </a:r>
            <a:endParaRPr lang="pl-PL" sz="2400" dirty="0">
              <a:latin typeface="Arial" charset="0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1" y="2864961"/>
            <a:ext cx="3352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240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/>
          <p:nvPr/>
        </p:nvSpPr>
        <p:spPr>
          <a:xfrm>
            <a:off x="0" y="4953000"/>
            <a:ext cx="12192000" cy="145626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121900" tIns="60933" rIns="121900" bIns="60933" anchor="ctr"/>
          <a:lstStyle/>
          <a:p>
            <a:pPr algn="ctr">
              <a:defRPr/>
            </a:pPr>
            <a:r>
              <a:rPr lang="en-GB" sz="3200">
                <a:solidFill>
                  <a:schemeClr val="dk1"/>
                </a:solidFill>
                <a:latin typeface="Arial" charset="0"/>
              </a:rPr>
              <a:t>Kiedy mierzysz ciśnienie w gabinecie lekarskim, stres spowodowany wizytą może spowodować wyższy wynik pomiaru (“nadciśnienie białego fartucha”)</a:t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0"/>
          <p:cNvSpPr/>
          <p:nvPr/>
        </p:nvSpPr>
        <p:spPr>
          <a:xfrm>
            <a:off x="3018367" y="649818"/>
            <a:ext cx="6843184" cy="101176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121900" tIns="60933" rIns="121900" bIns="60933" anchor="ctr"/>
          <a:lstStyle/>
          <a:p>
            <a:pPr algn="ctr">
              <a:defRPr/>
            </a:pPr>
            <a:r>
              <a:rPr lang="en-GB" sz="2667" dirty="0">
                <a:solidFill>
                  <a:schemeClr val="dk1"/>
                </a:solidFill>
                <a:latin typeface="Arial" charset="0"/>
              </a:rPr>
              <a:t>DLACZEGO</a:t>
            </a:r>
            <a:endParaRPr sz="2667">
              <a:solidFill>
                <a:schemeClr val="dk1"/>
              </a:solidFill>
              <a:latin typeface="Arial" charset="0"/>
            </a:endParaRPr>
          </a:p>
          <a:p>
            <a:pPr algn="ctr">
              <a:defRPr/>
            </a:pPr>
            <a:r>
              <a:rPr lang="en-GB" sz="2667" dirty="0" err="1">
                <a:solidFill>
                  <a:schemeClr val="dk1"/>
                </a:solidFill>
                <a:latin typeface="Arial" charset="0"/>
              </a:rPr>
              <a:t>dobrze</a:t>
            </a:r>
            <a:r>
              <a:rPr lang="en-GB" sz="2667" dirty="0">
                <a:solidFill>
                  <a:schemeClr val="dk1"/>
                </a:solidFill>
                <a:latin typeface="Arial" charset="0"/>
              </a:rPr>
              <a:t> jest </a:t>
            </a:r>
            <a:r>
              <a:rPr lang="en-GB" sz="2667" dirty="0" err="1">
                <a:solidFill>
                  <a:schemeClr val="dk1"/>
                </a:solidFill>
                <a:latin typeface="Arial" charset="0"/>
              </a:rPr>
              <a:t>mierzyć</a:t>
            </a:r>
            <a:r>
              <a:rPr lang="en-GB" sz="2667" dirty="0">
                <a:solidFill>
                  <a:schemeClr val="dk1"/>
                </a:solidFill>
                <a:latin typeface="Arial" charset="0"/>
              </a:rPr>
              <a:t> </a:t>
            </a:r>
            <a:r>
              <a:rPr lang="en-GB" sz="2667" dirty="0" err="1">
                <a:solidFill>
                  <a:schemeClr val="dk1"/>
                </a:solidFill>
                <a:latin typeface="Arial" charset="0"/>
              </a:rPr>
              <a:t>ciśnienie</a:t>
            </a:r>
            <a:r>
              <a:rPr lang="en-GB" sz="2667" dirty="0">
                <a:solidFill>
                  <a:schemeClr val="dk1"/>
                </a:solidFill>
                <a:latin typeface="Arial" charset="0"/>
              </a:rPr>
              <a:t> </a:t>
            </a:r>
            <a:r>
              <a:rPr lang="en-GB" sz="2667" dirty="0" err="1">
                <a:solidFill>
                  <a:schemeClr val="dk1"/>
                </a:solidFill>
                <a:latin typeface="Arial" charset="0"/>
              </a:rPr>
              <a:t>samemu</a:t>
            </a:r>
            <a:r>
              <a:rPr lang="en-GB" sz="3733" dirty="0">
                <a:solidFill>
                  <a:schemeClr val="dk1"/>
                </a:solidFill>
                <a:latin typeface="Arial" charset="0"/>
              </a:rPr>
              <a:t>?</a:t>
            </a:r>
            <a:endParaRPr sz="3733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66751" y="6489701"/>
            <a:ext cx="11430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a-DK" sz="1600" i="1" dirty="0">
                <a:solidFill>
                  <a:schemeClr val="bg1">
                    <a:lumMod val="50000"/>
                  </a:schemeClr>
                </a:solidFill>
              </a:rPr>
              <a:t>Materiały przygotowane w ramach projektu BEPRESEL (</a:t>
            </a:r>
            <a:r>
              <a:rPr lang="pl-PL" sz="1600" i="1" dirty="0">
                <a:solidFill>
                  <a:schemeClr val="bg1">
                    <a:lumMod val="50000"/>
                  </a:schemeClr>
                </a:solidFill>
              </a:rPr>
              <a:t>KA204-2017-012). Kopiowanie tylko za zgodą koordynatora projektu.</a:t>
            </a:r>
            <a:endParaRPr lang="pl-PL" sz="2400" dirty="0">
              <a:latin typeface="Arial" charset="0"/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2018144"/>
            <a:ext cx="3429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263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6000752"/>
            <a:ext cx="12192000" cy="8572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2400"/>
          </a:p>
        </p:txBody>
      </p:sp>
      <p:sp>
        <p:nvSpPr>
          <p:cNvPr id="11" name="Prostokąt 10"/>
          <p:cNvSpPr/>
          <p:nvPr/>
        </p:nvSpPr>
        <p:spPr>
          <a:xfrm>
            <a:off x="0" y="0"/>
            <a:ext cx="12192000" cy="8572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2400"/>
          </a:p>
        </p:txBody>
      </p:sp>
      <p:sp>
        <p:nvSpPr>
          <p:cNvPr id="3076" name="Symbol zastępczy zawartości 2"/>
          <p:cNvSpPr>
            <a:spLocks noGrp="1"/>
          </p:cNvSpPr>
          <p:nvPr>
            <p:ph idx="1"/>
          </p:nvPr>
        </p:nvSpPr>
        <p:spPr>
          <a:xfrm>
            <a:off x="381001" y="1047751"/>
            <a:ext cx="11334751" cy="495300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pl-PL" altLang="da-DK" sz="2400" dirty="0"/>
              <a:t>Niniejsze materiały powstały w ramach międzynarodowego projektu BEPRESEL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l-PL" altLang="da-DK" sz="2400" dirty="0"/>
              <a:t>(numer umowy KA204-2017-012)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pl-PL" altLang="da-DK" sz="2400" b="1" i="1" u="sng" dirty="0"/>
              <a:t>Kopiowanie dozwolone za zgodą koordynatora projektu.</a:t>
            </a:r>
          </a:p>
          <a:p>
            <a:pPr>
              <a:buFont typeface="Arial" panose="020B0604020202020204" pitchFamily="34" charset="0"/>
              <a:buNone/>
            </a:pPr>
            <a:endParaRPr lang="sl-SI" altLang="da-DK" sz="2400" dirty="0"/>
          </a:p>
          <a:p>
            <a:pPr>
              <a:buFont typeface="Arial" panose="020B0604020202020204" pitchFamily="34" charset="0"/>
              <a:buNone/>
            </a:pPr>
            <a:r>
              <a:rPr lang="sl-SI" altLang="da-DK" sz="2400" dirty="0"/>
              <a:t>Partnerzy projektu:</a:t>
            </a:r>
            <a:endParaRPr lang="pl-PL" altLang="da-DK" sz="2400" dirty="0"/>
          </a:p>
          <a:p>
            <a:r>
              <a:rPr lang="en-GB" altLang="da-DK" sz="2400" dirty="0"/>
              <a:t>SOSUAARHUS AARHUS SOCIAL AND HEALTH CARE COLLEGE </a:t>
            </a:r>
            <a:r>
              <a:rPr lang="sl-SI" altLang="da-DK" sz="2400" dirty="0"/>
              <a:t> (AARHUS – DANIA)</a:t>
            </a:r>
            <a:endParaRPr lang="pl-PL" altLang="da-DK" sz="2400" dirty="0"/>
          </a:p>
          <a:p>
            <a:r>
              <a:rPr lang="sl-SI" altLang="da-DK" sz="2400" dirty="0"/>
              <a:t>UNIWERSYTET JAGIELLOŃSKI COLLEGIUM MEDICUM (KRAKÓW – POLSKA)</a:t>
            </a:r>
            <a:endParaRPr lang="pl-PL" altLang="da-DK" sz="2400" dirty="0"/>
          </a:p>
          <a:p>
            <a:r>
              <a:rPr lang="it-IT" altLang="da-DK" sz="2400" dirty="0"/>
              <a:t>UNIVERSITÀ DELLE LIBERETÀ DEL FVG (UDINE – WŁOCHY)</a:t>
            </a:r>
            <a:endParaRPr lang="pl-PL" altLang="da-DK" sz="2400" dirty="0"/>
          </a:p>
          <a:p>
            <a:r>
              <a:rPr lang="sl-SI" altLang="da-DK" sz="2400" dirty="0"/>
              <a:t>LJUDSKA UNIVERZA PTUJ (PTUJ – SŁOWENIA)</a:t>
            </a:r>
            <a:endParaRPr lang="pl-PL" altLang="da-DK" sz="2400" dirty="0"/>
          </a:p>
          <a:p>
            <a:r>
              <a:rPr lang="da-DK" altLang="da-DK" sz="2400" dirty="0"/>
              <a:t>AOF SKANDERBORG AFTENSKOLE (SKANDERBORG – DANIA)</a:t>
            </a:r>
            <a:endParaRPr lang="pl-PL" altLang="da-DK" sz="2400" dirty="0"/>
          </a:p>
          <a:p>
            <a:pPr>
              <a:buFont typeface="Arial" panose="020B0604020202020204" pitchFamily="34" charset="0"/>
              <a:buNone/>
            </a:pPr>
            <a:endParaRPr lang="pl-PL" altLang="da-DK" dirty="0" smtClean="0"/>
          </a:p>
          <a:p>
            <a:endParaRPr lang="pl-PL" altLang="da-DK" dirty="0" smtClean="0"/>
          </a:p>
        </p:txBody>
      </p:sp>
      <p:pic>
        <p:nvPicPr>
          <p:cNvPr id="3077" name="Obraz 1" descr="Znalezione obrazy dla zapytania bepresel proj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1" y="190501"/>
            <a:ext cx="1583267" cy="554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Obraz 3" descr="Podobny obra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8518" y="171451"/>
            <a:ext cx="2677583" cy="57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Obraz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1" y="6096001"/>
            <a:ext cx="1200149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Obraz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1" y="6096000"/>
            <a:ext cx="1200149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Obraz 19" descr="Znalezione obrazy dla zapytania AOF-Skanderbor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6096001"/>
            <a:ext cx="1054100" cy="46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Obraz 13" descr="Znalezione obrazy dla zapytania UniversitÃ  delle LiberEtÃ  del Fv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6096000"/>
            <a:ext cx="2497667" cy="484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Obraz 16" descr="Podobny obraz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1" y="6096001"/>
            <a:ext cx="1502833" cy="480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02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357717" y="3388785"/>
            <a:ext cx="7279216" cy="144144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pl-PL" sz="2800" b="1" dirty="0"/>
              <a:t>Zanim przejdziemy dalej, pozwólcie Państwo, że się przedstawię</a:t>
            </a:r>
            <a:endParaRPr lang="da-DK" sz="2800" b="1" dirty="0"/>
          </a:p>
        </p:txBody>
      </p:sp>
      <p:sp>
        <p:nvSpPr>
          <p:cNvPr id="7" name="Rektangel 6"/>
          <p:cNvSpPr/>
          <p:nvPr/>
        </p:nvSpPr>
        <p:spPr>
          <a:xfrm>
            <a:off x="357717" y="1401234"/>
            <a:ext cx="7279216" cy="1439333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pl-PL" sz="2800" b="1" dirty="0"/>
              <a:t>Nazywam się:</a:t>
            </a:r>
            <a:endParaRPr lang="da-DK" sz="2800" b="1" dirty="0"/>
          </a:p>
        </p:txBody>
      </p:sp>
      <p:pic>
        <p:nvPicPr>
          <p:cNvPr id="4101" name="Billede 7" descr="cid:image001.jpg@01D37A4A.783D05B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2034"/>
            <a:ext cx="1775884" cy="554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le tekstowe 7"/>
          <p:cNvSpPr txBox="1"/>
          <p:nvPr/>
        </p:nvSpPr>
        <p:spPr>
          <a:xfrm>
            <a:off x="666751" y="6489701"/>
            <a:ext cx="11430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a-DK" sz="1600" i="1" dirty="0">
                <a:solidFill>
                  <a:schemeClr val="bg1">
                    <a:lumMod val="50000"/>
                  </a:schemeClr>
                </a:solidFill>
              </a:rPr>
              <a:t>Materiały przygotowane w ramach projektu BEPRESEL (</a:t>
            </a:r>
            <a:r>
              <a:rPr lang="pl-PL" sz="1600" i="1" dirty="0">
                <a:solidFill>
                  <a:schemeClr val="bg1">
                    <a:lumMod val="50000"/>
                  </a:schemeClr>
                </a:solidFill>
              </a:rPr>
              <a:t>KA204-2017-012). Kopiowanie tylko za zgodą koordynatora projektu.</a:t>
            </a:r>
            <a:endParaRPr lang="pl-PL" sz="2400" dirty="0">
              <a:latin typeface="Arial" charset="0"/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7951" y="2436284"/>
            <a:ext cx="355282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Google Shape;84;p13" descr="cid:image001.jpg@01D37A4A.783D05B0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85" y="340785"/>
            <a:ext cx="3729567" cy="104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Google Shape;86;p13"/>
          <p:cNvSpPr>
            <a:spLocks noChangeArrowheads="1"/>
          </p:cNvSpPr>
          <p:nvPr/>
        </p:nvSpPr>
        <p:spPr bwMode="auto">
          <a:xfrm>
            <a:off x="478367" y="3968752"/>
            <a:ext cx="7239000" cy="1502833"/>
          </a:xfrm>
          <a:prstGeom prst="rect">
            <a:avLst/>
          </a:prstGeom>
          <a:solidFill>
            <a:srgbClr val="D8D8D8"/>
          </a:solidFill>
          <a:ln w="12700">
            <a:solidFill>
              <a:srgbClr val="42719B"/>
            </a:solidFill>
            <a:miter lim="800000"/>
            <a:headEnd type="none" w="sm" len="sm"/>
            <a:tailEnd type="none" w="sm" len="sm"/>
          </a:ln>
        </p:spPr>
        <p:txBody>
          <a:bodyPr lIns="121900" tIns="60933" rIns="121900" bIns="60933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da-DK" sz="640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Ciśnienia tętniczego</a:t>
            </a:r>
            <a:endParaRPr lang="pl-PL" altLang="da-DK" sz="640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5124" name="Google Shape;87;p13"/>
          <p:cNvSpPr>
            <a:spLocks noChangeArrowheads="1"/>
          </p:cNvSpPr>
          <p:nvPr/>
        </p:nvSpPr>
        <p:spPr bwMode="auto">
          <a:xfrm>
            <a:off x="1305984" y="2118785"/>
            <a:ext cx="5679016" cy="1500716"/>
          </a:xfrm>
          <a:prstGeom prst="rect">
            <a:avLst/>
          </a:prstGeom>
          <a:solidFill>
            <a:srgbClr val="C4E0B2"/>
          </a:solidFill>
          <a:ln w="12700">
            <a:solidFill>
              <a:srgbClr val="42719B"/>
            </a:solidFill>
            <a:miter lim="800000"/>
            <a:headEnd type="none" w="sm" len="sm"/>
            <a:tailEnd type="none" w="sm" len="sm"/>
          </a:ln>
        </p:spPr>
        <p:txBody>
          <a:bodyPr lIns="121900" tIns="60933" rIns="121900" bIns="60933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da-DK" sz="2667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Kluczowym czynnikiem utrzymania lub nie utrzymania naszej niezależności od innych jest kontrola</a:t>
            </a:r>
            <a:endParaRPr lang="pl-PL" altLang="da-DK" sz="2667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66751" y="6489701"/>
            <a:ext cx="11430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a-DK" sz="1600" i="1" dirty="0">
                <a:solidFill>
                  <a:schemeClr val="bg1">
                    <a:lumMod val="50000"/>
                  </a:schemeClr>
                </a:solidFill>
              </a:rPr>
              <a:t>Materiały przygotowane w ramach projektu BEPRESEL (</a:t>
            </a:r>
            <a:r>
              <a:rPr lang="pl-PL" sz="1600" i="1" dirty="0">
                <a:solidFill>
                  <a:schemeClr val="bg1">
                    <a:lumMod val="50000"/>
                  </a:schemeClr>
                </a:solidFill>
              </a:rPr>
              <a:t>KA204-2017-012). Kopiowanie tylko za zgodą koordynatora projektu.</a:t>
            </a:r>
            <a:endParaRPr lang="pl-PL" sz="2400" dirty="0">
              <a:latin typeface="Arial" charset="0"/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215" y="1673470"/>
            <a:ext cx="3352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42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/>
          <p:nvPr/>
        </p:nvSpPr>
        <p:spPr>
          <a:xfrm>
            <a:off x="476251" y="499533"/>
            <a:ext cx="7046383" cy="65405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lIns="121900" tIns="60933" rIns="121900" bIns="60933" anchor="ctr"/>
          <a:lstStyle/>
          <a:p>
            <a:pPr algn="ctr">
              <a:defRPr/>
            </a:pPr>
            <a:r>
              <a:rPr lang="en-GB" sz="4267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Mamy 2 rodzaje ciśnienia krwi</a:t>
            </a:r>
            <a:endParaRPr lang="pl-PL" sz="4267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3242734" y="2108200"/>
            <a:ext cx="4533900" cy="115358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121900" tIns="60933" rIns="121900" bIns="60933" anchor="ctr"/>
          <a:lstStyle/>
          <a:p>
            <a:pPr algn="ctr">
              <a:defRPr/>
            </a:pPr>
            <a:r>
              <a:rPr lang="en-GB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Gdy</a:t>
            </a:r>
            <a:r>
              <a:rPr lang="en-GB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serce</a:t>
            </a:r>
            <a:r>
              <a:rPr lang="en-GB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“</a:t>
            </a:r>
            <a:r>
              <a:rPr lang="en-GB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odpoczywa</a:t>
            </a:r>
            <a:r>
              <a:rPr lang="en-GB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 sz="3733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3200401" y="3801534"/>
            <a:ext cx="4620684" cy="11557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lIns="121900" tIns="60933" rIns="121900" bIns="60933" anchor="ctr"/>
          <a:lstStyle/>
          <a:p>
            <a:pPr algn="ctr">
              <a:defRPr/>
            </a:pP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Gdy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serce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kurczy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się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/”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pracuje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”</a:t>
            </a:r>
            <a:endParaRPr lang="pl-PL" sz="3733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97" name="Google Shape;97;p14"/>
          <p:cNvSpPr/>
          <p:nvPr/>
        </p:nvSpPr>
        <p:spPr>
          <a:xfrm>
            <a:off x="8036984" y="3801534"/>
            <a:ext cx="3020483" cy="11557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lIns="121900" tIns="60933" rIns="121900" bIns="60933" anchor="ctr"/>
          <a:lstStyle/>
          <a:p>
            <a:pPr algn="ctr">
              <a:defRPr/>
            </a:pP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Ciśnienie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skurczowe</a:t>
            </a:r>
            <a:endParaRPr lang="pl-PL" sz="3733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8036984" y="2108200"/>
            <a:ext cx="3020483" cy="115358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lIns="121900" tIns="60933" rIns="121900" bIns="60933" anchor="ctr"/>
          <a:lstStyle/>
          <a:p>
            <a:pPr algn="ctr">
              <a:defRPr/>
            </a:pPr>
            <a:r>
              <a:rPr lang="en-GB" sz="32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Ciśnienie</a:t>
            </a:r>
            <a:r>
              <a:rPr lang="en-GB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rozkurczowe</a:t>
            </a:r>
            <a:endParaRPr lang="pl-PL" sz="3200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66751" y="6489701"/>
            <a:ext cx="11430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a-DK" sz="1600" i="1" dirty="0">
                <a:solidFill>
                  <a:schemeClr val="bg1">
                    <a:lumMod val="50000"/>
                  </a:schemeClr>
                </a:solidFill>
              </a:rPr>
              <a:t>Materiały przygotowane w ramach projektu BEPRESEL (</a:t>
            </a:r>
            <a:r>
              <a:rPr lang="pl-PL" sz="1600" i="1" dirty="0">
                <a:solidFill>
                  <a:schemeClr val="bg1">
                    <a:lumMod val="50000"/>
                  </a:schemeClr>
                </a:solidFill>
              </a:rPr>
              <a:t>KA204-2017-012). Kopiowanie tylko za zgodą koordynatora projektu.</a:t>
            </a:r>
            <a:endParaRPr lang="pl-PL" sz="2400" dirty="0">
              <a:latin typeface="Arial" charset="0"/>
            </a:endParaRPr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1" y="2791069"/>
            <a:ext cx="272415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46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/>
          <p:nvPr/>
        </p:nvSpPr>
        <p:spPr>
          <a:xfrm>
            <a:off x="567267" y="518585"/>
            <a:ext cx="8178800" cy="65616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lIns="121900" tIns="60933" rIns="121900" bIns="60933" anchor="ctr"/>
          <a:lstStyle/>
          <a:p>
            <a:pPr algn="ctr">
              <a:defRPr/>
            </a:pPr>
            <a:r>
              <a:rPr lang="en-GB" sz="3733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Mamy 2 rodzaje ciśnienia krwi (w mmHg)</a:t>
            </a:r>
            <a:endParaRPr lang="pl-PL" sz="3733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05" name="Google Shape;105;p15"/>
          <p:cNvSpPr/>
          <p:nvPr/>
        </p:nvSpPr>
        <p:spPr>
          <a:xfrm>
            <a:off x="3340101" y="3884085"/>
            <a:ext cx="3020484" cy="11557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lIns="121900" tIns="60933" rIns="121900" bIns="60933" anchor="ctr"/>
          <a:lstStyle/>
          <a:p>
            <a:pPr algn="ctr">
              <a:defRPr/>
            </a:pP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Ciśnienie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skurczowe</a:t>
            </a:r>
            <a:endParaRPr lang="pl-PL" sz="3733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3435351" y="2307167"/>
            <a:ext cx="3020483" cy="115358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lIns="121900" tIns="60933" rIns="121900" bIns="60933" anchor="ctr"/>
          <a:lstStyle/>
          <a:p>
            <a:pPr algn="ctr">
              <a:defRPr/>
            </a:pPr>
            <a:r>
              <a:rPr lang="en-GB" sz="32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Ciśnienie</a:t>
            </a:r>
            <a:r>
              <a:rPr lang="en-GB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rozkurczowe</a:t>
            </a:r>
            <a:r>
              <a:rPr lang="en-GB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endParaRPr lang="pl-PL" sz="3200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07" name="Google Shape;107;p15"/>
          <p:cNvSpPr/>
          <p:nvPr/>
        </p:nvSpPr>
        <p:spPr>
          <a:xfrm>
            <a:off x="6612467" y="2307167"/>
            <a:ext cx="3020484" cy="115358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121900" tIns="60933" rIns="121900" bIns="60933" anchor="ctr"/>
          <a:lstStyle/>
          <a:p>
            <a:pPr algn="ctr">
              <a:defRPr/>
            </a:pPr>
            <a:r>
              <a:rPr lang="en-GB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60 - 90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6612467" y="3884085"/>
            <a:ext cx="3020484" cy="11557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121900" tIns="60933" rIns="121900" bIns="60933" anchor="ctr"/>
          <a:lstStyle/>
          <a:p>
            <a:pPr algn="ctr">
              <a:defRPr/>
            </a:pPr>
            <a:r>
              <a:rPr lang="en-GB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100 - 140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9884834" y="3884085"/>
            <a:ext cx="1358900" cy="11557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121900" tIns="60933" rIns="121900" bIns="60933" anchor="ctr"/>
          <a:lstStyle/>
          <a:p>
            <a:pPr algn="ctr">
              <a:defRPr/>
            </a:pPr>
            <a:r>
              <a:rPr lang="en-GB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150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5"/>
          <p:cNvSpPr/>
          <p:nvPr/>
        </p:nvSpPr>
        <p:spPr>
          <a:xfrm>
            <a:off x="9679518" y="5238752"/>
            <a:ext cx="1769533" cy="1020233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121900" tIns="60933" rIns="121900" bIns="60933" anchor="ctr"/>
          <a:lstStyle/>
          <a:p>
            <a:pPr algn="ctr">
              <a:defRPr/>
            </a:pPr>
            <a:r>
              <a:rPr lang="en-GB" sz="3733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+70</a:t>
            </a:r>
            <a:endParaRPr sz="3733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66751" y="6489701"/>
            <a:ext cx="11430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a-DK" sz="1600" i="1" dirty="0">
                <a:solidFill>
                  <a:schemeClr val="bg1">
                    <a:lumMod val="50000"/>
                  </a:schemeClr>
                </a:solidFill>
              </a:rPr>
              <a:t>Materiały przygotowane w ramach projektu BEPRESEL (</a:t>
            </a:r>
            <a:r>
              <a:rPr lang="pl-PL" sz="1600" i="1" dirty="0">
                <a:solidFill>
                  <a:schemeClr val="bg1">
                    <a:lumMod val="50000"/>
                  </a:schemeClr>
                </a:solidFill>
              </a:rPr>
              <a:t>KA204-2017-012). Kopiowanie tylko za zgodą koordynatora projektu.</a:t>
            </a:r>
            <a:endParaRPr lang="pl-PL" sz="2400" dirty="0">
              <a:latin typeface="Arial" charset="0"/>
            </a:endParaRPr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24" y="3151288"/>
            <a:ext cx="2931544" cy="146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650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Google Shape;115;p16"/>
          <p:cNvGraphicFramePr/>
          <p:nvPr/>
        </p:nvGraphicFramePr>
        <p:xfrm>
          <a:off x="2952751" y="2476500"/>
          <a:ext cx="8127999" cy="306325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7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dirty="0" err="1"/>
                        <a:t>Kategoria</a:t>
                      </a:r>
                      <a:endParaRPr sz="1900" u="none" strike="noStrike" cap="none"/>
                    </a:p>
                  </a:txBody>
                  <a:tcPr marL="91451" marR="91451" marT="45724" marB="45724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/>
                        <a:t>Ciśnienie skurczowe</a:t>
                      </a:r>
                      <a:endParaRPr sz="1900" u="none" strike="noStrike" cap="none"/>
                    </a:p>
                  </a:txBody>
                  <a:tcPr marL="91451" marR="91451" marT="45724" marB="45724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/>
                        <a:t>Ciśnienie rozkurczowe</a:t>
                      </a:r>
                      <a:endParaRPr sz="1900" u="none" strike="noStrike" cap="none"/>
                    </a:p>
                  </a:txBody>
                  <a:tcPr marL="91451" marR="91451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/>
                        <a:t>Niskie ciśnienie</a:t>
                      </a:r>
                      <a:endParaRPr sz="1900" u="none" strike="noStrike" cap="none"/>
                    </a:p>
                  </a:txBody>
                  <a:tcPr marL="91451" marR="91451" marT="45724" marB="45724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/>
                        <a:t>Poniżej</a:t>
                      </a:r>
                      <a:r>
                        <a:rPr lang="en-GB" sz="1900" u="none" strike="noStrike" cap="none"/>
                        <a:t> 100</a:t>
                      </a:r>
                      <a:endParaRPr sz="1900" u="none" strike="noStrike" cap="none"/>
                    </a:p>
                  </a:txBody>
                  <a:tcPr marL="91451" marR="91451" marT="45724" marB="45724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/>
                        <a:t>Poniżej</a:t>
                      </a:r>
                      <a:r>
                        <a:rPr lang="en-GB" sz="1900" u="none" strike="noStrike" cap="none"/>
                        <a:t> 60</a:t>
                      </a:r>
                      <a:endParaRPr sz="1900" u="none" strike="noStrike" cap="none"/>
                    </a:p>
                  </a:txBody>
                  <a:tcPr marL="91451" marR="91451" marT="45724" marB="45724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strike="noStrike" cap="none"/>
                        <a:t>Normalne </a:t>
                      </a:r>
                      <a:r>
                        <a:rPr lang="en-GB" sz="1900"/>
                        <a:t>ciśnienie</a:t>
                      </a:r>
                      <a:endParaRPr sz="1900" u="none" strike="noStrike" cap="none"/>
                    </a:p>
                  </a:txBody>
                  <a:tcPr marL="91451" marR="91451" marT="45724" marB="45724"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strike="noStrike" cap="none"/>
                        <a:t>100 - 119</a:t>
                      </a:r>
                      <a:endParaRPr sz="1900" u="none" strike="noStrike" cap="none"/>
                    </a:p>
                  </a:txBody>
                  <a:tcPr marL="91451" marR="91451" marT="45724" marB="45724"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strike="noStrike" cap="none"/>
                        <a:t>60 – 79</a:t>
                      </a:r>
                      <a:endParaRPr sz="1900" u="none" strike="noStrike" cap="none"/>
                    </a:p>
                  </a:txBody>
                  <a:tcPr marL="91451" marR="91451" marT="45724" marB="45724">
                    <a:solidFill>
                      <a:srgbClr val="C4E0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7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/>
                        <a:t>Trochę podwyższone</a:t>
                      </a:r>
                      <a:endParaRPr sz="1900" u="none" strike="noStrike" cap="none"/>
                    </a:p>
                  </a:txBody>
                  <a:tcPr marL="91451" marR="91451" marT="45724" marB="45724"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strike="noStrike" cap="none"/>
                        <a:t>120 – 139 </a:t>
                      </a:r>
                      <a:endParaRPr sz="1900" u="none" strike="noStrike" cap="none"/>
                    </a:p>
                  </a:txBody>
                  <a:tcPr marL="91451" marR="91451" marT="45724" marB="45724">
                    <a:solidFill>
                      <a:srgbClr val="C4E0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strike="noStrike" cap="none"/>
                        <a:t>80 – 89</a:t>
                      </a:r>
                      <a:endParaRPr sz="1900" u="none" strike="noStrike" cap="none"/>
                    </a:p>
                  </a:txBody>
                  <a:tcPr marL="91451" marR="91451" marT="45724" marB="45724">
                    <a:solidFill>
                      <a:srgbClr val="C4E0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/>
                        <a:t>Zbyt wysokie</a:t>
                      </a:r>
                      <a:endParaRPr sz="1900" u="none" strike="noStrike" cap="none"/>
                    </a:p>
                  </a:txBody>
                  <a:tcPr marL="91451" marR="91451" marT="45724" marB="45724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strike="noStrike" cap="none"/>
                        <a:t>140 - 159</a:t>
                      </a:r>
                      <a:endParaRPr sz="1900" u="none" strike="noStrike" cap="none"/>
                    </a:p>
                  </a:txBody>
                  <a:tcPr marL="91451" marR="91451" marT="45724" marB="45724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strike="noStrike" cap="none"/>
                        <a:t>90 – 99</a:t>
                      </a:r>
                      <a:endParaRPr sz="1900" u="none" strike="noStrike" cap="none"/>
                    </a:p>
                  </a:txBody>
                  <a:tcPr marL="91451" marR="91451" marT="45724" marB="45724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7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dirty="0" err="1"/>
                        <a:t>Znacznie</a:t>
                      </a:r>
                      <a:r>
                        <a:rPr lang="en-GB" sz="1900" dirty="0"/>
                        <a:t> </a:t>
                      </a:r>
                      <a:r>
                        <a:rPr lang="en-GB" sz="1900" dirty="0" err="1"/>
                        <a:t>przekroczone</a:t>
                      </a:r>
                      <a:endParaRPr sz="1900" u="none" strike="noStrike" cap="none"/>
                    </a:p>
                  </a:txBody>
                  <a:tcPr marL="91451" marR="91451" marT="45724" marB="4572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strike="noStrike" cap="none"/>
                        <a:t>160+</a:t>
                      </a:r>
                      <a:endParaRPr sz="1900" u="none" strike="noStrike" cap="none"/>
                    </a:p>
                  </a:txBody>
                  <a:tcPr marL="91451" marR="91451" marT="45724" marB="4572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 u="none" strike="noStrike" cap="none" dirty="0"/>
                        <a:t>100+</a:t>
                      </a:r>
                      <a:endParaRPr sz="1900" u="none" strike="noStrike" cap="none"/>
                    </a:p>
                  </a:txBody>
                  <a:tcPr marL="91451" marR="91451" marT="45724" marB="45724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6" name="Google Shape;116;p16"/>
          <p:cNvSpPr/>
          <p:nvPr/>
        </p:nvSpPr>
        <p:spPr>
          <a:xfrm>
            <a:off x="577851" y="3177118"/>
            <a:ext cx="2260600" cy="1145116"/>
          </a:xfrm>
          <a:prstGeom prst="homePlate">
            <a:avLst>
              <a:gd name="adj" fmla="val 50000"/>
            </a:avLst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121900" tIns="60933" rIns="121900" bIns="60933" anchor="ctr"/>
          <a:lstStyle/>
          <a:p>
            <a:pPr algn="ctr">
              <a:defRPr/>
            </a:pPr>
            <a:r>
              <a:rPr lang="en-GB" sz="3200">
                <a:solidFill>
                  <a:schemeClr val="dk1"/>
                </a:solidFill>
                <a:latin typeface="Arial" charset="0"/>
              </a:rPr>
              <a:t>Gdzie jesteśmy</a:t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6"/>
          <p:cNvSpPr/>
          <p:nvPr/>
        </p:nvSpPr>
        <p:spPr>
          <a:xfrm>
            <a:off x="2952751" y="5619751"/>
            <a:ext cx="8265583" cy="103081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lIns="121900" tIns="60933" rIns="121900" bIns="60933" anchor="ctr"/>
          <a:lstStyle/>
          <a:p>
            <a:pPr algn="ctr">
              <a:defRPr/>
            </a:pP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W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wieku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70+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ciśnienie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skurczowe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do 150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nie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jest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czymś</a:t>
            </a:r>
            <a:r>
              <a:rPr lang="en-GB" sz="3733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GB" sz="3733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niezwykłym</a:t>
            </a:r>
            <a:endParaRPr lang="pl-PL" sz="3733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42" y="472742"/>
            <a:ext cx="3352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832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/>
          <p:nvPr/>
        </p:nvSpPr>
        <p:spPr>
          <a:xfrm>
            <a:off x="666752" y="2762251"/>
            <a:ext cx="11068049" cy="378248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lIns="121900" tIns="60933" rIns="121900" bIns="60933" anchor="ctr"/>
          <a:lstStyle/>
          <a:p>
            <a:pPr algn="ctr">
              <a:defRPr/>
            </a:pPr>
            <a:r>
              <a:rPr lang="pl-PL" sz="4267" b="1" dirty="0">
                <a:latin typeface="Arial" charset="0"/>
              </a:rPr>
              <a:t>Na nadciśnienie tętnicze krwi cierpi co najmniej 10,5 mln (ok. 30%) Polaków, ale zdaje sobie z tego sprawę mniej niż połowa z nich</a:t>
            </a:r>
            <a:r>
              <a:rPr lang="en-GB" sz="4267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endParaRPr lang="pl-PL" sz="4267" dirty="0">
              <a:solidFill>
                <a:srgbClr val="000000"/>
              </a:solidFill>
              <a:latin typeface="Calibri" pitchFamily="34" charset="0"/>
              <a:cs typeface="Calibri" pitchFamily="34" charset="0"/>
              <a:sym typeface="Calibri" pitchFamily="34" charset="0"/>
            </a:endParaRPr>
          </a:p>
          <a:p>
            <a:pPr algn="ctr">
              <a:defRPr/>
            </a:pPr>
            <a:endParaRPr lang="pl-PL" sz="2400" dirty="0">
              <a:latin typeface="Arial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66751" y="6489701"/>
            <a:ext cx="11430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a-DK" sz="1600" i="1" dirty="0">
                <a:solidFill>
                  <a:schemeClr val="bg1">
                    <a:lumMod val="50000"/>
                  </a:schemeClr>
                </a:solidFill>
              </a:rPr>
              <a:t>Materiały przygotowane w ramach projektu BEPRESEL (</a:t>
            </a:r>
            <a:r>
              <a:rPr lang="pl-PL" sz="1600" i="1" dirty="0">
                <a:solidFill>
                  <a:schemeClr val="bg1">
                    <a:lumMod val="50000"/>
                  </a:schemeClr>
                </a:solidFill>
              </a:rPr>
              <a:t>KA204-2017-012). Kopiowanie tylko za zgodą koordynatora projektu.</a:t>
            </a:r>
            <a:endParaRPr lang="pl-PL" sz="2400" dirty="0">
              <a:latin typeface="Arial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78" y="592816"/>
            <a:ext cx="3352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995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/>
          <p:nvPr/>
        </p:nvSpPr>
        <p:spPr>
          <a:xfrm>
            <a:off x="374651" y="700618"/>
            <a:ext cx="2250016" cy="233256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121900" tIns="60933" rIns="121900" bIns="60933" anchor="ctr"/>
          <a:lstStyle/>
          <a:p>
            <a:pPr algn="ctr">
              <a:defRPr/>
            </a:pPr>
            <a:r>
              <a:rPr lang="en-GB" sz="2133" dirty="0" err="1">
                <a:solidFill>
                  <a:schemeClr val="dk1"/>
                </a:solidFill>
                <a:latin typeface="Arial" charset="0"/>
              </a:rPr>
              <a:t>Bardzo</a:t>
            </a:r>
            <a:r>
              <a:rPr lang="en-GB" sz="2133" dirty="0">
                <a:solidFill>
                  <a:schemeClr val="dk1"/>
                </a:solidFill>
                <a:latin typeface="Arial" charset="0"/>
              </a:rPr>
              <a:t> </a:t>
            </a:r>
            <a:r>
              <a:rPr lang="en-GB" sz="2133" dirty="0" err="1">
                <a:solidFill>
                  <a:schemeClr val="dk1"/>
                </a:solidFill>
                <a:latin typeface="Arial" charset="0"/>
              </a:rPr>
              <a:t>ważną</a:t>
            </a:r>
            <a:r>
              <a:rPr lang="en-GB" sz="2133" dirty="0">
                <a:solidFill>
                  <a:schemeClr val="dk1"/>
                </a:solidFill>
                <a:latin typeface="Arial" charset="0"/>
              </a:rPr>
              <a:t> </a:t>
            </a:r>
            <a:r>
              <a:rPr lang="en-GB" sz="2133" dirty="0" err="1">
                <a:solidFill>
                  <a:schemeClr val="dk1"/>
                </a:solidFill>
                <a:latin typeface="Arial" charset="0"/>
              </a:rPr>
              <a:t>rzeczą</a:t>
            </a:r>
            <a:r>
              <a:rPr lang="en-GB" sz="2133" dirty="0">
                <a:solidFill>
                  <a:schemeClr val="dk1"/>
                </a:solidFill>
                <a:latin typeface="Arial" charset="0"/>
              </a:rPr>
              <a:t> jest </a:t>
            </a:r>
            <a:r>
              <a:rPr lang="en-GB" sz="2133" dirty="0" err="1">
                <a:solidFill>
                  <a:schemeClr val="dk1"/>
                </a:solidFill>
                <a:latin typeface="Arial" charset="0"/>
              </a:rPr>
              <a:t>mierzyć</a:t>
            </a:r>
            <a:r>
              <a:rPr lang="en-GB" sz="2133" dirty="0">
                <a:solidFill>
                  <a:schemeClr val="dk1"/>
                </a:solidFill>
                <a:latin typeface="Arial" charset="0"/>
              </a:rPr>
              <a:t> </a:t>
            </a:r>
            <a:r>
              <a:rPr lang="en-GB" sz="2133" dirty="0" err="1">
                <a:solidFill>
                  <a:schemeClr val="dk1"/>
                </a:solidFill>
                <a:latin typeface="Arial" charset="0"/>
              </a:rPr>
              <a:t>ciśnienie</a:t>
            </a:r>
            <a:r>
              <a:rPr lang="en-GB" sz="2133" dirty="0">
                <a:solidFill>
                  <a:schemeClr val="dk1"/>
                </a:solidFill>
                <a:latin typeface="Arial" charset="0"/>
              </a:rPr>
              <a:t> </a:t>
            </a:r>
            <a:r>
              <a:rPr lang="en-GB" sz="2133" dirty="0" err="1">
                <a:solidFill>
                  <a:schemeClr val="dk1"/>
                </a:solidFill>
                <a:latin typeface="Arial" charset="0"/>
              </a:rPr>
              <a:t>od</a:t>
            </a:r>
            <a:r>
              <a:rPr lang="en-GB" sz="2133" dirty="0">
                <a:solidFill>
                  <a:schemeClr val="dk1"/>
                </a:solidFill>
                <a:latin typeface="Arial" charset="0"/>
              </a:rPr>
              <a:t> </a:t>
            </a:r>
            <a:r>
              <a:rPr lang="en-GB" sz="2133" dirty="0" err="1">
                <a:solidFill>
                  <a:schemeClr val="dk1"/>
                </a:solidFill>
                <a:latin typeface="Arial" charset="0"/>
              </a:rPr>
              <a:t>czasu</a:t>
            </a:r>
            <a:r>
              <a:rPr lang="en-GB" sz="2133" dirty="0">
                <a:solidFill>
                  <a:schemeClr val="dk1"/>
                </a:solidFill>
                <a:latin typeface="Arial" charset="0"/>
              </a:rPr>
              <a:t> do </a:t>
            </a:r>
            <a:r>
              <a:rPr lang="en-GB" sz="2133" dirty="0" err="1">
                <a:solidFill>
                  <a:schemeClr val="dk1"/>
                </a:solidFill>
                <a:latin typeface="Arial" charset="0"/>
              </a:rPr>
              <a:t>czasu</a:t>
            </a:r>
            <a:endParaRPr sz="2133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43" name="Google Shape;130;p18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17" y="4618567"/>
            <a:ext cx="11250083" cy="1932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" name="Google Shape;131;p18"/>
          <p:cNvSpPr/>
          <p:nvPr/>
        </p:nvSpPr>
        <p:spPr>
          <a:xfrm>
            <a:off x="2736852" y="700618"/>
            <a:ext cx="1593849" cy="233256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121900" tIns="60933" rIns="121900" bIns="60933" anchor="ctr"/>
          <a:lstStyle/>
          <a:p>
            <a:pPr algn="ctr">
              <a:defRPr/>
            </a:pPr>
            <a:r>
              <a:rPr lang="en-GB" sz="1867" dirty="0" err="1">
                <a:solidFill>
                  <a:schemeClr val="dk1"/>
                </a:solidFill>
                <a:latin typeface="Arial" charset="0"/>
              </a:rPr>
              <a:t>Ponieważ</a:t>
            </a:r>
            <a:r>
              <a:rPr lang="en-GB" sz="1867" dirty="0">
                <a:solidFill>
                  <a:schemeClr val="dk1"/>
                </a:solidFill>
                <a:latin typeface="Arial" charset="0"/>
              </a:rPr>
              <a:t> </a:t>
            </a:r>
            <a:r>
              <a:rPr lang="en-GB" sz="1867" dirty="0" err="1">
                <a:solidFill>
                  <a:schemeClr val="dk1"/>
                </a:solidFill>
                <a:latin typeface="Arial" charset="0"/>
              </a:rPr>
              <a:t>podwyższone</a:t>
            </a:r>
            <a:r>
              <a:rPr lang="en-GB" sz="1867" dirty="0">
                <a:solidFill>
                  <a:schemeClr val="dk1"/>
                </a:solidFill>
                <a:latin typeface="Arial" charset="0"/>
              </a:rPr>
              <a:t> </a:t>
            </a:r>
            <a:r>
              <a:rPr lang="en-GB" sz="1867" dirty="0" err="1">
                <a:solidFill>
                  <a:schemeClr val="dk1"/>
                </a:solidFill>
                <a:latin typeface="Arial" charset="0"/>
              </a:rPr>
              <a:t>ciśnienie</a:t>
            </a:r>
            <a:r>
              <a:rPr lang="en-GB" sz="1867" dirty="0">
                <a:solidFill>
                  <a:schemeClr val="dk1"/>
                </a:solidFill>
                <a:latin typeface="Arial" charset="0"/>
              </a:rPr>
              <a:t> </a:t>
            </a:r>
            <a:r>
              <a:rPr lang="en-GB" sz="1867" dirty="0" err="1">
                <a:solidFill>
                  <a:schemeClr val="dk1"/>
                </a:solidFill>
                <a:latin typeface="Arial" charset="0"/>
              </a:rPr>
              <a:t>rzadko</a:t>
            </a:r>
            <a:r>
              <a:rPr lang="en-GB" sz="1867" dirty="0">
                <a:solidFill>
                  <a:schemeClr val="dk1"/>
                </a:solidFill>
                <a:latin typeface="Arial" charset="0"/>
              </a:rPr>
              <a:t> </a:t>
            </a:r>
            <a:r>
              <a:rPr lang="en-GB" sz="1867" dirty="0" err="1">
                <a:solidFill>
                  <a:schemeClr val="dk1"/>
                </a:solidFill>
                <a:latin typeface="Arial" charset="0"/>
              </a:rPr>
              <a:t>kiedy</a:t>
            </a:r>
            <a:r>
              <a:rPr lang="en-GB" sz="1867" dirty="0">
                <a:solidFill>
                  <a:schemeClr val="dk1"/>
                </a:solidFill>
                <a:latin typeface="Arial" charset="0"/>
              </a:rPr>
              <a:t> jest </a:t>
            </a:r>
            <a:r>
              <a:rPr lang="en-GB" sz="1867" dirty="0" err="1">
                <a:solidFill>
                  <a:schemeClr val="dk1"/>
                </a:solidFill>
                <a:latin typeface="Arial" charset="0"/>
              </a:rPr>
              <a:t>odczuwalne</a:t>
            </a:r>
            <a:endParaRPr sz="1867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8"/>
          <p:cNvSpPr/>
          <p:nvPr/>
        </p:nvSpPr>
        <p:spPr>
          <a:xfrm>
            <a:off x="4442884" y="700618"/>
            <a:ext cx="1691216" cy="233256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121900" tIns="60933" rIns="121900" bIns="60933" anchor="ctr"/>
          <a:lstStyle/>
          <a:p>
            <a:pPr algn="ctr">
              <a:defRPr/>
            </a:pPr>
            <a:r>
              <a:rPr lang="en-GB" sz="2133" dirty="0">
                <a:solidFill>
                  <a:schemeClr val="dk1"/>
                </a:solidFill>
                <a:latin typeface="Arial" charset="0"/>
              </a:rPr>
              <a:t>A </a:t>
            </a:r>
            <a:r>
              <a:rPr lang="en-GB" sz="2133" dirty="0" err="1">
                <a:solidFill>
                  <a:schemeClr val="dk1"/>
                </a:solidFill>
                <a:latin typeface="Arial" charset="0"/>
              </a:rPr>
              <a:t>zwiększa</a:t>
            </a:r>
            <a:r>
              <a:rPr lang="en-GB" sz="2133" dirty="0">
                <a:solidFill>
                  <a:schemeClr val="dk1"/>
                </a:solidFill>
                <a:latin typeface="Arial" charset="0"/>
              </a:rPr>
              <a:t> </a:t>
            </a:r>
            <a:r>
              <a:rPr lang="en-GB" sz="2133" dirty="0" err="1">
                <a:solidFill>
                  <a:schemeClr val="dk1"/>
                </a:solidFill>
                <a:latin typeface="Arial" charset="0"/>
              </a:rPr>
              <a:t>ryzyko</a:t>
            </a:r>
            <a:r>
              <a:rPr lang="en-GB" sz="2133" dirty="0">
                <a:solidFill>
                  <a:schemeClr val="dk1"/>
                </a:solidFill>
                <a:latin typeface="Arial" charset="0"/>
              </a:rPr>
              <a:t> </a:t>
            </a:r>
            <a:r>
              <a:rPr lang="en-GB" sz="2133" dirty="0" err="1">
                <a:solidFill>
                  <a:schemeClr val="dk1"/>
                </a:solidFill>
                <a:latin typeface="Arial" charset="0"/>
              </a:rPr>
              <a:t>poważnych</a:t>
            </a:r>
            <a:r>
              <a:rPr lang="en-GB" sz="2133" dirty="0">
                <a:solidFill>
                  <a:schemeClr val="dk1"/>
                </a:solidFill>
                <a:latin typeface="Arial" charset="0"/>
              </a:rPr>
              <a:t> </a:t>
            </a:r>
            <a:r>
              <a:rPr lang="en-GB" sz="2133" dirty="0" err="1">
                <a:solidFill>
                  <a:schemeClr val="dk1"/>
                </a:solidFill>
                <a:latin typeface="Arial" charset="0"/>
              </a:rPr>
              <a:t>chorób</a:t>
            </a:r>
            <a:r>
              <a:rPr lang="en-GB" sz="2133" dirty="0">
                <a:solidFill>
                  <a:schemeClr val="dk1"/>
                </a:solidFill>
                <a:latin typeface="Arial" charset="0"/>
              </a:rPr>
              <a:t>, </a:t>
            </a:r>
            <a:r>
              <a:rPr lang="en-GB" sz="2133" dirty="0" err="1">
                <a:solidFill>
                  <a:schemeClr val="dk1"/>
                </a:solidFill>
                <a:latin typeface="Arial" charset="0"/>
              </a:rPr>
              <a:t>takich</a:t>
            </a:r>
            <a:r>
              <a:rPr lang="en-GB" sz="2133" dirty="0">
                <a:solidFill>
                  <a:schemeClr val="dk1"/>
                </a:solidFill>
                <a:latin typeface="Arial" charset="0"/>
              </a:rPr>
              <a:t> </a:t>
            </a:r>
            <a:r>
              <a:rPr lang="en-GB" sz="2133" dirty="0" err="1">
                <a:solidFill>
                  <a:schemeClr val="dk1"/>
                </a:solidFill>
                <a:latin typeface="Arial" charset="0"/>
              </a:rPr>
              <a:t>jak</a:t>
            </a:r>
            <a:endParaRPr sz="2133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8"/>
          <p:cNvSpPr/>
          <p:nvPr/>
        </p:nvSpPr>
        <p:spPr>
          <a:xfrm>
            <a:off x="6246284" y="700617"/>
            <a:ext cx="1820333" cy="80221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121900" tIns="60933" rIns="121900" bIns="60933" anchor="ctr"/>
          <a:lstStyle/>
          <a:p>
            <a:pPr algn="ctr">
              <a:defRPr/>
            </a:pPr>
            <a:r>
              <a:rPr lang="en-GB" sz="2400" dirty="0" err="1">
                <a:solidFill>
                  <a:schemeClr val="dk1"/>
                </a:solidFill>
                <a:latin typeface="Arial" charset="0"/>
              </a:rPr>
              <a:t>Zakrzepicy</a:t>
            </a:r>
            <a:r>
              <a:rPr lang="en-GB" sz="2400" dirty="0">
                <a:solidFill>
                  <a:schemeClr val="dk1"/>
                </a:solidFill>
                <a:latin typeface="Arial" charset="0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Arial" charset="0"/>
              </a:rPr>
              <a:t>naczyń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8"/>
          <p:cNvSpPr/>
          <p:nvPr/>
        </p:nvSpPr>
        <p:spPr>
          <a:xfrm>
            <a:off x="6246284" y="1572684"/>
            <a:ext cx="1820333" cy="1386416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121900" tIns="60933" rIns="121900" bIns="60933" anchor="ctr"/>
          <a:lstStyle/>
          <a:p>
            <a:pPr algn="ctr">
              <a:defRPr/>
            </a:pPr>
            <a:r>
              <a:rPr lang="en-GB" sz="2667">
                <a:solidFill>
                  <a:schemeClr val="dk1"/>
                </a:solidFill>
                <a:latin typeface="Arial" charset="0"/>
              </a:rPr>
              <a:t>Zaburzeń rytmu serca</a:t>
            </a:r>
            <a:endParaRPr sz="2667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8"/>
          <p:cNvSpPr/>
          <p:nvPr/>
        </p:nvSpPr>
        <p:spPr>
          <a:xfrm>
            <a:off x="8663517" y="675217"/>
            <a:ext cx="2209800" cy="228388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121900" tIns="60933" rIns="121900" bIns="60933" anchor="ctr"/>
          <a:lstStyle/>
          <a:p>
            <a:pPr algn="ctr">
              <a:defRPr/>
            </a:pPr>
            <a:r>
              <a:rPr lang="en-GB" sz="1867" dirty="0" err="1">
                <a:solidFill>
                  <a:schemeClr val="dk1"/>
                </a:solidFill>
                <a:latin typeface="Arial" charset="0"/>
              </a:rPr>
              <a:t>Podwyższone</a:t>
            </a:r>
            <a:r>
              <a:rPr lang="en-GB" sz="1867" dirty="0">
                <a:solidFill>
                  <a:schemeClr val="dk1"/>
                </a:solidFill>
                <a:latin typeface="Arial" charset="0"/>
              </a:rPr>
              <a:t> </a:t>
            </a:r>
            <a:r>
              <a:rPr lang="en-GB" sz="1867" dirty="0" err="1">
                <a:solidFill>
                  <a:schemeClr val="dk1"/>
                </a:solidFill>
                <a:latin typeface="Arial" charset="0"/>
              </a:rPr>
              <a:t>ciśnienie</a:t>
            </a:r>
            <a:r>
              <a:rPr lang="en-GB" sz="1867" dirty="0">
                <a:solidFill>
                  <a:schemeClr val="dk1"/>
                </a:solidFill>
                <a:latin typeface="Arial" charset="0"/>
              </a:rPr>
              <a:t> </a:t>
            </a:r>
            <a:r>
              <a:rPr lang="en-GB" sz="1867" dirty="0" err="1">
                <a:solidFill>
                  <a:schemeClr val="dk1"/>
                </a:solidFill>
                <a:latin typeface="Arial" charset="0"/>
              </a:rPr>
              <a:t>tętnicze</a:t>
            </a:r>
            <a:r>
              <a:rPr lang="en-GB" sz="1867" dirty="0">
                <a:solidFill>
                  <a:schemeClr val="dk1"/>
                </a:solidFill>
                <a:latin typeface="Arial" charset="0"/>
              </a:rPr>
              <a:t> jest </a:t>
            </a:r>
            <a:r>
              <a:rPr lang="en-GB" sz="1867" dirty="0" err="1">
                <a:solidFill>
                  <a:schemeClr val="dk1"/>
                </a:solidFill>
                <a:latin typeface="Arial" charset="0"/>
              </a:rPr>
              <a:t>główną</a:t>
            </a:r>
            <a:r>
              <a:rPr lang="en-GB" sz="1867" dirty="0">
                <a:solidFill>
                  <a:schemeClr val="dk1"/>
                </a:solidFill>
                <a:latin typeface="Arial" charset="0"/>
              </a:rPr>
              <a:t> </a:t>
            </a:r>
            <a:r>
              <a:rPr lang="en-GB" sz="1867" dirty="0" err="1">
                <a:solidFill>
                  <a:schemeClr val="dk1"/>
                </a:solidFill>
                <a:latin typeface="Arial" charset="0"/>
              </a:rPr>
              <a:t>przyczyną</a:t>
            </a:r>
            <a:r>
              <a:rPr lang="en-GB" sz="1867" dirty="0">
                <a:solidFill>
                  <a:schemeClr val="dk1"/>
                </a:solidFill>
                <a:latin typeface="Arial" charset="0"/>
              </a:rPr>
              <a:t> </a:t>
            </a:r>
            <a:r>
              <a:rPr lang="en-GB" sz="1867" dirty="0" err="1">
                <a:solidFill>
                  <a:schemeClr val="dk1"/>
                </a:solidFill>
                <a:latin typeface="Arial" charset="0"/>
              </a:rPr>
              <a:t>choroby</a:t>
            </a:r>
            <a:r>
              <a:rPr lang="en-GB" sz="1867" dirty="0">
                <a:solidFill>
                  <a:schemeClr val="dk1"/>
                </a:solidFill>
                <a:latin typeface="Arial" charset="0"/>
              </a:rPr>
              <a:t> </a:t>
            </a:r>
            <a:r>
              <a:rPr lang="en-GB" sz="1867" dirty="0" err="1">
                <a:solidFill>
                  <a:schemeClr val="dk1"/>
                </a:solidFill>
                <a:latin typeface="Arial" charset="0"/>
              </a:rPr>
              <a:t>sercowo</a:t>
            </a:r>
            <a:r>
              <a:rPr lang="en-GB" sz="1867" dirty="0">
                <a:solidFill>
                  <a:schemeClr val="dk1"/>
                </a:solidFill>
                <a:latin typeface="Arial" charset="0"/>
              </a:rPr>
              <a:t> - </a:t>
            </a:r>
            <a:r>
              <a:rPr lang="en-GB" sz="1867" dirty="0" err="1">
                <a:solidFill>
                  <a:schemeClr val="dk1"/>
                </a:solidFill>
                <a:latin typeface="Arial" charset="0"/>
              </a:rPr>
              <a:t>naczyniowej</a:t>
            </a:r>
            <a:endParaRPr sz="1867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8"/>
          <p:cNvSpPr/>
          <p:nvPr/>
        </p:nvSpPr>
        <p:spPr>
          <a:xfrm>
            <a:off x="4068234" y="3469217"/>
            <a:ext cx="4595284" cy="78528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lIns="121900" tIns="60933" rIns="121900" bIns="60933" anchor="ctr"/>
          <a:lstStyle/>
          <a:p>
            <a:pPr algn="ctr">
              <a:defRPr/>
            </a:pPr>
            <a:r>
              <a:rPr lang="en-GB" sz="2667">
                <a:solidFill>
                  <a:schemeClr val="dk1"/>
                </a:solidFill>
                <a:latin typeface="Arial" charset="0"/>
              </a:rPr>
              <a:t>Łatwo jest zmierzyć ciśnienie samemu</a:t>
            </a:r>
            <a:endParaRPr sz="2667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66751" y="6489701"/>
            <a:ext cx="11430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a-DK" sz="1600" i="1" dirty="0">
                <a:solidFill>
                  <a:schemeClr val="bg1">
                    <a:lumMod val="50000"/>
                  </a:schemeClr>
                </a:solidFill>
              </a:rPr>
              <a:t>Materiały przygotowane w ramach projektu BEPRESEL (</a:t>
            </a:r>
            <a:r>
              <a:rPr lang="pl-PL" sz="1600" i="1" dirty="0">
                <a:solidFill>
                  <a:schemeClr val="bg1">
                    <a:lumMod val="50000"/>
                  </a:schemeClr>
                </a:solidFill>
              </a:rPr>
              <a:t>KA204-2017-012). Kopiowanie tylko za zgodą koordynatora projektu.</a:t>
            </a:r>
            <a:endParaRPr lang="pl-PL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821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Blå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482</Words>
  <Application>Microsoft Office PowerPoint</Application>
  <PresentationFormat>Widescreen</PresentationFormat>
  <Paragraphs>71</Paragraphs>
  <Slides>11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Niels Christian F Vestergaard (NCV | OJ)</dc:creator>
  <cp:lastModifiedBy>Niels Christian F Vestergaard (NCV | OJ)</cp:lastModifiedBy>
  <cp:revision>5</cp:revision>
  <dcterms:created xsi:type="dcterms:W3CDTF">2019-11-30T09:40:05Z</dcterms:created>
  <dcterms:modified xsi:type="dcterms:W3CDTF">2019-12-01T12:35:08Z</dcterms:modified>
</cp:coreProperties>
</file>