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CF498-AADE-4C7E-8529-5E675BBA8D1B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CF24B-53F7-4A4F-83E5-1050032490B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5236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581;p38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0 w 120000"/>
              <a:gd name="T11" fmla="*/ 0 h 120000"/>
              <a:gd name="T12" fmla="*/ 120000 w 120000"/>
              <a:gd name="T1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Google Shape;582;p38:notes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 smtClean="0"/>
          </a:p>
        </p:txBody>
      </p:sp>
      <p:sp>
        <p:nvSpPr>
          <p:cNvPr id="19460" name="Google Shape;583;p38:notes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D44A34-9471-488C-A59D-B679A934525C}" type="slidenum">
              <a:rPr lang="da-DK" altLang="da-DK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pl-PL" altLang="da-D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144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590;p39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0 w 120000"/>
              <a:gd name="T11" fmla="*/ 0 h 120000"/>
              <a:gd name="T12" fmla="*/ 120000 w 120000"/>
              <a:gd name="T1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Google Shape;591;p39:notes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 smtClean="0"/>
          </a:p>
        </p:txBody>
      </p:sp>
      <p:sp>
        <p:nvSpPr>
          <p:cNvPr id="21508" name="Google Shape;592;p39:notes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A9AAD5D-0D4B-459B-B990-15746AA28D8F}" type="slidenum">
              <a:rPr lang="da-DK" altLang="da-DK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pl-PL" altLang="da-D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547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Google Shape;601;p40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0 w 120000"/>
              <a:gd name="T11" fmla="*/ 0 h 120000"/>
              <a:gd name="T12" fmla="*/ 120000 w 120000"/>
              <a:gd name="T1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Google Shape;602;p40:notes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 smtClean="0"/>
          </a:p>
        </p:txBody>
      </p:sp>
      <p:sp>
        <p:nvSpPr>
          <p:cNvPr id="23556" name="Google Shape;603;p40:notes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6509B8E-4811-4ABB-8183-D67BA86DA895}" type="slidenum">
              <a:rPr lang="da-DK" altLang="da-DK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pl-PL" altLang="da-D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625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Google Shape;625;p41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0 w 120000"/>
              <a:gd name="T11" fmla="*/ 0 h 120000"/>
              <a:gd name="T12" fmla="*/ 120000 w 120000"/>
              <a:gd name="T1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Google Shape;626;p41:notes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 smtClean="0"/>
          </a:p>
        </p:txBody>
      </p:sp>
      <p:sp>
        <p:nvSpPr>
          <p:cNvPr id="25604" name="Google Shape;627;p41:notes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B44690-ACD2-4BB5-B743-1C44FF4AB333}" type="slidenum">
              <a:rPr lang="da-DK" altLang="da-DK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pl-PL" altLang="da-D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780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Google Shape;656;p42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0 w 120000"/>
              <a:gd name="T11" fmla="*/ 0 h 120000"/>
              <a:gd name="T12" fmla="*/ 120000 w 120000"/>
              <a:gd name="T13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Google Shape;657;p42:notes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 smtClean="0"/>
          </a:p>
        </p:txBody>
      </p:sp>
      <p:sp>
        <p:nvSpPr>
          <p:cNvPr id="27652" name="Google Shape;658;p42:notes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AD7DC7-CF4E-46A2-998C-102C6AE7C421}" type="slidenum">
              <a:rPr lang="da-DK" altLang="da-DK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pl-PL" altLang="da-DK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664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DA8E-840E-4B88-8D31-86D94F20FBAA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0F9F-5560-45FB-AC52-9401D19267D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31945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DA8E-840E-4B88-8D31-86D94F20FBAA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0F9F-5560-45FB-AC52-9401D19267D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4702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DA8E-840E-4B88-8D31-86D94F20FBAA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0F9F-5560-45FB-AC52-9401D19267D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1134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DA8E-840E-4B88-8D31-86D94F20FBAA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0F9F-5560-45FB-AC52-9401D19267D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9825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DA8E-840E-4B88-8D31-86D94F20FBAA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0F9F-5560-45FB-AC52-9401D19267D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3435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DA8E-840E-4B88-8D31-86D94F20FBAA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0F9F-5560-45FB-AC52-9401D19267D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6107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DA8E-840E-4B88-8D31-86D94F20FBAA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0F9F-5560-45FB-AC52-9401D19267D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673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DA8E-840E-4B88-8D31-86D94F20FBAA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0F9F-5560-45FB-AC52-9401D19267D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43894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DA8E-840E-4B88-8D31-86D94F20FBAA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0F9F-5560-45FB-AC52-9401D19267D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16691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DA8E-840E-4B88-8D31-86D94F20FBAA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0F9F-5560-45FB-AC52-9401D19267D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13668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DA8E-840E-4B88-8D31-86D94F20FBAA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C0F9F-5560-45FB-AC52-9401D19267D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60496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7DA8E-840E-4B88-8D31-86D94F20FBAA}" type="datetimeFigureOut">
              <a:rPr lang="da-DK" smtClean="0"/>
              <a:t>01-12-2019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C0F9F-5560-45FB-AC52-9401D19267D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8581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cid:image001.jpg@01D37A4A.783D05B0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jpeg"/><Relationship Id="rId7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37A4A.783D05B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Billede 2" descr="cid:image001.jpg@01D37A4A.783D05B0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2" y="285752"/>
            <a:ext cx="3524249" cy="1238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2333625" y="3279776"/>
            <a:ext cx="7715251" cy="1524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r>
              <a:rPr lang="pl-PL" sz="3200" dirty="0">
                <a:solidFill>
                  <a:schemeClr val="tx1"/>
                </a:solidFill>
              </a:rPr>
              <a:t>Projekt </a:t>
            </a:r>
            <a:r>
              <a:rPr lang="pl-PL" sz="3200" dirty="0" err="1">
                <a:solidFill>
                  <a:schemeClr val="tx1"/>
                </a:solidFill>
              </a:rPr>
              <a:t>BePreSel</a:t>
            </a:r>
            <a:r>
              <a:rPr lang="pl-PL" sz="3200" dirty="0">
                <a:solidFill>
                  <a:schemeClr val="tx1"/>
                </a:solidFill>
              </a:rPr>
              <a:t> – </a:t>
            </a:r>
          </a:p>
          <a:p>
            <a:pPr algn="ctr">
              <a:defRPr/>
            </a:pPr>
            <a:r>
              <a:rPr lang="pl-PL" sz="3200" dirty="0">
                <a:solidFill>
                  <a:schemeClr val="tx1"/>
                </a:solidFill>
              </a:rPr>
              <a:t>Lepsze przygotowanie seniorów do życia w zdrowiu</a:t>
            </a:r>
            <a:endParaRPr lang="da-DK" sz="3200" dirty="0">
              <a:solidFill>
                <a:schemeClr val="tx1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2489200" y="4794251"/>
            <a:ext cx="6858000" cy="111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da-DK" sz="3200" dirty="0">
              <a:solidFill>
                <a:schemeClr val="tx1"/>
              </a:solidFill>
            </a:endParaRPr>
          </a:p>
        </p:txBody>
      </p:sp>
      <p:pic>
        <p:nvPicPr>
          <p:cNvPr id="3077" name="Obraz 8" descr="Znalezione obrazy dla zapytania this project is funded by the european union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1" y="285752"/>
            <a:ext cx="4262967" cy="1238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Obraz 9" descr="Podobny obra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1" y="5619751"/>
            <a:ext cx="2091267" cy="668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Obraz 10" descr="Znalezione obrazy dla zapytania UniversitÃ  delle LiberEtÃ  del F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5715000"/>
            <a:ext cx="2963333" cy="57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Obraz 11" descr="Znalezione obrazy dla zapytania AOF-Skanderbor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1" y="5619751"/>
            <a:ext cx="1488016" cy="747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Obraz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1" y="5619751"/>
            <a:ext cx="18097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Obraz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1" y="5619751"/>
            <a:ext cx="1333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ole tekstowe 10"/>
          <p:cNvSpPr txBox="1"/>
          <p:nvPr/>
        </p:nvSpPr>
        <p:spPr>
          <a:xfrm>
            <a:off x="666751" y="6489701"/>
            <a:ext cx="114300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a-DK" sz="1600" i="1" dirty="0">
                <a:solidFill>
                  <a:schemeClr val="bg1">
                    <a:lumMod val="50000"/>
                  </a:schemeClr>
                </a:solidFill>
              </a:rPr>
              <a:t>Materiały przygotowane w ramach projektu BEPRESEL (</a:t>
            </a:r>
            <a:r>
              <a:rPr lang="pl-PL" sz="1600" i="1" dirty="0">
                <a:solidFill>
                  <a:schemeClr val="bg1">
                    <a:lumMod val="50000"/>
                  </a:schemeClr>
                </a:solidFill>
              </a:rPr>
              <a:t>KA204-2017-012). Kopiowanie tylko za zgodą koordynatora projektu.</a:t>
            </a:r>
            <a:endParaRPr lang="pl-PL" sz="2400" dirty="0">
              <a:latin typeface="Arial" charset="0"/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3687445" y="1992843"/>
            <a:ext cx="4461510" cy="8318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pl-PL" sz="28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Moduł </a:t>
            </a:r>
            <a:r>
              <a:rPr lang="da-DK" sz="28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4 &amp; 5</a:t>
            </a:r>
            <a:r>
              <a:rPr lang="pl-PL" sz="2800" kern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a-DK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01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pl-PL" b="1" dirty="0" smtClean="0">
                <a:solidFill>
                  <a:schemeClr val="tx2">
                    <a:satMod val="200000"/>
                  </a:schemeClr>
                </a:solidFill>
              </a:rPr>
              <a:t>INDYWIDUALNY PROGRAM AKTYWNOŚCI FIZYCZNEJ</a:t>
            </a:r>
            <a:endParaRPr lang="pl-PL" b="1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1000" y="2214034"/>
            <a:ext cx="7715251" cy="3858684"/>
          </a:xfrm>
        </p:spPr>
        <p:txBody>
          <a:bodyPr rtlCol="0">
            <a:normAutofit/>
          </a:bodyPr>
          <a:lstStyle/>
          <a:p>
            <a:pPr marL="0" indent="0" algn="ctr">
              <a:lnSpc>
                <a:spcPct val="120000"/>
              </a:lnSpc>
              <a:buNone/>
              <a:defRPr/>
            </a:pPr>
            <a:r>
              <a:rPr lang="pl-PL" dirty="0" smtClean="0"/>
              <a:t>Indywidualny program aktywności fizycznej powinien uwzględniać potrzeby, możliwości i zainteresowania konkretnej osoby.</a:t>
            </a:r>
          </a:p>
          <a:p>
            <a:pPr marL="0" indent="0">
              <a:buNone/>
              <a:defRPr/>
            </a:pPr>
            <a:endParaRPr lang="pl-PL" dirty="0" smtClean="0"/>
          </a:p>
          <a:p>
            <a:pPr marL="0" indent="0" algn="ctr">
              <a:buNone/>
              <a:defRPr/>
            </a:pPr>
            <a:r>
              <a:rPr lang="pl-PL" dirty="0" smtClean="0"/>
              <a:t>Skorzystaj z rady fizjoterapeuty lub trenera!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2214033"/>
            <a:ext cx="3302000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666751" y="6489701"/>
            <a:ext cx="114300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a-DK" sz="1600" i="1" dirty="0">
                <a:solidFill>
                  <a:schemeClr val="bg1">
                    <a:lumMod val="50000"/>
                  </a:schemeClr>
                </a:solidFill>
              </a:rPr>
              <a:t>Materiały przygotowane w ramach projektu BEPRESEL (</a:t>
            </a:r>
            <a:r>
              <a:rPr lang="pl-PL" sz="1600" i="1" dirty="0">
                <a:solidFill>
                  <a:schemeClr val="bg1">
                    <a:lumMod val="50000"/>
                  </a:schemeClr>
                </a:solidFill>
              </a:rPr>
              <a:t>KA204-2017-012). Kopiowanie tylko za zgodą koordynatora projektu.</a:t>
            </a:r>
            <a:endParaRPr lang="pl-PL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04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pl-PL" b="1" dirty="0" smtClean="0">
                <a:solidFill>
                  <a:schemeClr val="tx2">
                    <a:satMod val="200000"/>
                  </a:schemeClr>
                </a:solidFill>
              </a:rPr>
              <a:t>POPRAWA WYTRZYMAŁOŚCI</a:t>
            </a:r>
            <a:endParaRPr lang="pl-PL" b="1" dirty="0">
              <a:solidFill>
                <a:schemeClr val="tx2">
                  <a:satMod val="200000"/>
                </a:schemeClr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609600" y="1600201"/>
          <a:ext cx="10972800" cy="4451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814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9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RODZAJ ĆWICZEŃ</a:t>
                      </a:r>
                      <a:endParaRPr lang="pl-PL" sz="19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819" marR="968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9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ZADANIA</a:t>
                      </a:r>
                      <a:endParaRPr lang="pl-PL" sz="19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819" marR="968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9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FORMA RUCHU</a:t>
                      </a:r>
                      <a:endParaRPr lang="pl-PL" sz="19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819" marR="968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9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WSPOMAGANA</a:t>
                      </a:r>
                      <a:endParaRPr lang="pl-PL" sz="19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9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CODZIENNA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9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AKTYWNOŚĆ </a:t>
                      </a:r>
                      <a:endParaRPr lang="pl-PL" sz="19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819" marR="96819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99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b="1" dirty="0">
                          <a:latin typeface="Calibri"/>
                          <a:ea typeface="Calibri"/>
                          <a:cs typeface="Times New Roman"/>
                        </a:rPr>
                        <a:t>ĆW. WYTRZYMAŁOŚCI (ĆW. AEROBOWE)</a:t>
                      </a:r>
                      <a:endParaRPr lang="pl-PL" sz="1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dirty="0">
                          <a:latin typeface="Calibri"/>
                          <a:ea typeface="Calibri"/>
                          <a:cs typeface="Times New Roman"/>
                        </a:rPr>
                        <a:t>- </a:t>
                      </a:r>
                      <a:r>
                        <a:rPr lang="pl-PL" sz="1500" dirty="0" smtClean="0">
                          <a:latin typeface="Calibri"/>
                          <a:ea typeface="Calibri"/>
                          <a:cs typeface="Times New Roman"/>
                        </a:rPr>
                        <a:t>podnoszenie wydolności </a:t>
                      </a:r>
                      <a:r>
                        <a:rPr lang="pl-PL" sz="1500" dirty="0">
                          <a:latin typeface="Calibri"/>
                          <a:ea typeface="Calibri"/>
                          <a:cs typeface="Times New Roman"/>
                        </a:rPr>
                        <a:t>fizycznej, </a:t>
                      </a:r>
                      <a:r>
                        <a:rPr lang="pl-PL" sz="1500" dirty="0" smtClean="0">
                          <a:latin typeface="Calibri"/>
                          <a:ea typeface="Calibri"/>
                          <a:cs typeface="Times New Roman"/>
                        </a:rPr>
                        <a:t>sprawności układu </a:t>
                      </a:r>
                      <a:r>
                        <a:rPr lang="pl-PL" sz="1500" dirty="0">
                          <a:latin typeface="Calibri"/>
                          <a:ea typeface="Calibri"/>
                          <a:cs typeface="Times New Roman"/>
                        </a:rPr>
                        <a:t>krążenia i oddychania</a:t>
                      </a:r>
                      <a:endParaRPr lang="pl-PL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819" marR="96819" marT="0" marB="0"/>
                </a:tc>
                <a:tc>
                  <a:txBody>
                    <a:bodyPr/>
                    <a:lstStyle/>
                    <a:p>
                      <a:pPr marL="23495" indent="-234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dirty="0">
                          <a:latin typeface="Calibri"/>
                          <a:ea typeface="Calibri"/>
                          <a:cs typeface="Times New Roman"/>
                        </a:rPr>
                        <a:t>- </a:t>
                      </a:r>
                      <a:r>
                        <a:rPr lang="pl-PL" sz="1500" dirty="0" smtClean="0">
                          <a:latin typeface="Calibri"/>
                          <a:ea typeface="Calibri"/>
                          <a:cs typeface="Times New Roman"/>
                        </a:rPr>
                        <a:t>zapobieganie chorobom </a:t>
                      </a:r>
                      <a:r>
                        <a:rPr lang="pl-PL" sz="1500" dirty="0">
                          <a:latin typeface="Calibri"/>
                          <a:ea typeface="Calibri"/>
                          <a:cs typeface="Times New Roman"/>
                        </a:rPr>
                        <a:t>układu krążenia i </a:t>
                      </a:r>
                      <a:r>
                        <a:rPr lang="pl-PL" sz="1500" dirty="0" smtClean="0">
                          <a:latin typeface="Calibri"/>
                          <a:ea typeface="Calibri"/>
                          <a:cs typeface="Times New Roman"/>
                        </a:rPr>
                        <a:t>oddychania</a:t>
                      </a:r>
                    </a:p>
                    <a:p>
                      <a:pPr marL="23495" indent="-234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3495" indent="-234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dirty="0">
                          <a:latin typeface="Calibri"/>
                          <a:ea typeface="Calibri"/>
                          <a:cs typeface="Times New Roman"/>
                        </a:rPr>
                        <a:t>- regulacja przemiany materii</a:t>
                      </a:r>
                      <a:r>
                        <a:rPr lang="pl-PL" sz="1500" dirty="0" smtClean="0"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</a:p>
                    <a:p>
                      <a:pPr marL="23495" indent="-234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3495" indent="-234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dirty="0">
                          <a:latin typeface="Calibri"/>
                          <a:ea typeface="Calibri"/>
                          <a:cs typeface="Times New Roman"/>
                        </a:rPr>
                        <a:t>- </a:t>
                      </a:r>
                      <a:r>
                        <a:rPr lang="pl-PL" sz="1500" dirty="0" smtClean="0">
                          <a:latin typeface="Calibri"/>
                          <a:ea typeface="Calibri"/>
                          <a:cs typeface="Times New Roman"/>
                        </a:rPr>
                        <a:t>zapobieganie otyłości </a:t>
                      </a:r>
                      <a:r>
                        <a:rPr lang="pl-PL" sz="1500" dirty="0">
                          <a:latin typeface="Calibri"/>
                          <a:ea typeface="Calibri"/>
                          <a:cs typeface="Times New Roman"/>
                        </a:rPr>
                        <a:t>i cukrzycy</a:t>
                      </a:r>
                      <a:r>
                        <a:rPr lang="pl-PL" sz="1500" dirty="0" smtClean="0"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</a:p>
                    <a:p>
                      <a:pPr marL="23495" indent="-234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3495" indent="-234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dirty="0">
                          <a:latin typeface="Calibri"/>
                          <a:ea typeface="Calibri"/>
                          <a:cs typeface="Times New Roman"/>
                        </a:rPr>
                        <a:t>- łagodzenie </a:t>
                      </a:r>
                      <a:r>
                        <a:rPr lang="pl-PL" sz="1500" dirty="0" smtClean="0">
                          <a:latin typeface="Calibri"/>
                          <a:ea typeface="Calibri"/>
                          <a:cs typeface="Times New Roman"/>
                        </a:rPr>
                        <a:t>stresu</a:t>
                      </a:r>
                    </a:p>
                    <a:p>
                      <a:pPr marL="23495" indent="-234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3495" indent="-234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dirty="0">
                          <a:latin typeface="Calibri"/>
                          <a:ea typeface="Calibri"/>
                          <a:cs typeface="Times New Roman"/>
                        </a:rPr>
                        <a:t>- hartowanie organizmu</a:t>
                      </a:r>
                      <a:endParaRPr lang="pl-PL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819" marR="96819" marT="0" marB="0"/>
                </a:tc>
                <a:tc>
                  <a:txBody>
                    <a:bodyPr/>
                    <a:lstStyle/>
                    <a:p>
                      <a:pPr marL="67945" indent="-679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dirty="0">
                          <a:latin typeface="Calibri"/>
                          <a:ea typeface="Calibri"/>
                          <a:cs typeface="Times New Roman"/>
                        </a:rPr>
                        <a:t>- </a:t>
                      </a:r>
                      <a:r>
                        <a:rPr lang="pl-PL" sz="1500" b="1" dirty="0">
                          <a:latin typeface="Calibri"/>
                          <a:ea typeface="Calibri"/>
                          <a:cs typeface="Times New Roman"/>
                        </a:rPr>
                        <a:t>szybki marsz</a:t>
                      </a:r>
                      <a:endParaRPr lang="pl-PL" sz="19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67945" indent="-679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b="1" dirty="0">
                          <a:latin typeface="Calibri"/>
                          <a:ea typeface="Calibri"/>
                          <a:cs typeface="Times New Roman"/>
                        </a:rPr>
                        <a:t>- pływanie</a:t>
                      </a:r>
                      <a:endParaRPr lang="pl-PL" sz="19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67945" indent="-679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b="1" dirty="0">
                          <a:latin typeface="Calibri"/>
                          <a:ea typeface="Calibri"/>
                          <a:cs typeface="Times New Roman"/>
                        </a:rPr>
                        <a:t>- taniec</a:t>
                      </a:r>
                      <a:endParaRPr lang="pl-PL" sz="19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67945" indent="-679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b="1" dirty="0">
                          <a:latin typeface="Calibri"/>
                          <a:ea typeface="Calibri"/>
                          <a:cs typeface="Times New Roman"/>
                        </a:rPr>
                        <a:t>- </a:t>
                      </a:r>
                      <a:r>
                        <a:rPr lang="pl-PL" sz="1500" b="1" dirty="0" smtClean="0">
                          <a:latin typeface="Calibri"/>
                          <a:ea typeface="Calibri"/>
                          <a:cs typeface="Times New Roman"/>
                        </a:rPr>
                        <a:t>bieg </a:t>
                      </a:r>
                      <a:r>
                        <a:rPr lang="pl-PL" sz="1500" b="1" dirty="0">
                          <a:latin typeface="Calibri"/>
                          <a:ea typeface="Calibri"/>
                          <a:cs typeface="Times New Roman"/>
                        </a:rPr>
                        <a:t>na nartach</a:t>
                      </a:r>
                      <a:endParaRPr lang="pl-PL" sz="19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67945" indent="-679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b="1" dirty="0">
                          <a:latin typeface="Calibri"/>
                          <a:ea typeface="Calibri"/>
                          <a:cs typeface="Times New Roman"/>
                        </a:rPr>
                        <a:t>- jazda na rowerze</a:t>
                      </a:r>
                      <a:endParaRPr lang="pl-PL" sz="19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67945" indent="-679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b="1" dirty="0">
                          <a:latin typeface="Calibri"/>
                          <a:ea typeface="Calibri"/>
                          <a:cs typeface="Times New Roman"/>
                        </a:rPr>
                        <a:t>- wchodzenie po schodach lub pod górę</a:t>
                      </a:r>
                      <a:endParaRPr lang="pl-PL" sz="19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67945" indent="-679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b="1" dirty="0">
                          <a:latin typeface="Calibri"/>
                          <a:ea typeface="Calibri"/>
                          <a:cs typeface="Times New Roman"/>
                        </a:rPr>
                        <a:t>- </a:t>
                      </a:r>
                      <a:r>
                        <a:rPr lang="pl-PL" sz="1500" b="1" dirty="0" err="1">
                          <a:latin typeface="Calibri"/>
                          <a:ea typeface="Calibri"/>
                          <a:cs typeface="Times New Roman"/>
                        </a:rPr>
                        <a:t>Nordic</a:t>
                      </a:r>
                      <a:r>
                        <a:rPr lang="pl-PL" sz="150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l-PL" sz="1500" b="1" dirty="0" err="1">
                          <a:latin typeface="Calibri"/>
                          <a:ea typeface="Calibri"/>
                          <a:cs typeface="Times New Roman"/>
                        </a:rPr>
                        <a:t>Walking</a:t>
                      </a:r>
                      <a:endParaRPr lang="pl-PL" sz="19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67945" indent="-679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b="1" dirty="0">
                          <a:latin typeface="Calibri"/>
                          <a:ea typeface="Calibri"/>
                          <a:cs typeface="Times New Roman"/>
                        </a:rPr>
                        <a:t>- ćwiczenia gimnastyczne</a:t>
                      </a:r>
                      <a:endParaRPr lang="pl-PL" sz="1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819" marR="968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dirty="0">
                          <a:latin typeface="Calibri"/>
                          <a:ea typeface="Calibri"/>
                          <a:cs typeface="Times New Roman"/>
                        </a:rPr>
                        <a:t>- prace w ogrodzie (np. grabienie liści</a:t>
                      </a:r>
                      <a:r>
                        <a:rPr lang="pl-PL" sz="1500" dirty="0" smtClean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dirty="0">
                          <a:latin typeface="Calibri"/>
                          <a:ea typeface="Calibri"/>
                          <a:cs typeface="Times New Roman"/>
                        </a:rPr>
                        <a:t>- chodzenie do </a:t>
                      </a:r>
                      <a:r>
                        <a:rPr lang="pl-PL" sz="1500" dirty="0" smtClean="0">
                          <a:latin typeface="Calibri"/>
                          <a:ea typeface="Calibri"/>
                          <a:cs typeface="Times New Roman"/>
                        </a:rPr>
                        <a:t>sklepu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dirty="0" smtClean="0">
                          <a:latin typeface="Calibri"/>
                          <a:ea typeface="Calibri"/>
                          <a:cs typeface="Times New Roman"/>
                        </a:rPr>
                        <a:t>- zabawy </a:t>
                      </a:r>
                      <a:r>
                        <a:rPr lang="pl-PL" sz="1500" dirty="0">
                          <a:latin typeface="Calibri"/>
                          <a:ea typeface="Calibri"/>
                          <a:cs typeface="Times New Roman"/>
                        </a:rPr>
                        <a:t>z </a:t>
                      </a:r>
                      <a:r>
                        <a:rPr lang="pl-PL" sz="1500" dirty="0" smtClean="0">
                          <a:latin typeface="Calibri"/>
                          <a:ea typeface="Calibri"/>
                          <a:cs typeface="Times New Roman"/>
                        </a:rPr>
                        <a:t>wnukami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dirty="0" smtClean="0">
                          <a:latin typeface="Calibri"/>
                          <a:ea typeface="Calibri"/>
                          <a:cs typeface="Times New Roman"/>
                        </a:rPr>
                        <a:t>- uprawianie turystyki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dirty="0">
                          <a:latin typeface="Calibri"/>
                          <a:ea typeface="Calibri"/>
                          <a:cs typeface="Times New Roman"/>
                        </a:rPr>
                        <a:t>- sprzątanie (np. odkurzanie, mycie podłogi)</a:t>
                      </a:r>
                      <a:endParaRPr lang="pl-PL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819" marR="9681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666751" y="6489701"/>
            <a:ext cx="114300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a-DK" sz="1600" i="1" dirty="0">
                <a:solidFill>
                  <a:schemeClr val="bg1">
                    <a:lumMod val="50000"/>
                  </a:schemeClr>
                </a:solidFill>
              </a:rPr>
              <a:t>Materiały przygotowane w ramach projektu BEPRESEL (</a:t>
            </a:r>
            <a:r>
              <a:rPr lang="pl-PL" sz="1600" i="1" dirty="0">
                <a:solidFill>
                  <a:schemeClr val="bg1">
                    <a:lumMod val="50000"/>
                  </a:schemeClr>
                </a:solidFill>
              </a:rPr>
              <a:t>KA204-2017-012). Kopiowanie tylko za zgodą koordynatora projektu.</a:t>
            </a:r>
            <a:endParaRPr lang="pl-PL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44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pl-PL" b="1" dirty="0" smtClean="0">
                <a:solidFill>
                  <a:schemeClr val="tx2">
                    <a:satMod val="200000"/>
                  </a:schemeClr>
                </a:solidFill>
              </a:rPr>
              <a:t>ZWIĘKSZENIE SIŁY MIĘŚNI</a:t>
            </a:r>
            <a:endParaRPr lang="pl-PL" b="1" dirty="0">
              <a:solidFill>
                <a:schemeClr val="tx2">
                  <a:satMod val="200000"/>
                </a:schemeClr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912285" y="1341967"/>
          <a:ext cx="10782298" cy="518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6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09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1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815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9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RODZAJ ĆWICZEŃ</a:t>
                      </a:r>
                      <a:endParaRPr lang="pl-PL" sz="19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32" marR="914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9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ZADANIA</a:t>
                      </a:r>
                      <a:endParaRPr lang="pl-PL" sz="19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32" marR="914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9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FORMA RUCHU</a:t>
                      </a:r>
                      <a:endParaRPr lang="pl-PL" sz="19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32" marR="914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9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WSPOMAGANA</a:t>
                      </a:r>
                      <a:endParaRPr lang="pl-PL" sz="19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9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CODZIENNA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9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AKTYWNOŚĆ </a:t>
                      </a:r>
                      <a:endParaRPr lang="pl-PL" sz="19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32" marR="91432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b="1" dirty="0">
                          <a:latin typeface="Calibri"/>
                          <a:ea typeface="Calibri"/>
                          <a:cs typeface="Times New Roman"/>
                        </a:rPr>
                        <a:t>ĆWICZENIA SIŁOWE</a:t>
                      </a:r>
                      <a:endParaRPr lang="pl-PL" sz="1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dirty="0">
                          <a:latin typeface="Calibri"/>
                          <a:ea typeface="Calibri"/>
                          <a:cs typeface="Times New Roman"/>
                        </a:rPr>
                        <a:t>- wzrost siły mięśni</a:t>
                      </a:r>
                      <a:endParaRPr lang="pl-PL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32" marR="91432" marT="0" marB="0"/>
                </a:tc>
                <a:tc>
                  <a:txBody>
                    <a:bodyPr/>
                    <a:lstStyle/>
                    <a:p>
                      <a:pPr marL="23495" indent="-234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dirty="0">
                          <a:latin typeface="Calibri"/>
                          <a:ea typeface="Calibri"/>
                          <a:cs typeface="Times New Roman"/>
                        </a:rPr>
                        <a:t>- </a:t>
                      </a:r>
                      <a:r>
                        <a:rPr lang="pl-PL" sz="1500" dirty="0" smtClean="0">
                          <a:latin typeface="Calibri"/>
                          <a:ea typeface="Calibri"/>
                          <a:cs typeface="Times New Roman"/>
                        </a:rPr>
                        <a:t>zapobieganie osteoporozie, bólom kręgosłupa</a:t>
                      </a:r>
                    </a:p>
                    <a:p>
                      <a:pPr marL="23495" indent="-234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3495" indent="-234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dirty="0" smtClean="0">
                          <a:latin typeface="Calibri"/>
                          <a:ea typeface="Calibri"/>
                          <a:cs typeface="Times New Roman"/>
                        </a:rPr>
                        <a:t>- zapobieganie otyłości </a:t>
                      </a:r>
                      <a:r>
                        <a:rPr lang="pl-PL" sz="1500" dirty="0">
                          <a:latin typeface="Calibri"/>
                          <a:ea typeface="Calibri"/>
                          <a:cs typeface="Times New Roman"/>
                        </a:rPr>
                        <a:t>i </a:t>
                      </a:r>
                      <a:r>
                        <a:rPr lang="pl-PL" sz="1500" dirty="0" smtClean="0">
                          <a:latin typeface="Calibri"/>
                          <a:ea typeface="Calibri"/>
                          <a:cs typeface="Times New Roman"/>
                        </a:rPr>
                        <a:t>cukrzycy</a:t>
                      </a:r>
                    </a:p>
                    <a:p>
                      <a:pPr marL="23495" indent="-234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3495" indent="-234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dirty="0">
                          <a:latin typeface="Calibri"/>
                          <a:ea typeface="Calibri"/>
                          <a:cs typeface="Times New Roman"/>
                        </a:rPr>
                        <a:t>- zmniejszenie ryzyka kontuzji i </a:t>
                      </a:r>
                      <a:r>
                        <a:rPr lang="pl-PL" sz="1500" dirty="0" smtClean="0">
                          <a:latin typeface="Calibri"/>
                          <a:ea typeface="Calibri"/>
                          <a:cs typeface="Times New Roman"/>
                        </a:rPr>
                        <a:t>upadków</a:t>
                      </a:r>
                    </a:p>
                    <a:p>
                      <a:pPr marL="23495" indent="-234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3495" indent="-234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dirty="0">
                          <a:latin typeface="Calibri"/>
                          <a:ea typeface="Calibri"/>
                          <a:cs typeface="Times New Roman"/>
                        </a:rPr>
                        <a:t>- kontrola postawy </a:t>
                      </a:r>
                      <a:r>
                        <a:rPr lang="pl-PL" sz="1500" dirty="0" smtClean="0">
                          <a:latin typeface="Calibri"/>
                          <a:ea typeface="Calibri"/>
                          <a:cs typeface="Times New Roman"/>
                        </a:rPr>
                        <a:t>ciała</a:t>
                      </a:r>
                      <a:endParaRPr lang="pl-PL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32" marR="914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dirty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pl-PL" sz="1500" b="1" dirty="0">
                          <a:latin typeface="Calibri"/>
                          <a:ea typeface="Calibri"/>
                          <a:cs typeface="Times New Roman"/>
                        </a:rPr>
                        <a:t> ćwiczenia z oporem (ciężar własnego ciała, ciężarek, taśmy gumowe</a:t>
                      </a:r>
                      <a:r>
                        <a:rPr lang="pl-PL" sz="1500" b="1" dirty="0" smtClean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9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b="1" dirty="0">
                          <a:latin typeface="Calibri"/>
                          <a:ea typeface="Calibri"/>
                          <a:cs typeface="Times New Roman"/>
                        </a:rPr>
                        <a:t>- </a:t>
                      </a:r>
                      <a:r>
                        <a:rPr lang="pl-PL" sz="1500" b="1" dirty="0" smtClean="0">
                          <a:latin typeface="Calibri"/>
                          <a:ea typeface="Calibri"/>
                          <a:cs typeface="Times New Roman"/>
                        </a:rPr>
                        <a:t>ćwiczenia </a:t>
                      </a:r>
                      <a:r>
                        <a:rPr lang="pl-PL" sz="1500" b="1" dirty="0" err="1">
                          <a:latin typeface="Calibri"/>
                          <a:ea typeface="Calibri"/>
                          <a:cs typeface="Times New Roman"/>
                        </a:rPr>
                        <a:t>Pilatesa</a:t>
                      </a:r>
                      <a:endParaRPr lang="pl-PL" sz="1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32" marR="914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dirty="0">
                          <a:latin typeface="Calibri"/>
                          <a:ea typeface="Calibri"/>
                          <a:cs typeface="Times New Roman"/>
                        </a:rPr>
                        <a:t>- prace w ogrodzie (np. przenoszenie skoszonej  trawy</a:t>
                      </a:r>
                      <a:r>
                        <a:rPr lang="pl-PL" sz="1500" dirty="0" smtClean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dirty="0">
                          <a:latin typeface="Calibri"/>
                          <a:ea typeface="Calibri"/>
                          <a:cs typeface="Times New Roman"/>
                        </a:rPr>
                        <a:t>- opieka nad małymi dziećmi (noszenie</a:t>
                      </a:r>
                      <a:r>
                        <a:rPr lang="pl-PL" sz="1500" dirty="0" smtClean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dirty="0">
                          <a:latin typeface="Calibri"/>
                          <a:ea typeface="Calibri"/>
                          <a:cs typeface="Times New Roman"/>
                        </a:rPr>
                        <a:t>- przynoszenie </a:t>
                      </a:r>
                      <a:r>
                        <a:rPr lang="pl-PL" sz="1500" dirty="0" smtClean="0">
                          <a:latin typeface="Calibri"/>
                          <a:ea typeface="Calibri"/>
                          <a:cs typeface="Times New Roman"/>
                        </a:rPr>
                        <a:t>zakupów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dirty="0">
                          <a:latin typeface="Calibri"/>
                          <a:ea typeface="Calibri"/>
                          <a:cs typeface="Times New Roman"/>
                        </a:rPr>
                        <a:t>- sprzątanie (przenoszenie wypranych rzeczy, wiadra</a:t>
                      </a:r>
                      <a:r>
                        <a:rPr lang="pl-PL" sz="1500" dirty="0" smtClean="0">
                          <a:latin typeface="Calibri"/>
                          <a:ea typeface="Calibri"/>
                          <a:cs typeface="Times New Roman"/>
                        </a:rPr>
                        <a:t>),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dirty="0">
                          <a:latin typeface="Calibri"/>
                          <a:ea typeface="Calibri"/>
                          <a:cs typeface="Times New Roman"/>
                        </a:rPr>
                        <a:t>- prace remontowe</a:t>
                      </a:r>
                      <a:endParaRPr lang="pl-PL" sz="1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dirty="0">
                          <a:latin typeface="Calibri"/>
                          <a:ea typeface="Calibri"/>
                          <a:cs typeface="Times New Roman"/>
                        </a:rPr>
                        <a:t>- odśnieżanie</a:t>
                      </a:r>
                      <a:endParaRPr lang="pl-PL" sz="1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dirty="0">
                          <a:latin typeface="Calibri"/>
                          <a:ea typeface="Calibri"/>
                          <a:cs typeface="Times New Roman"/>
                        </a:rPr>
                        <a:t>- wstawanie z krzesła</a:t>
                      </a:r>
                      <a:endParaRPr lang="pl-PL" sz="1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dirty="0">
                          <a:latin typeface="Calibri"/>
                          <a:ea typeface="Calibri"/>
                          <a:cs typeface="Times New Roman"/>
                        </a:rPr>
                        <a:t>- odkręcanie słoików</a:t>
                      </a:r>
                      <a:endParaRPr lang="pl-PL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32" marR="9143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666751" y="6489701"/>
            <a:ext cx="114300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a-DK" sz="1600" i="1" dirty="0">
                <a:solidFill>
                  <a:schemeClr val="bg1">
                    <a:lumMod val="50000"/>
                  </a:schemeClr>
                </a:solidFill>
              </a:rPr>
              <a:t>Materiały przygotowane w ramach projektu BEPRESEL (</a:t>
            </a:r>
            <a:r>
              <a:rPr lang="pl-PL" sz="1600" i="1" dirty="0">
                <a:solidFill>
                  <a:schemeClr val="bg1">
                    <a:lumMod val="50000"/>
                  </a:schemeClr>
                </a:solidFill>
              </a:rPr>
              <a:t>KA204-2017-012). Kopiowanie tylko za zgodą koordynatora projektu.</a:t>
            </a:r>
            <a:endParaRPr lang="pl-PL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20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pl-PL" b="1" dirty="0" smtClean="0">
                <a:solidFill>
                  <a:schemeClr val="tx2">
                    <a:satMod val="200000"/>
                  </a:schemeClr>
                </a:solidFill>
              </a:rPr>
              <a:t>POPRAWA GIBKOŚCI</a:t>
            </a:r>
            <a:endParaRPr lang="pl-PL" b="1" dirty="0">
              <a:solidFill>
                <a:schemeClr val="tx2">
                  <a:satMod val="200000"/>
                </a:schemeClr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10972800" cy="44365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814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9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RODZAJ ĆWICZEŃ</a:t>
                      </a:r>
                      <a:endParaRPr lang="pl-PL" sz="19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819" marR="968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9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ZADANIA</a:t>
                      </a:r>
                      <a:endParaRPr lang="pl-PL" sz="19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819" marR="968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9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FORMA RUCHU</a:t>
                      </a:r>
                      <a:endParaRPr lang="pl-PL" sz="19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819" marR="9681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9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WSPOMAGANA</a:t>
                      </a:r>
                      <a:endParaRPr lang="pl-PL" sz="19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9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CODZIENNA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9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AKTYWNOŚĆ </a:t>
                      </a:r>
                      <a:endParaRPr lang="pl-PL" sz="19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819" marR="96819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51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b="1" dirty="0">
                          <a:latin typeface="Calibri"/>
                          <a:ea typeface="Calibri"/>
                          <a:cs typeface="Times New Roman"/>
                        </a:rPr>
                        <a:t>ĆWICZENIA GIBKOŚCI</a:t>
                      </a:r>
                      <a:r>
                        <a:rPr lang="pl-PL" sz="15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pl-PL" sz="1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dirty="0">
                          <a:latin typeface="Calibri"/>
                          <a:ea typeface="Calibri"/>
                          <a:cs typeface="Times New Roman"/>
                        </a:rPr>
                        <a:t>- </a:t>
                      </a:r>
                      <a:r>
                        <a:rPr lang="pl-PL" sz="1500" dirty="0" smtClean="0">
                          <a:latin typeface="Calibri"/>
                          <a:ea typeface="Calibri"/>
                          <a:cs typeface="Times New Roman"/>
                        </a:rPr>
                        <a:t>zwiększenie zakresu ruchu</a:t>
                      </a:r>
                      <a:endParaRPr lang="pl-PL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819" marR="96819" marT="0" marB="0"/>
                </a:tc>
                <a:tc>
                  <a:txBody>
                    <a:bodyPr/>
                    <a:lstStyle/>
                    <a:p>
                      <a:pPr marL="23495" indent="-234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dirty="0">
                          <a:latin typeface="Calibri"/>
                          <a:ea typeface="Calibri"/>
                          <a:cs typeface="Times New Roman"/>
                        </a:rPr>
                        <a:t>- ułatwienie wykonywania niektórych </a:t>
                      </a:r>
                      <a:r>
                        <a:rPr lang="pl-PL" sz="1500" dirty="0" smtClean="0">
                          <a:latin typeface="Calibri"/>
                          <a:ea typeface="Calibri"/>
                          <a:cs typeface="Times New Roman"/>
                        </a:rPr>
                        <a:t>czynności</a:t>
                      </a:r>
                    </a:p>
                    <a:p>
                      <a:pPr marL="23495" indent="-234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3495" indent="-234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dirty="0">
                          <a:latin typeface="Calibri"/>
                          <a:ea typeface="Calibri"/>
                          <a:cs typeface="Times New Roman"/>
                        </a:rPr>
                        <a:t>- </a:t>
                      </a:r>
                      <a:r>
                        <a:rPr lang="pl-PL" sz="1500" dirty="0" smtClean="0">
                          <a:latin typeface="Calibri"/>
                          <a:ea typeface="Calibri"/>
                          <a:cs typeface="Times New Roman"/>
                        </a:rPr>
                        <a:t>zapobieganie bólom </a:t>
                      </a:r>
                      <a:r>
                        <a:rPr lang="pl-PL" sz="1500" dirty="0">
                          <a:latin typeface="Calibri"/>
                          <a:ea typeface="Calibri"/>
                          <a:cs typeface="Times New Roman"/>
                        </a:rPr>
                        <a:t>kręgosłupa i </a:t>
                      </a:r>
                      <a:r>
                        <a:rPr lang="pl-PL" sz="1500" dirty="0" smtClean="0">
                          <a:latin typeface="Calibri"/>
                          <a:ea typeface="Calibri"/>
                          <a:cs typeface="Times New Roman"/>
                        </a:rPr>
                        <a:t>stawów</a:t>
                      </a:r>
                    </a:p>
                    <a:p>
                      <a:pPr marL="23495" indent="-234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3495" indent="-234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dirty="0">
                          <a:latin typeface="Calibri"/>
                          <a:ea typeface="Calibri"/>
                          <a:cs typeface="Times New Roman"/>
                        </a:rPr>
                        <a:t>- zmniejszenie ryzyka kontuzji i </a:t>
                      </a:r>
                      <a:r>
                        <a:rPr lang="pl-PL" sz="1500" dirty="0" smtClean="0">
                          <a:latin typeface="Calibri"/>
                          <a:ea typeface="Calibri"/>
                          <a:cs typeface="Times New Roman"/>
                        </a:rPr>
                        <a:t>upadków</a:t>
                      </a:r>
                    </a:p>
                    <a:p>
                      <a:pPr marL="23495" indent="-234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3495" indent="-234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dirty="0">
                          <a:latin typeface="Calibri"/>
                          <a:ea typeface="Calibri"/>
                          <a:cs typeface="Times New Roman"/>
                        </a:rPr>
                        <a:t>- przygotowanie do innych form ruchu</a:t>
                      </a:r>
                      <a:endParaRPr lang="pl-PL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819" marR="968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b="1" dirty="0">
                          <a:latin typeface="Calibri"/>
                          <a:ea typeface="Calibri"/>
                          <a:cs typeface="Times New Roman"/>
                        </a:rPr>
                        <a:t>- ćwiczenia rozciągające (np. </a:t>
                      </a:r>
                      <a:r>
                        <a:rPr lang="pl-PL" sz="1500" b="1" dirty="0" err="1">
                          <a:latin typeface="Calibri"/>
                          <a:ea typeface="Calibri"/>
                          <a:cs typeface="Times New Roman"/>
                        </a:rPr>
                        <a:t>stretching</a:t>
                      </a:r>
                      <a:r>
                        <a:rPr lang="pl-PL" sz="1500" b="1" dirty="0" smtClean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9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b="1" dirty="0">
                          <a:latin typeface="Calibri"/>
                          <a:ea typeface="Calibri"/>
                          <a:cs typeface="Times New Roman"/>
                        </a:rPr>
                        <a:t>- Tai </a:t>
                      </a:r>
                      <a:r>
                        <a:rPr lang="pl-PL" sz="1500" b="1" dirty="0" smtClean="0">
                          <a:latin typeface="Calibri"/>
                          <a:ea typeface="Calibri"/>
                          <a:cs typeface="Times New Roman"/>
                        </a:rPr>
                        <a:t>Chi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9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b="1" dirty="0">
                          <a:latin typeface="Calibri"/>
                          <a:ea typeface="Calibri"/>
                          <a:cs typeface="Times New Roman"/>
                        </a:rPr>
                        <a:t>- </a:t>
                      </a:r>
                      <a:r>
                        <a:rPr lang="pl-PL" sz="1500" b="1" dirty="0" smtClean="0">
                          <a:latin typeface="Calibri"/>
                          <a:ea typeface="Calibri"/>
                          <a:cs typeface="Times New Roman"/>
                        </a:rPr>
                        <a:t>joga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9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b="1" dirty="0">
                          <a:latin typeface="Calibri"/>
                          <a:ea typeface="Calibri"/>
                          <a:cs typeface="Times New Roman"/>
                        </a:rPr>
                        <a:t>- ćw. </a:t>
                      </a:r>
                      <a:r>
                        <a:rPr lang="pl-PL" sz="1500" b="1" dirty="0" err="1">
                          <a:latin typeface="Calibri"/>
                          <a:ea typeface="Calibri"/>
                          <a:cs typeface="Times New Roman"/>
                        </a:rPr>
                        <a:t>Pilatesa</a:t>
                      </a:r>
                      <a:endParaRPr lang="pl-PL" sz="1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819" marR="968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dirty="0" smtClean="0">
                          <a:latin typeface="Calibri"/>
                          <a:ea typeface="Calibri"/>
                          <a:cs typeface="Times New Roman"/>
                        </a:rPr>
                        <a:t>- ubieranie </a:t>
                      </a:r>
                      <a:r>
                        <a:rPr lang="pl-PL" sz="1500" dirty="0">
                          <a:latin typeface="Calibri"/>
                          <a:ea typeface="Calibri"/>
                          <a:cs typeface="Times New Roman"/>
                        </a:rPr>
                        <a:t>butów, </a:t>
                      </a:r>
                      <a:r>
                        <a:rPr lang="pl-PL" sz="1500" dirty="0" smtClean="0">
                          <a:latin typeface="Calibri"/>
                          <a:ea typeface="Calibri"/>
                          <a:cs typeface="Times New Roman"/>
                        </a:rPr>
                        <a:t>skarpet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dirty="0">
                          <a:latin typeface="Calibri"/>
                          <a:ea typeface="Calibri"/>
                          <a:cs typeface="Times New Roman"/>
                        </a:rPr>
                        <a:t>- oglądanie się za siebie (np. jadąc samochodem</a:t>
                      </a:r>
                      <a:r>
                        <a:rPr lang="pl-PL" sz="1500" dirty="0" smtClean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dirty="0">
                          <a:latin typeface="Calibri"/>
                          <a:ea typeface="Calibri"/>
                          <a:cs typeface="Times New Roman"/>
                        </a:rPr>
                        <a:t>- prace domowe (np. ścielenie łóżka</a:t>
                      </a:r>
                      <a:r>
                        <a:rPr lang="pl-PL" sz="1500" dirty="0" smtClean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dirty="0">
                          <a:latin typeface="Calibri"/>
                          <a:ea typeface="Calibri"/>
                          <a:cs typeface="Times New Roman"/>
                        </a:rPr>
                        <a:t>- mycie się, czesanie włosów</a:t>
                      </a:r>
                      <a:endParaRPr lang="pl-PL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6819" marR="9681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666751" y="6489701"/>
            <a:ext cx="114300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a-DK" sz="1600" i="1" dirty="0">
                <a:solidFill>
                  <a:schemeClr val="bg1">
                    <a:lumMod val="50000"/>
                  </a:schemeClr>
                </a:solidFill>
              </a:rPr>
              <a:t>Materiały przygotowane w ramach projektu BEPRESEL (</a:t>
            </a:r>
            <a:r>
              <a:rPr lang="pl-PL" sz="1600" i="1" dirty="0">
                <a:solidFill>
                  <a:schemeClr val="bg1">
                    <a:lumMod val="50000"/>
                  </a:schemeClr>
                </a:solidFill>
              </a:rPr>
              <a:t>KA204-2017-012). Kopiowanie tylko za zgodą koordynatora projektu.</a:t>
            </a:r>
            <a:endParaRPr lang="pl-PL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64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pl-PL" sz="4800" b="1" dirty="0">
                <a:solidFill>
                  <a:schemeClr val="tx2">
                    <a:satMod val="200000"/>
                  </a:schemeClr>
                </a:solidFill>
              </a:rPr>
              <a:t>POPRAWA KOORDYNACJI I RÓWNOWAGI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1219200" y="1198034"/>
          <a:ext cx="10363200" cy="5103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34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981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725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9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RODZAJ ĆWICZEŃ</a:t>
                      </a:r>
                      <a:endParaRPr lang="pl-PL" sz="19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9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ZADANIA</a:t>
                      </a:r>
                      <a:endParaRPr lang="pl-PL" sz="19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9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FORMA RUCHU</a:t>
                      </a:r>
                      <a:endParaRPr lang="pl-PL" sz="19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9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WSPOMAGANA</a:t>
                      </a:r>
                      <a:endParaRPr lang="pl-PL" sz="19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9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CODZIENNA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9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AKTYWNOŚĆ </a:t>
                      </a:r>
                      <a:endParaRPr lang="pl-PL" sz="19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0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b="1" dirty="0">
                          <a:latin typeface="Calibri"/>
                          <a:ea typeface="Calibri"/>
                          <a:cs typeface="Times New Roman"/>
                        </a:rPr>
                        <a:t>ĆWICZENIA RÓWNOWAGI I </a:t>
                      </a:r>
                      <a:r>
                        <a:rPr lang="pl-PL" sz="1500" b="1" dirty="0" smtClean="0">
                          <a:latin typeface="Calibri"/>
                          <a:ea typeface="Calibri"/>
                          <a:cs typeface="Times New Roman"/>
                        </a:rPr>
                        <a:t>KOORDYNACJI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dirty="0">
                          <a:latin typeface="Calibri"/>
                          <a:ea typeface="Calibri"/>
                          <a:cs typeface="Times New Roman"/>
                        </a:rPr>
                        <a:t>- dokładne i sprawne wykonywanie złożonych ruchów, </a:t>
                      </a:r>
                      <a:endParaRPr lang="pl-PL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23495" indent="-234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dirty="0">
                          <a:latin typeface="Calibri"/>
                          <a:ea typeface="Calibri"/>
                          <a:cs typeface="Times New Roman"/>
                        </a:rPr>
                        <a:t>- zmniejszenie ryzyka kontuzji i </a:t>
                      </a:r>
                      <a:r>
                        <a:rPr lang="pl-PL" sz="1500" dirty="0" smtClean="0">
                          <a:latin typeface="Calibri"/>
                          <a:ea typeface="Calibri"/>
                          <a:cs typeface="Times New Roman"/>
                        </a:rPr>
                        <a:t>upadków</a:t>
                      </a:r>
                    </a:p>
                    <a:p>
                      <a:pPr marL="23495" indent="-234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3495" indent="-234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dirty="0">
                          <a:latin typeface="Calibri"/>
                          <a:ea typeface="Calibri"/>
                          <a:cs typeface="Times New Roman"/>
                        </a:rPr>
                        <a:t>- płynne wykonywanie codziennych czynności i innych form </a:t>
                      </a:r>
                      <a:r>
                        <a:rPr lang="pl-PL" sz="1500" dirty="0" smtClean="0">
                          <a:latin typeface="Calibri"/>
                          <a:ea typeface="Calibri"/>
                          <a:cs typeface="Times New Roman"/>
                        </a:rPr>
                        <a:t>ruchu</a:t>
                      </a:r>
                    </a:p>
                    <a:p>
                      <a:pPr marL="23495" indent="-234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3495" indent="-234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dirty="0">
                          <a:latin typeface="Calibri"/>
                          <a:ea typeface="Calibri"/>
                          <a:cs typeface="Times New Roman"/>
                        </a:rPr>
                        <a:t>- stymulacja układu nerwowego</a:t>
                      </a:r>
                      <a:endParaRPr lang="pl-PL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b="1" dirty="0">
                          <a:latin typeface="Calibri"/>
                          <a:ea typeface="Calibri"/>
                          <a:cs typeface="Times New Roman"/>
                        </a:rPr>
                        <a:t>- ćwiczenia gimnastyczne (koordynacyjne i równoważne</a:t>
                      </a:r>
                      <a:r>
                        <a:rPr lang="pl-PL" sz="1500" b="1" dirty="0" smtClean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9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b="1" dirty="0">
                          <a:latin typeface="Calibri"/>
                          <a:ea typeface="Calibri"/>
                          <a:cs typeface="Times New Roman"/>
                        </a:rPr>
                        <a:t>- </a:t>
                      </a:r>
                      <a:r>
                        <a:rPr lang="pl-PL" sz="1500" b="1" dirty="0" smtClean="0">
                          <a:latin typeface="Calibri"/>
                          <a:ea typeface="Calibri"/>
                          <a:cs typeface="Times New Roman"/>
                        </a:rPr>
                        <a:t>taniec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9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b="1" dirty="0" smtClean="0">
                          <a:latin typeface="Calibri"/>
                          <a:ea typeface="Calibri"/>
                          <a:cs typeface="Times New Roman"/>
                        </a:rPr>
                        <a:t>- Tai Chi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9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b="1" dirty="0">
                          <a:latin typeface="Calibri"/>
                          <a:ea typeface="Calibri"/>
                          <a:cs typeface="Times New Roman"/>
                        </a:rPr>
                        <a:t>- </a:t>
                      </a:r>
                      <a:r>
                        <a:rPr lang="pl-PL" sz="1500" b="1" dirty="0" err="1" smtClean="0">
                          <a:latin typeface="Calibri"/>
                          <a:ea typeface="Calibri"/>
                          <a:cs typeface="Times New Roman"/>
                        </a:rPr>
                        <a:t>ćw.Pilatesa</a:t>
                      </a:r>
                      <a:endParaRPr lang="pl-PL" sz="15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9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b="1" dirty="0">
                          <a:latin typeface="Calibri"/>
                          <a:ea typeface="Calibri"/>
                          <a:cs typeface="Times New Roman"/>
                        </a:rPr>
                        <a:t>- </a:t>
                      </a:r>
                      <a:r>
                        <a:rPr lang="pl-PL" sz="1500" b="1" dirty="0" smtClean="0">
                          <a:latin typeface="Calibri"/>
                          <a:ea typeface="Calibri"/>
                          <a:cs typeface="Times New Roman"/>
                        </a:rPr>
                        <a:t>joga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9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b="1" dirty="0">
                          <a:latin typeface="Calibri"/>
                          <a:ea typeface="Calibri"/>
                          <a:cs typeface="Times New Roman"/>
                        </a:rPr>
                        <a:t>- ćwiczenia sensomotoryczne</a:t>
                      </a:r>
                      <a:endParaRPr lang="pl-PL" sz="1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dirty="0" smtClean="0">
                          <a:latin typeface="Calibri"/>
                          <a:ea typeface="Calibri"/>
                          <a:cs typeface="Times New Roman"/>
                        </a:rPr>
                        <a:t>- sięganie </a:t>
                      </a:r>
                      <a:r>
                        <a:rPr lang="pl-PL" sz="1500" dirty="0">
                          <a:latin typeface="Calibri"/>
                          <a:ea typeface="Calibri"/>
                          <a:cs typeface="Times New Roman"/>
                        </a:rPr>
                        <a:t>do szafki we wspięciu na </a:t>
                      </a:r>
                      <a:r>
                        <a:rPr lang="pl-PL" sz="1500" dirty="0" smtClean="0">
                          <a:latin typeface="Calibri"/>
                          <a:ea typeface="Calibri"/>
                          <a:cs typeface="Times New Roman"/>
                        </a:rPr>
                        <a:t>palcach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dirty="0">
                          <a:latin typeface="Calibri"/>
                          <a:ea typeface="Calibri"/>
                          <a:cs typeface="Times New Roman"/>
                        </a:rPr>
                        <a:t>- schodzenie i </a:t>
                      </a:r>
                      <a:r>
                        <a:rPr lang="pl-PL" sz="1500" dirty="0" smtClean="0">
                          <a:latin typeface="Calibri"/>
                          <a:ea typeface="Calibri"/>
                          <a:cs typeface="Times New Roman"/>
                        </a:rPr>
                        <a:t>wchodzenie </a:t>
                      </a:r>
                      <a:r>
                        <a:rPr lang="pl-PL" sz="1500" dirty="0">
                          <a:latin typeface="Calibri"/>
                          <a:ea typeface="Calibri"/>
                          <a:cs typeface="Times New Roman"/>
                        </a:rPr>
                        <a:t>po </a:t>
                      </a:r>
                      <a:r>
                        <a:rPr lang="pl-PL" sz="1500" dirty="0" smtClean="0">
                          <a:latin typeface="Calibri"/>
                          <a:ea typeface="Calibri"/>
                          <a:cs typeface="Times New Roman"/>
                        </a:rPr>
                        <a:t>schodach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dirty="0">
                          <a:latin typeface="Calibri"/>
                          <a:ea typeface="Calibri"/>
                          <a:cs typeface="Times New Roman"/>
                        </a:rPr>
                        <a:t>- chodzenie po nierównym lub śliskim terenie bez </a:t>
                      </a:r>
                      <a:r>
                        <a:rPr lang="pl-PL" sz="1500" dirty="0" smtClean="0">
                          <a:latin typeface="Calibri"/>
                          <a:ea typeface="Calibri"/>
                          <a:cs typeface="Times New Roman"/>
                        </a:rPr>
                        <a:t>upadku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dirty="0">
                          <a:latin typeface="Calibri"/>
                          <a:ea typeface="Calibri"/>
                          <a:cs typeface="Times New Roman"/>
                        </a:rPr>
                        <a:t>- jazda na rowerze</a:t>
                      </a:r>
                      <a:endParaRPr lang="pl-PL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666751" y="6489701"/>
            <a:ext cx="114300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a-DK" sz="1600" i="1" dirty="0">
                <a:solidFill>
                  <a:schemeClr val="bg1">
                    <a:lumMod val="50000"/>
                  </a:schemeClr>
                </a:solidFill>
              </a:rPr>
              <a:t>Materiały przygotowane w ramach projektu BEPRESEL (</a:t>
            </a:r>
            <a:r>
              <a:rPr lang="pl-PL" sz="1600" i="1" dirty="0">
                <a:solidFill>
                  <a:schemeClr val="bg1">
                    <a:lumMod val="50000"/>
                  </a:schemeClr>
                </a:solidFill>
              </a:rPr>
              <a:t>KA204-2017-012). Kopiowanie tylko za zgodą koordynatora projektu.</a:t>
            </a:r>
            <a:endParaRPr lang="pl-PL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24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pl-PL" sz="4800" b="1" dirty="0">
                <a:solidFill>
                  <a:schemeClr val="tx2">
                    <a:satMod val="200000"/>
                  </a:schemeClr>
                </a:solidFill>
              </a:rPr>
              <a:t>TYGODNIOWY PROGRAM AKTYWNOŚCI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</p:nvPr>
        </p:nvGraphicFramePr>
        <p:xfrm>
          <a:off x="571501" y="1238251"/>
          <a:ext cx="11137902" cy="5395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9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50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704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0185">
                <a:tc>
                  <a:txBody>
                    <a:bodyPr/>
                    <a:lstStyle/>
                    <a:p>
                      <a:pPr algn="ctr"/>
                      <a:r>
                        <a:rPr lang="pl-PL" sz="1900" b="1" dirty="0" smtClean="0">
                          <a:solidFill>
                            <a:schemeClr val="bg1"/>
                          </a:solidFill>
                        </a:rPr>
                        <a:t>RODZAJ</a:t>
                      </a:r>
                      <a:endParaRPr lang="pl-PL" sz="1900" b="1" dirty="0">
                        <a:solidFill>
                          <a:schemeClr val="bg1"/>
                        </a:solidFill>
                      </a:endParaRPr>
                    </a:p>
                  </a:txBody>
                  <a:tcPr marL="121927" marR="121927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b="1" dirty="0" smtClean="0">
                          <a:solidFill>
                            <a:schemeClr val="bg1"/>
                          </a:solidFill>
                        </a:rPr>
                        <a:t>CZĘSTOŚĆ</a:t>
                      </a:r>
                      <a:endParaRPr lang="pl-PL" sz="1900" b="1" dirty="0">
                        <a:solidFill>
                          <a:schemeClr val="bg1"/>
                        </a:solidFill>
                      </a:endParaRPr>
                    </a:p>
                  </a:txBody>
                  <a:tcPr marL="121927" marR="121927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b="1" dirty="0" smtClean="0">
                          <a:solidFill>
                            <a:schemeClr val="bg1"/>
                          </a:solidFill>
                        </a:rPr>
                        <a:t>ILOŚĆ</a:t>
                      </a:r>
                      <a:endParaRPr lang="pl-PL" sz="1900" b="1" dirty="0">
                        <a:solidFill>
                          <a:schemeClr val="bg1"/>
                        </a:solidFill>
                      </a:endParaRPr>
                    </a:p>
                  </a:txBody>
                  <a:tcPr marL="121927" marR="121927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b="1" dirty="0" smtClean="0">
                          <a:solidFill>
                            <a:schemeClr val="bg1"/>
                          </a:solidFill>
                        </a:rPr>
                        <a:t>UWAGI</a:t>
                      </a:r>
                      <a:endParaRPr lang="pl-PL" sz="1900" b="1" dirty="0">
                        <a:solidFill>
                          <a:schemeClr val="bg1"/>
                        </a:solidFill>
                      </a:endParaRPr>
                    </a:p>
                  </a:txBody>
                  <a:tcPr marL="121927" marR="121927" marT="45728" marB="4572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844">
                <a:tc>
                  <a:txBody>
                    <a:bodyPr/>
                    <a:lstStyle/>
                    <a:p>
                      <a:r>
                        <a:rPr lang="pl-PL" sz="1900" dirty="0" smtClean="0"/>
                        <a:t>WYTRZYMAŁOŚĆ</a:t>
                      </a:r>
                      <a:endParaRPr lang="pl-PL" sz="1900" dirty="0"/>
                    </a:p>
                  </a:txBody>
                  <a:tcPr marL="121927" marR="121927" marT="45728" marB="45728"/>
                </a:tc>
                <a:tc>
                  <a:txBody>
                    <a:bodyPr/>
                    <a:lstStyle/>
                    <a:p>
                      <a:r>
                        <a:rPr lang="pl-PL" sz="1900" b="1" dirty="0" smtClean="0"/>
                        <a:t>3-7 razy na</a:t>
                      </a:r>
                      <a:r>
                        <a:rPr lang="pl-PL" sz="1900" b="1" baseline="0" dirty="0" smtClean="0"/>
                        <a:t> tydzień</a:t>
                      </a:r>
                      <a:endParaRPr lang="pl-PL" sz="1900" b="1" dirty="0"/>
                    </a:p>
                  </a:txBody>
                  <a:tcPr marL="121927" marR="121927" marT="45728" marB="45728"/>
                </a:tc>
                <a:tc>
                  <a:txBody>
                    <a:bodyPr/>
                    <a:lstStyle/>
                    <a:p>
                      <a:r>
                        <a:rPr lang="pl-PL" sz="1900" dirty="0" smtClean="0"/>
                        <a:t>30</a:t>
                      </a:r>
                      <a:r>
                        <a:rPr lang="pl-PL" sz="1900" baseline="0" dirty="0" smtClean="0"/>
                        <a:t> min.</a:t>
                      </a:r>
                    </a:p>
                    <a:p>
                      <a:endParaRPr lang="pl-PL" sz="1900" dirty="0"/>
                    </a:p>
                  </a:txBody>
                  <a:tcPr marL="121927" marR="121927" marT="45728" marB="45728"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Najlepiej </a:t>
                      </a:r>
                      <a:r>
                        <a:rPr lang="pl-PL" sz="1600" baseline="0" dirty="0" smtClean="0"/>
                        <a:t> ćwiczyć codziennie. </a:t>
                      </a:r>
                    </a:p>
                    <a:p>
                      <a:r>
                        <a:rPr lang="pl-PL" sz="1600" baseline="0" dirty="0" smtClean="0"/>
                        <a:t>Tętno powinno wzrosnąć  do zalecanego poziomu przez więcej niż  10 min.</a:t>
                      </a:r>
                    </a:p>
                    <a:p>
                      <a:endParaRPr lang="pl-PL" sz="1600" dirty="0"/>
                    </a:p>
                  </a:txBody>
                  <a:tcPr marL="121927" marR="121927" marT="45728" marB="4572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0689">
                <a:tc>
                  <a:txBody>
                    <a:bodyPr/>
                    <a:lstStyle/>
                    <a:p>
                      <a:r>
                        <a:rPr lang="pl-PL" sz="1900" dirty="0" smtClean="0"/>
                        <a:t>SIŁA</a:t>
                      </a:r>
                      <a:endParaRPr lang="pl-PL" sz="1900" dirty="0"/>
                    </a:p>
                  </a:txBody>
                  <a:tcPr marL="121927" marR="121927" marT="45728" marB="45728"/>
                </a:tc>
                <a:tc>
                  <a:txBody>
                    <a:bodyPr/>
                    <a:lstStyle/>
                    <a:p>
                      <a:r>
                        <a:rPr lang="pl-PL" sz="1900" b="1" dirty="0" smtClean="0"/>
                        <a:t>2-4 razy na tydzień</a:t>
                      </a:r>
                      <a:endParaRPr lang="pl-PL" sz="1900" b="1" dirty="0"/>
                    </a:p>
                  </a:txBody>
                  <a:tcPr marL="121927" marR="121927" marT="45728" marB="45728"/>
                </a:tc>
                <a:tc>
                  <a:txBody>
                    <a:bodyPr/>
                    <a:lstStyle/>
                    <a:p>
                      <a:r>
                        <a:rPr lang="pl-PL" sz="1900" dirty="0" smtClean="0"/>
                        <a:t>8-10 ćwiczeń</a:t>
                      </a:r>
                    </a:p>
                    <a:p>
                      <a:r>
                        <a:rPr lang="pl-PL" sz="1900" dirty="0" smtClean="0"/>
                        <a:t>10-15 </a:t>
                      </a:r>
                      <a:r>
                        <a:rPr lang="pl-PL" sz="1900" dirty="0" err="1" smtClean="0"/>
                        <a:t>powt</a:t>
                      </a:r>
                      <a:r>
                        <a:rPr lang="pl-PL" sz="1900" dirty="0" smtClean="0"/>
                        <a:t>.</a:t>
                      </a:r>
                      <a:endParaRPr lang="pl-PL" sz="1900" dirty="0"/>
                    </a:p>
                  </a:txBody>
                  <a:tcPr marL="121927" marR="121927" marT="45728" marB="45728"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Można używać ciężarków</a:t>
                      </a:r>
                      <a:r>
                        <a:rPr lang="pl-PL" sz="1600" baseline="0" dirty="0" smtClean="0"/>
                        <a:t> lub np. butelek z wodą mineralną.  Nie należy wykonywać ćwiczeń tych samych partii mięśni codziennie.</a:t>
                      </a:r>
                    </a:p>
                    <a:p>
                      <a:endParaRPr lang="pl-PL" sz="1600" dirty="0"/>
                    </a:p>
                  </a:txBody>
                  <a:tcPr marL="121927" marR="121927" marT="45728" marB="4572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976">
                <a:tc>
                  <a:txBody>
                    <a:bodyPr/>
                    <a:lstStyle/>
                    <a:p>
                      <a:r>
                        <a:rPr lang="pl-PL" sz="1900" dirty="0" smtClean="0"/>
                        <a:t>RÓWNOWAGA</a:t>
                      </a:r>
                      <a:endParaRPr lang="pl-PL" sz="1900" dirty="0"/>
                    </a:p>
                  </a:txBody>
                  <a:tcPr marL="121927" marR="121927" marT="45728" marB="45728"/>
                </a:tc>
                <a:tc>
                  <a:txBody>
                    <a:bodyPr/>
                    <a:lstStyle/>
                    <a:p>
                      <a:r>
                        <a:rPr lang="pl-PL" sz="1900" b="1" dirty="0" smtClean="0"/>
                        <a:t>Codziennie</a:t>
                      </a:r>
                      <a:endParaRPr lang="pl-PL" sz="1900" b="1" dirty="0"/>
                    </a:p>
                  </a:txBody>
                  <a:tcPr marL="121927" marR="121927" marT="45728" marB="45728"/>
                </a:tc>
                <a:tc>
                  <a:txBody>
                    <a:bodyPr/>
                    <a:lstStyle/>
                    <a:p>
                      <a:r>
                        <a:rPr lang="pl-PL" sz="1900" dirty="0" smtClean="0"/>
                        <a:t>5-10 min.</a:t>
                      </a:r>
                      <a:endParaRPr lang="pl-PL" sz="1900" dirty="0"/>
                    </a:p>
                  </a:txBody>
                  <a:tcPr marL="121927" marR="121927" marT="45728" marB="45728"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Należy zadbać o asekurację!  Indywidualne stopniowanie  trudności (zmiana płaszczyzny</a:t>
                      </a:r>
                      <a:r>
                        <a:rPr lang="pl-PL" sz="1600" baseline="0" dirty="0" smtClean="0"/>
                        <a:t> podparcia)</a:t>
                      </a:r>
                      <a:r>
                        <a:rPr lang="pl-PL" sz="1600" dirty="0" smtClean="0"/>
                        <a:t>.</a:t>
                      </a:r>
                    </a:p>
                  </a:txBody>
                  <a:tcPr marL="121927" marR="121927" marT="45728" marB="4572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0689">
                <a:tc>
                  <a:txBody>
                    <a:bodyPr/>
                    <a:lstStyle/>
                    <a:p>
                      <a:r>
                        <a:rPr lang="pl-PL" sz="1900" dirty="0" smtClean="0"/>
                        <a:t>GIBKOŚĆ</a:t>
                      </a:r>
                      <a:endParaRPr lang="pl-PL" sz="1900" dirty="0"/>
                    </a:p>
                  </a:txBody>
                  <a:tcPr marL="121927" marR="121927" marT="45728" marB="45728"/>
                </a:tc>
                <a:tc>
                  <a:txBody>
                    <a:bodyPr/>
                    <a:lstStyle/>
                    <a:p>
                      <a:r>
                        <a:rPr lang="pl-PL" sz="1900" b="1" dirty="0" smtClean="0"/>
                        <a:t>codziennie</a:t>
                      </a:r>
                      <a:endParaRPr lang="pl-PL" sz="1900" b="1" dirty="0"/>
                    </a:p>
                  </a:txBody>
                  <a:tcPr marL="121927" marR="121927" marT="45728" marB="45728"/>
                </a:tc>
                <a:tc>
                  <a:txBody>
                    <a:bodyPr/>
                    <a:lstStyle/>
                    <a:p>
                      <a:r>
                        <a:rPr lang="pl-PL" sz="1900" dirty="0" smtClean="0"/>
                        <a:t>5-10 min.</a:t>
                      </a:r>
                      <a:endParaRPr lang="pl-PL" sz="1900" dirty="0"/>
                    </a:p>
                  </a:txBody>
                  <a:tcPr marL="121927" marR="121927" marT="45728" marB="45728"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Zawsze należy się rozgrzać przed ćwiczeniami rozciągającymi.</a:t>
                      </a:r>
                      <a:r>
                        <a:rPr lang="pl-PL" sz="1600" baseline="0" dirty="0" smtClean="0"/>
                        <a:t> </a:t>
                      </a:r>
                      <a:r>
                        <a:rPr lang="pl-PL" sz="1600" dirty="0" smtClean="0"/>
                        <a:t>Nie należy wstrzymywać oddechu podczas rozciągania.</a:t>
                      </a:r>
                    </a:p>
                    <a:p>
                      <a:endParaRPr lang="pl-PL" sz="1600" dirty="0"/>
                    </a:p>
                  </a:txBody>
                  <a:tcPr marL="121927" marR="121927" marT="45728" marB="4572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666751" y="6489701"/>
            <a:ext cx="114300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a-DK" sz="1600" i="1" dirty="0">
                <a:solidFill>
                  <a:schemeClr val="bg1">
                    <a:lumMod val="50000"/>
                  </a:schemeClr>
                </a:solidFill>
              </a:rPr>
              <a:t>Materiały przygotowane w ramach projektu BEPRESEL (</a:t>
            </a:r>
            <a:r>
              <a:rPr lang="pl-PL" sz="1600" i="1" dirty="0">
                <a:solidFill>
                  <a:schemeClr val="bg1">
                    <a:lumMod val="50000"/>
                  </a:schemeClr>
                </a:solidFill>
              </a:rPr>
              <a:t>KA204-2017-012). Kopiowanie tylko za zgodą koordynatora projektu.</a:t>
            </a:r>
            <a:endParaRPr lang="pl-PL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26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Google Shape;585;p50"/>
          <p:cNvSpPr>
            <a:spLocks noGrp="1"/>
          </p:cNvSpPr>
          <p:nvPr>
            <p:ph type="title"/>
          </p:nvPr>
        </p:nvSpPr>
        <p:spPr>
          <a:xfrm>
            <a:off x="2391834" y="0"/>
            <a:ext cx="8911167" cy="1280584"/>
          </a:xfrm>
        </p:spPr>
        <p:txBody>
          <a:bodyPr vert="horz" lIns="121900" tIns="60933" rIns="121900" bIns="60933" rtlCol="0" anchor="ctr">
            <a:normAutofit/>
          </a:bodyPr>
          <a:lstStyle/>
          <a:p>
            <a:pPr algn="l" eaLnBrk="1" hangingPunct="1">
              <a:lnSpc>
                <a:spcPct val="90000"/>
              </a:lnSpc>
              <a:buClr>
                <a:srgbClr val="000000"/>
              </a:buClr>
              <a:buSzPts val="4400"/>
              <a:buFont typeface="Calibri" panose="020F0502020204030204" pitchFamily="34" charset="0"/>
              <a:buNone/>
            </a:pPr>
            <a:r>
              <a:rPr lang="da-DK" altLang="da-DK" smtClean="0"/>
              <a:t> </a:t>
            </a:r>
            <a:endParaRPr lang="pl-PL" altLang="da-DK" smtClean="0"/>
          </a:p>
        </p:txBody>
      </p:sp>
      <p:sp>
        <p:nvSpPr>
          <p:cNvPr id="18435" name="Google Shape;586;p50"/>
          <p:cNvSpPr>
            <a:spLocks noChangeArrowheads="1"/>
          </p:cNvSpPr>
          <p:nvPr/>
        </p:nvSpPr>
        <p:spPr bwMode="auto">
          <a:xfrm>
            <a:off x="1502833" y="810685"/>
            <a:ext cx="9652000" cy="901700"/>
          </a:xfrm>
          <a:prstGeom prst="rect">
            <a:avLst/>
          </a:prstGeom>
          <a:solidFill>
            <a:srgbClr val="C4E0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60933" rIns="121900" bIns="6093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2667" b="1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Jak zacząć ćwiczenia lub ocenić, co już udało się zrobić</a:t>
            </a:r>
            <a:r>
              <a:rPr lang="da-DK" altLang="da-DK" sz="2667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:</a:t>
            </a:r>
            <a:endParaRPr lang="pl-PL" altLang="da-DK" sz="2667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666751" y="6489701"/>
            <a:ext cx="114300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a-DK" sz="1600" i="1" dirty="0">
                <a:solidFill>
                  <a:schemeClr val="bg1">
                    <a:lumMod val="50000"/>
                  </a:schemeClr>
                </a:solidFill>
              </a:rPr>
              <a:t>Materiały przygotowane w ramach projektu BEPRESEL (</a:t>
            </a:r>
            <a:r>
              <a:rPr lang="pl-PL" sz="1600" i="1" dirty="0">
                <a:solidFill>
                  <a:schemeClr val="bg1">
                    <a:lumMod val="50000"/>
                  </a:schemeClr>
                </a:solidFill>
              </a:rPr>
              <a:t>KA204-2017-012). Kopiowanie tylko za zgodą koordynatora projektu.</a:t>
            </a:r>
            <a:endParaRPr lang="pl-PL" sz="2400" dirty="0">
              <a:latin typeface="Arial" charset="0"/>
            </a:endParaRP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588" y="1857761"/>
            <a:ext cx="5760594" cy="384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502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Google Shape;594;p51"/>
          <p:cNvSpPr>
            <a:spLocks noGrp="1"/>
          </p:cNvSpPr>
          <p:nvPr>
            <p:ph type="title"/>
          </p:nvPr>
        </p:nvSpPr>
        <p:spPr>
          <a:xfrm>
            <a:off x="2391834" y="0"/>
            <a:ext cx="8911167" cy="1280584"/>
          </a:xfrm>
        </p:spPr>
        <p:txBody>
          <a:bodyPr vert="horz" lIns="121900" tIns="60933" rIns="121900" bIns="60933" rtlCol="0" anchor="ctr">
            <a:normAutofit/>
          </a:bodyPr>
          <a:lstStyle/>
          <a:p>
            <a:pPr algn="l" eaLnBrk="1" hangingPunct="1">
              <a:lnSpc>
                <a:spcPct val="90000"/>
              </a:lnSpc>
              <a:buClr>
                <a:srgbClr val="000000"/>
              </a:buClr>
              <a:buSzPts val="4400"/>
              <a:buFont typeface="Calibri" panose="020F0502020204030204" pitchFamily="34" charset="0"/>
              <a:buNone/>
            </a:pPr>
            <a:r>
              <a:rPr lang="da-DK" altLang="da-DK" smtClean="0"/>
              <a:t> </a:t>
            </a:r>
            <a:endParaRPr lang="pl-PL" altLang="da-DK" smtClean="0"/>
          </a:p>
        </p:txBody>
      </p:sp>
      <p:sp>
        <p:nvSpPr>
          <p:cNvPr id="20485" name="Google Shape;597;p51"/>
          <p:cNvSpPr>
            <a:spLocks noChangeArrowheads="1"/>
          </p:cNvSpPr>
          <p:nvPr/>
        </p:nvSpPr>
        <p:spPr bwMode="auto">
          <a:xfrm>
            <a:off x="960967" y="5810251"/>
            <a:ext cx="9654117" cy="706967"/>
          </a:xfrm>
          <a:prstGeom prst="rect">
            <a:avLst/>
          </a:prstGeom>
          <a:solidFill>
            <a:srgbClr val="C4E0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60933" rIns="121900" bIns="6093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24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 </a:t>
            </a:r>
            <a:endParaRPr lang="pl-PL" altLang="da-DK" sz="2400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67" b="1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Poprawiamy sprawność</a:t>
            </a:r>
            <a:endParaRPr lang="pl-PL" altLang="da-DK" sz="1867" b="1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ts val="1800"/>
            </a:pPr>
            <a:r>
              <a:rPr lang="da-DK" altLang="da-DK" sz="1867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3 x w tygodniu na poziomie </a:t>
            </a:r>
            <a:r>
              <a:rPr lang="pl-PL" altLang="da-DK" sz="1867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6</a:t>
            </a:r>
            <a:r>
              <a:rPr lang="da-DK" altLang="da-DK" sz="1867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0 % naszego maksimum.  Raz na jakiś czas - trochę więcej</a:t>
            </a:r>
            <a:endParaRPr lang="pl-PL" altLang="da-DK" sz="1867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da-DK" sz="2400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0486" name="Google Shape;598;p51"/>
          <p:cNvSpPr>
            <a:spLocks noChangeArrowheads="1"/>
          </p:cNvSpPr>
          <p:nvPr/>
        </p:nvSpPr>
        <p:spPr bwMode="auto">
          <a:xfrm>
            <a:off x="1098551" y="586318"/>
            <a:ext cx="9652000" cy="842433"/>
          </a:xfrm>
          <a:prstGeom prst="rect">
            <a:avLst/>
          </a:prstGeom>
          <a:solidFill>
            <a:srgbClr val="C4E0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60933" rIns="121900" bIns="6093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da-DK" sz="2133" b="1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3733" b="1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Pamiętajmy o prostych zasadach:</a:t>
            </a:r>
            <a:endParaRPr lang="pl-PL" altLang="da-DK" sz="3733" b="1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24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 </a:t>
            </a:r>
            <a:endParaRPr lang="pl-PL" altLang="da-DK" sz="2400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0487" name="Google Shape;599;p51"/>
          <p:cNvSpPr>
            <a:spLocks noChangeArrowheads="1"/>
          </p:cNvSpPr>
          <p:nvPr/>
        </p:nvSpPr>
        <p:spPr bwMode="auto">
          <a:xfrm>
            <a:off x="1217084" y="1634067"/>
            <a:ext cx="9652000" cy="857251"/>
          </a:xfrm>
          <a:prstGeom prst="rect">
            <a:avLst/>
          </a:prstGeom>
          <a:solidFill>
            <a:srgbClr val="C4E0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60933" rIns="121900" bIns="6093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24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 </a:t>
            </a:r>
            <a:endParaRPr lang="pl-PL" altLang="da-DK" sz="2400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67" b="1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Utrzymujemy sprawność</a:t>
            </a:r>
            <a:endParaRPr lang="pl-PL" altLang="da-DK" sz="1867" b="1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000000"/>
              </a:buClr>
              <a:buSzPts val="1800"/>
            </a:pPr>
            <a:r>
              <a:rPr lang="da-DK" altLang="da-DK" sz="1867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2 x w tygodniu na poziomie </a:t>
            </a:r>
            <a:r>
              <a:rPr lang="pl-PL" altLang="da-DK" sz="1867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6</a:t>
            </a:r>
            <a:r>
              <a:rPr lang="da-DK" altLang="da-DK" sz="1867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0 % naszego maksimum.  Raz na jakiś czas - trochę więcej</a:t>
            </a:r>
            <a:endParaRPr lang="pl-PL" altLang="da-DK" sz="1867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l-PL" altLang="da-DK" sz="2400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666751" y="6489701"/>
            <a:ext cx="114300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a-DK" sz="1600" i="1" dirty="0">
                <a:solidFill>
                  <a:schemeClr val="bg1">
                    <a:lumMod val="50000"/>
                  </a:schemeClr>
                </a:solidFill>
              </a:rPr>
              <a:t>Materiały przygotowane w ramach projektu BEPRESEL (</a:t>
            </a:r>
            <a:r>
              <a:rPr lang="pl-PL" sz="1600" i="1" dirty="0">
                <a:solidFill>
                  <a:schemeClr val="bg1">
                    <a:lumMod val="50000"/>
                  </a:schemeClr>
                </a:solidFill>
              </a:rPr>
              <a:t>KA204-2017-012). Kopiowanie tylko za zgodą koordynatora projektu.</a:t>
            </a:r>
            <a:endParaRPr lang="pl-PL" sz="2400" dirty="0">
              <a:latin typeface="Arial" charset="0"/>
            </a:endParaRPr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742" y="2532015"/>
            <a:ext cx="5079493" cy="338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6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Google Shape;605;p52"/>
          <p:cNvSpPr>
            <a:spLocks noGrp="1"/>
          </p:cNvSpPr>
          <p:nvPr>
            <p:ph type="title"/>
          </p:nvPr>
        </p:nvSpPr>
        <p:spPr>
          <a:xfrm>
            <a:off x="2391834" y="0"/>
            <a:ext cx="8911167" cy="1280584"/>
          </a:xfrm>
        </p:spPr>
        <p:txBody>
          <a:bodyPr vert="horz" lIns="121900" tIns="60933" rIns="121900" bIns="60933" rtlCol="0" anchor="ctr">
            <a:normAutofit/>
          </a:bodyPr>
          <a:lstStyle/>
          <a:p>
            <a:pPr algn="l" eaLnBrk="1" hangingPunct="1">
              <a:lnSpc>
                <a:spcPct val="90000"/>
              </a:lnSpc>
              <a:buClr>
                <a:srgbClr val="000000"/>
              </a:buClr>
              <a:buSzPts val="4400"/>
              <a:buFont typeface="Calibri" panose="020F0502020204030204" pitchFamily="34" charset="0"/>
              <a:buNone/>
            </a:pPr>
            <a:r>
              <a:rPr lang="da-DK" altLang="da-DK" smtClean="0"/>
              <a:t> </a:t>
            </a:r>
            <a:endParaRPr lang="pl-PL" altLang="da-DK" smtClean="0"/>
          </a:p>
        </p:txBody>
      </p:sp>
      <p:sp>
        <p:nvSpPr>
          <p:cNvPr id="22533" name="Google Shape;608;p52"/>
          <p:cNvSpPr>
            <a:spLocks noChangeArrowheads="1"/>
          </p:cNvSpPr>
          <p:nvPr/>
        </p:nvSpPr>
        <p:spPr bwMode="auto">
          <a:xfrm>
            <a:off x="1344084" y="3003551"/>
            <a:ext cx="9429749" cy="529167"/>
          </a:xfrm>
          <a:prstGeom prst="rect">
            <a:avLst/>
          </a:prstGeom>
          <a:solidFill>
            <a:srgbClr val="F7CA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60933" rIns="121900" bIns="6093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24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 </a:t>
            </a:r>
            <a:r>
              <a:rPr lang="pl-PL" altLang="da-DK" sz="24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da-DK" altLang="da-DK" sz="1867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Dwa razy w tygodniu                30 minut spaceru - jazdy na rowerze - pływania -  biegania</a:t>
            </a:r>
            <a:endParaRPr lang="pl-PL" altLang="da-DK" sz="2400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2534" name="Google Shape;609;p52"/>
          <p:cNvSpPr>
            <a:spLocks noChangeArrowheads="1"/>
          </p:cNvSpPr>
          <p:nvPr/>
        </p:nvSpPr>
        <p:spPr bwMode="auto">
          <a:xfrm>
            <a:off x="1524000" y="285751"/>
            <a:ext cx="1701800" cy="952500"/>
          </a:xfrm>
          <a:prstGeom prst="rect">
            <a:avLst/>
          </a:prstGeom>
          <a:solidFill>
            <a:srgbClr val="C4E0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60933" rIns="121900" bIns="6093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2133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Przykład</a:t>
            </a:r>
            <a:endParaRPr lang="pl-PL" altLang="da-DK" sz="2133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2133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75 - latek</a:t>
            </a:r>
            <a:r>
              <a:rPr lang="da-DK" altLang="da-DK" sz="24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 </a:t>
            </a:r>
            <a:endParaRPr lang="pl-PL" altLang="da-DK" sz="2400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2535" name="Google Shape;610;p52"/>
          <p:cNvSpPr>
            <a:spLocks noChangeArrowheads="1"/>
          </p:cNvSpPr>
          <p:nvPr/>
        </p:nvSpPr>
        <p:spPr bwMode="auto">
          <a:xfrm>
            <a:off x="3333751" y="952501"/>
            <a:ext cx="2078567" cy="952500"/>
          </a:xfrm>
          <a:prstGeom prst="rect">
            <a:avLst/>
          </a:prstGeom>
          <a:solidFill>
            <a:srgbClr val="C4E0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60933" rIns="121900" bIns="6093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24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Maks. tętno 155,5 </a:t>
            </a:r>
            <a:endParaRPr lang="pl-PL" altLang="da-DK" sz="2400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2536" name="Google Shape;611;p52"/>
          <p:cNvSpPr>
            <a:spLocks noChangeArrowheads="1"/>
          </p:cNvSpPr>
          <p:nvPr/>
        </p:nvSpPr>
        <p:spPr bwMode="auto">
          <a:xfrm>
            <a:off x="5543551" y="499533"/>
            <a:ext cx="1104900" cy="543984"/>
          </a:xfrm>
          <a:prstGeom prst="rect">
            <a:avLst/>
          </a:prstGeom>
          <a:solidFill>
            <a:srgbClr val="C4E0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60933" rIns="121900" bIns="6093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24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pl-PL" altLang="da-DK" sz="24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 4</a:t>
            </a:r>
            <a:r>
              <a:rPr lang="da-DK" altLang="da-DK" sz="24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0%  </a:t>
            </a:r>
            <a:endParaRPr lang="pl-PL" altLang="da-DK" sz="2400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2537" name="Google Shape;612;p52"/>
          <p:cNvSpPr>
            <a:spLocks noChangeArrowheads="1"/>
          </p:cNvSpPr>
          <p:nvPr/>
        </p:nvSpPr>
        <p:spPr bwMode="auto">
          <a:xfrm>
            <a:off x="5543551" y="1147234"/>
            <a:ext cx="1104900" cy="556684"/>
          </a:xfrm>
          <a:prstGeom prst="rect">
            <a:avLst/>
          </a:prstGeom>
          <a:solidFill>
            <a:srgbClr val="C4E0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60933" rIns="121900" bIns="6093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24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pl-PL" altLang="da-DK" sz="24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 6</a:t>
            </a:r>
            <a:r>
              <a:rPr lang="da-DK" altLang="da-DK" sz="24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0%  </a:t>
            </a:r>
            <a:endParaRPr lang="pl-PL" altLang="da-DK" sz="2400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2538" name="Google Shape;613;p52"/>
          <p:cNvSpPr>
            <a:spLocks noChangeArrowheads="1"/>
          </p:cNvSpPr>
          <p:nvPr/>
        </p:nvSpPr>
        <p:spPr bwMode="auto">
          <a:xfrm>
            <a:off x="6847418" y="486833"/>
            <a:ext cx="1794933" cy="543984"/>
          </a:xfrm>
          <a:prstGeom prst="rect">
            <a:avLst/>
          </a:prstGeom>
          <a:solidFill>
            <a:srgbClr val="C4E0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60933" rIns="121900" bIns="6093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da-DK" sz="1867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62,2</a:t>
            </a:r>
            <a:r>
              <a:rPr lang="da-DK" altLang="da-DK" sz="1867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  akcja serca</a:t>
            </a:r>
            <a:endParaRPr lang="pl-PL" altLang="da-DK" sz="1867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2539" name="Google Shape;614;p52"/>
          <p:cNvSpPr>
            <a:spLocks noChangeArrowheads="1"/>
          </p:cNvSpPr>
          <p:nvPr/>
        </p:nvSpPr>
        <p:spPr bwMode="auto">
          <a:xfrm>
            <a:off x="6847418" y="1153585"/>
            <a:ext cx="1794933" cy="543983"/>
          </a:xfrm>
          <a:prstGeom prst="rect">
            <a:avLst/>
          </a:prstGeom>
          <a:solidFill>
            <a:srgbClr val="C4E0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60933" rIns="121900" bIns="6093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da-DK" sz="1867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93,3</a:t>
            </a:r>
            <a:r>
              <a:rPr lang="da-DK" altLang="da-DK" sz="1867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 akcja serca </a:t>
            </a:r>
            <a:endParaRPr lang="pl-PL" altLang="da-DK" sz="1867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2540" name="Google Shape;615;p52"/>
          <p:cNvSpPr>
            <a:spLocks noChangeArrowheads="1"/>
          </p:cNvSpPr>
          <p:nvPr/>
        </p:nvSpPr>
        <p:spPr bwMode="auto">
          <a:xfrm>
            <a:off x="8843434" y="486833"/>
            <a:ext cx="1794933" cy="543984"/>
          </a:xfrm>
          <a:prstGeom prst="rect">
            <a:avLst/>
          </a:prstGeom>
          <a:solidFill>
            <a:srgbClr val="C4E0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60933" rIns="121900" bIns="6093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24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na początek </a:t>
            </a:r>
            <a:endParaRPr lang="pl-PL" altLang="da-DK" sz="2400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2541" name="Google Shape;616;p52"/>
          <p:cNvSpPr>
            <a:spLocks noChangeArrowheads="1"/>
          </p:cNvSpPr>
          <p:nvPr/>
        </p:nvSpPr>
        <p:spPr bwMode="auto">
          <a:xfrm>
            <a:off x="8843434" y="1280585"/>
            <a:ext cx="1794933" cy="543983"/>
          </a:xfrm>
          <a:prstGeom prst="rect">
            <a:avLst/>
          </a:prstGeom>
          <a:solidFill>
            <a:srgbClr val="C4E0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60933" rIns="121900" bIns="6093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24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na koniec </a:t>
            </a:r>
            <a:endParaRPr lang="pl-PL" altLang="da-DK" sz="2400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2542" name="Google Shape;617;p52"/>
          <p:cNvSpPr>
            <a:spLocks noChangeArrowheads="1"/>
          </p:cNvSpPr>
          <p:nvPr/>
        </p:nvSpPr>
        <p:spPr bwMode="auto">
          <a:xfrm>
            <a:off x="1356785" y="3655485"/>
            <a:ext cx="1272116" cy="1060449"/>
          </a:xfrm>
          <a:prstGeom prst="rect">
            <a:avLst/>
          </a:prstGeom>
          <a:solidFill>
            <a:srgbClr val="C4E0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60933" rIns="121900" bIns="6093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5 minut</a:t>
            </a:r>
            <a:endParaRPr lang="pl-PL" altLang="da-DK" sz="16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wolne tętno</a:t>
            </a:r>
            <a:endParaRPr lang="pl-PL" altLang="da-DK" sz="16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60 </a:t>
            </a:r>
            <a:r>
              <a:rPr lang="pl-PL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do</a:t>
            </a:r>
            <a:r>
              <a:rPr lang="da-DK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 75</a:t>
            </a:r>
            <a:r>
              <a:rPr lang="da-DK" altLang="da-DK" sz="2133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 </a:t>
            </a:r>
            <a:endParaRPr lang="pl-PL" altLang="da-DK" sz="2133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2543" name="Google Shape;618;p52"/>
          <p:cNvSpPr>
            <a:spLocks noChangeArrowheads="1"/>
          </p:cNvSpPr>
          <p:nvPr/>
        </p:nvSpPr>
        <p:spPr bwMode="auto">
          <a:xfrm>
            <a:off x="2768600" y="3670300"/>
            <a:ext cx="1272117" cy="105833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60933" rIns="121900" bIns="6093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5 minut</a:t>
            </a:r>
            <a:endParaRPr lang="pl-PL" altLang="da-DK" sz="16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szybkie tętno</a:t>
            </a:r>
            <a:endParaRPr lang="pl-PL" altLang="da-DK" sz="1600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90 </a:t>
            </a:r>
            <a:r>
              <a:rPr lang="pl-PL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do</a:t>
            </a:r>
            <a:r>
              <a:rPr lang="da-DK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 95</a:t>
            </a:r>
            <a:endParaRPr lang="pl-PL" altLang="da-DK" sz="1600">
              <a:latin typeface="Arial" panose="020B0604020202020204" pitchFamily="34" charset="0"/>
            </a:endParaRPr>
          </a:p>
        </p:txBody>
      </p:sp>
      <p:sp>
        <p:nvSpPr>
          <p:cNvPr id="22544" name="Google Shape;619;p52"/>
          <p:cNvSpPr>
            <a:spLocks noChangeArrowheads="1"/>
          </p:cNvSpPr>
          <p:nvPr/>
        </p:nvSpPr>
        <p:spPr bwMode="auto">
          <a:xfrm>
            <a:off x="4286251" y="3670300"/>
            <a:ext cx="1272116" cy="1058333"/>
          </a:xfrm>
          <a:prstGeom prst="rect">
            <a:avLst/>
          </a:prstGeom>
          <a:solidFill>
            <a:srgbClr val="C4E0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60933" rIns="121900" bIns="6093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5 minut</a:t>
            </a:r>
            <a:endParaRPr lang="pl-PL" altLang="da-DK" sz="16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da-DK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wolne tętno</a:t>
            </a:r>
            <a:endParaRPr lang="pl-PL" altLang="da-DK" sz="16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60 </a:t>
            </a:r>
            <a:r>
              <a:rPr lang="pl-PL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do</a:t>
            </a:r>
            <a:r>
              <a:rPr lang="da-DK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 75 </a:t>
            </a:r>
            <a:endParaRPr lang="pl-PL" altLang="da-DK" sz="1600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2545" name="Google Shape;620;p52"/>
          <p:cNvSpPr>
            <a:spLocks noChangeArrowheads="1"/>
          </p:cNvSpPr>
          <p:nvPr/>
        </p:nvSpPr>
        <p:spPr bwMode="auto">
          <a:xfrm>
            <a:off x="5700184" y="3655485"/>
            <a:ext cx="1422400" cy="1060449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60933" rIns="121900" bIns="6093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5 minut</a:t>
            </a:r>
            <a:endParaRPr lang="pl-PL" altLang="da-DK" sz="16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szybkie tętno</a:t>
            </a:r>
            <a:endParaRPr lang="pl-PL" altLang="da-DK" sz="1600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90 </a:t>
            </a:r>
            <a:r>
              <a:rPr lang="pl-PL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do</a:t>
            </a:r>
            <a:r>
              <a:rPr lang="da-DK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 95</a:t>
            </a:r>
            <a:endParaRPr lang="pl-PL" altLang="da-DK" sz="1600">
              <a:latin typeface="Arial" panose="020B0604020202020204" pitchFamily="34" charset="0"/>
            </a:endParaRPr>
          </a:p>
        </p:txBody>
      </p:sp>
      <p:sp>
        <p:nvSpPr>
          <p:cNvPr id="22546" name="Google Shape;621;p52"/>
          <p:cNvSpPr>
            <a:spLocks noChangeArrowheads="1"/>
          </p:cNvSpPr>
          <p:nvPr/>
        </p:nvSpPr>
        <p:spPr bwMode="auto">
          <a:xfrm>
            <a:off x="7264400" y="3655485"/>
            <a:ext cx="1270000" cy="1060449"/>
          </a:xfrm>
          <a:prstGeom prst="rect">
            <a:avLst/>
          </a:prstGeom>
          <a:solidFill>
            <a:srgbClr val="C4E0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60933" rIns="121900" bIns="6093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5 minut</a:t>
            </a:r>
            <a:endParaRPr lang="pl-PL" altLang="da-DK" sz="16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da-DK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wolne tętno</a:t>
            </a:r>
            <a:endParaRPr lang="pl-PL" altLang="da-DK" sz="16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60 </a:t>
            </a:r>
            <a:r>
              <a:rPr lang="pl-PL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do</a:t>
            </a:r>
            <a:r>
              <a:rPr lang="da-DK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 75</a:t>
            </a:r>
            <a:r>
              <a:rPr lang="da-DK" altLang="da-DK" sz="2133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 </a:t>
            </a:r>
            <a:endParaRPr lang="pl-PL" altLang="da-DK" sz="2133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2547" name="Google Shape;622;p52"/>
          <p:cNvSpPr>
            <a:spLocks noChangeArrowheads="1"/>
          </p:cNvSpPr>
          <p:nvPr/>
        </p:nvSpPr>
        <p:spPr bwMode="auto">
          <a:xfrm>
            <a:off x="8843434" y="3642784"/>
            <a:ext cx="1174751" cy="105833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60933" rIns="121900" bIns="6093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867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5 </a:t>
            </a:r>
            <a:r>
              <a:rPr lang="da-DK" altLang="da-DK" sz="1467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minut</a:t>
            </a:r>
            <a:endParaRPr lang="pl-PL" altLang="da-DK" sz="1467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467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szybkie tętno </a:t>
            </a:r>
            <a:endParaRPr lang="pl-PL" altLang="da-DK" sz="1467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467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90 </a:t>
            </a:r>
            <a:r>
              <a:rPr lang="pl-PL" altLang="da-DK" sz="1467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do </a:t>
            </a:r>
            <a:r>
              <a:rPr lang="da-DK" altLang="da-DK" sz="1467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95</a:t>
            </a:r>
            <a:endParaRPr lang="pl-PL" altLang="da-DK" sz="1467">
              <a:latin typeface="Arial" panose="020B0604020202020204" pitchFamily="34" charset="0"/>
            </a:endParaRPr>
          </a:p>
        </p:txBody>
      </p:sp>
      <p:sp>
        <p:nvSpPr>
          <p:cNvPr id="623" name="Google Shape;623;p52"/>
          <p:cNvSpPr/>
          <p:nvPr/>
        </p:nvSpPr>
        <p:spPr>
          <a:xfrm>
            <a:off x="2571751" y="5334000"/>
            <a:ext cx="7107767" cy="112606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lIns="121900" tIns="60933" rIns="121900" bIns="60933" anchor="ctr"/>
          <a:lstStyle/>
          <a:p>
            <a:pPr algn="ctr">
              <a:defRPr/>
            </a:pPr>
            <a:r>
              <a:rPr lang="da-DK" sz="533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METODA </a:t>
            </a:r>
            <a:r>
              <a:rPr lang="pl-PL" sz="5333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53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666751" y="6489701"/>
            <a:ext cx="114300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a-DK" sz="1600" i="1" dirty="0">
                <a:solidFill>
                  <a:schemeClr val="bg1">
                    <a:lumMod val="50000"/>
                  </a:schemeClr>
                </a:solidFill>
              </a:rPr>
              <a:t>Materiały przygotowane w ramach projektu BEPRESEL (</a:t>
            </a:r>
            <a:r>
              <a:rPr lang="pl-PL" sz="1600" i="1" dirty="0">
                <a:solidFill>
                  <a:schemeClr val="bg1">
                    <a:lumMod val="50000"/>
                  </a:schemeClr>
                </a:solidFill>
              </a:rPr>
              <a:t>KA204-2017-012). Kopiowanie tylko za zgodą koordynatora projektu.</a:t>
            </a:r>
            <a:endParaRPr lang="pl-PL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168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53"/>
          <p:cNvSpPr/>
          <p:nvPr/>
        </p:nvSpPr>
        <p:spPr>
          <a:xfrm>
            <a:off x="2523067" y="5611284"/>
            <a:ext cx="7107767" cy="112606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lIns="121900" tIns="60933" rIns="121900" bIns="60933" anchor="ctr"/>
          <a:lstStyle/>
          <a:p>
            <a:pPr algn="ctr">
              <a:defRPr/>
            </a:pPr>
            <a:r>
              <a:rPr lang="da-DK" sz="5333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METODA 2</a:t>
            </a:r>
            <a:endParaRPr sz="5333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79" name="Google Shape;630;p53"/>
          <p:cNvSpPr>
            <a:spLocks noChangeArrowheads="1"/>
          </p:cNvSpPr>
          <p:nvPr/>
        </p:nvSpPr>
        <p:spPr bwMode="auto">
          <a:xfrm>
            <a:off x="1380067" y="1788585"/>
            <a:ext cx="9431867" cy="529167"/>
          </a:xfrm>
          <a:prstGeom prst="rect">
            <a:avLst/>
          </a:prstGeom>
          <a:solidFill>
            <a:srgbClr val="F7CA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60933" rIns="121900" bIns="6093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da-DK" sz="1867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     </a:t>
            </a:r>
            <a:r>
              <a:rPr lang="da-DK" altLang="da-DK" sz="1867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Dwa razy w tygodniu                30 minut spaceru - jazdy na rowerze - pływania -  biegania</a:t>
            </a:r>
            <a:endParaRPr lang="pl-PL" altLang="da-DK" sz="2400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4580" name="Google Shape;631;p53"/>
          <p:cNvSpPr>
            <a:spLocks noChangeArrowheads="1"/>
          </p:cNvSpPr>
          <p:nvPr/>
        </p:nvSpPr>
        <p:spPr bwMode="auto">
          <a:xfrm>
            <a:off x="1392767" y="2440518"/>
            <a:ext cx="1272117" cy="1058333"/>
          </a:xfrm>
          <a:prstGeom prst="rect">
            <a:avLst/>
          </a:prstGeom>
          <a:solidFill>
            <a:srgbClr val="C4E0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60933" rIns="121900" bIns="6093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5 minut</a:t>
            </a:r>
            <a:endParaRPr lang="pl-PL" altLang="da-DK" sz="16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wolne tętno</a:t>
            </a:r>
            <a:endParaRPr lang="pl-PL" altLang="da-DK" sz="16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60 </a:t>
            </a:r>
            <a:r>
              <a:rPr lang="pl-PL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do</a:t>
            </a:r>
            <a:r>
              <a:rPr lang="da-DK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 75</a:t>
            </a:r>
            <a:r>
              <a:rPr lang="da-DK" altLang="da-DK" sz="2133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 </a:t>
            </a:r>
            <a:endParaRPr lang="pl-PL" altLang="da-DK" sz="2133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4581" name="Google Shape;632;p53"/>
          <p:cNvSpPr>
            <a:spLocks noChangeArrowheads="1"/>
          </p:cNvSpPr>
          <p:nvPr/>
        </p:nvSpPr>
        <p:spPr bwMode="auto">
          <a:xfrm>
            <a:off x="2857500" y="2476501"/>
            <a:ext cx="1270000" cy="105621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60933" rIns="121900" bIns="6093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5 minut</a:t>
            </a:r>
            <a:endParaRPr lang="pl-PL" altLang="da-DK" sz="16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szybkie tętno</a:t>
            </a:r>
            <a:endParaRPr lang="pl-PL" altLang="da-DK" sz="1600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90 </a:t>
            </a:r>
            <a:r>
              <a:rPr lang="pl-PL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do</a:t>
            </a:r>
            <a:r>
              <a:rPr lang="da-DK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 95</a:t>
            </a:r>
            <a:endParaRPr lang="pl-PL" altLang="da-DK" sz="1600">
              <a:latin typeface="Arial" panose="020B0604020202020204" pitchFamily="34" charset="0"/>
            </a:endParaRPr>
          </a:p>
        </p:txBody>
      </p:sp>
      <p:sp>
        <p:nvSpPr>
          <p:cNvPr id="24582" name="Google Shape;633;p53"/>
          <p:cNvSpPr>
            <a:spLocks noChangeArrowheads="1"/>
          </p:cNvSpPr>
          <p:nvPr/>
        </p:nvSpPr>
        <p:spPr bwMode="auto">
          <a:xfrm>
            <a:off x="4324351" y="2455334"/>
            <a:ext cx="1272116" cy="1058333"/>
          </a:xfrm>
          <a:prstGeom prst="rect">
            <a:avLst/>
          </a:prstGeom>
          <a:solidFill>
            <a:srgbClr val="C4E0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60933" rIns="121900" bIns="6093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5 minut</a:t>
            </a:r>
            <a:endParaRPr lang="pl-PL" altLang="da-DK" sz="16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wolne tętno</a:t>
            </a:r>
            <a:endParaRPr lang="pl-PL" altLang="da-DK" sz="16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60 </a:t>
            </a:r>
            <a:r>
              <a:rPr lang="pl-PL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do</a:t>
            </a:r>
            <a:r>
              <a:rPr lang="da-DK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 75</a:t>
            </a:r>
            <a:r>
              <a:rPr lang="da-DK" altLang="da-DK" sz="24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 </a:t>
            </a:r>
            <a:endParaRPr lang="pl-PL" altLang="da-DK" sz="2400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4583" name="Google Shape;634;p53"/>
          <p:cNvSpPr>
            <a:spLocks noChangeArrowheads="1"/>
          </p:cNvSpPr>
          <p:nvPr/>
        </p:nvSpPr>
        <p:spPr bwMode="auto">
          <a:xfrm>
            <a:off x="5738284" y="2440518"/>
            <a:ext cx="1422400" cy="105833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60933" rIns="121900" bIns="6093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5 minut</a:t>
            </a:r>
            <a:endParaRPr lang="pl-PL" altLang="da-DK" sz="16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szybkie tętno</a:t>
            </a:r>
            <a:endParaRPr lang="pl-PL" altLang="da-DK" sz="1600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90 </a:t>
            </a:r>
            <a:r>
              <a:rPr lang="pl-PL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do</a:t>
            </a:r>
            <a:r>
              <a:rPr lang="da-DK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95</a:t>
            </a:r>
            <a:endParaRPr lang="pl-PL" altLang="da-DK" sz="1600">
              <a:latin typeface="Arial" panose="020B0604020202020204" pitchFamily="34" charset="0"/>
            </a:endParaRPr>
          </a:p>
        </p:txBody>
      </p:sp>
      <p:sp>
        <p:nvSpPr>
          <p:cNvPr id="24584" name="Google Shape;635;p53"/>
          <p:cNvSpPr>
            <a:spLocks noChangeArrowheads="1"/>
          </p:cNvSpPr>
          <p:nvPr/>
        </p:nvSpPr>
        <p:spPr bwMode="auto">
          <a:xfrm>
            <a:off x="7300385" y="2440518"/>
            <a:ext cx="1272116" cy="1058333"/>
          </a:xfrm>
          <a:prstGeom prst="rect">
            <a:avLst/>
          </a:prstGeom>
          <a:solidFill>
            <a:srgbClr val="C4E0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60933" rIns="121900" bIns="6093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467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5 minut</a:t>
            </a:r>
            <a:endParaRPr lang="pl-PL" altLang="da-DK" sz="1467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467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wolne tętno</a:t>
            </a:r>
            <a:endParaRPr lang="pl-PL" altLang="da-DK" sz="1467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467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60 </a:t>
            </a:r>
            <a:r>
              <a:rPr lang="pl-PL" altLang="da-DK" sz="1467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do</a:t>
            </a:r>
            <a:r>
              <a:rPr lang="da-DK" altLang="da-DK" sz="1467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 75</a:t>
            </a:r>
            <a:r>
              <a:rPr lang="da-DK" altLang="da-DK" sz="2133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 </a:t>
            </a:r>
            <a:endParaRPr lang="pl-PL" altLang="da-DK" sz="2133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4585" name="Google Shape;636;p53"/>
          <p:cNvSpPr>
            <a:spLocks noChangeArrowheads="1"/>
          </p:cNvSpPr>
          <p:nvPr/>
        </p:nvSpPr>
        <p:spPr bwMode="auto">
          <a:xfrm>
            <a:off x="8881534" y="2425700"/>
            <a:ext cx="1174751" cy="105833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60933" rIns="121900" bIns="6093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867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5 </a:t>
            </a:r>
            <a:r>
              <a:rPr lang="da-DK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minut</a:t>
            </a:r>
            <a:endParaRPr lang="pl-PL" altLang="da-DK" sz="16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szybkie tętno </a:t>
            </a:r>
            <a:endParaRPr lang="pl-PL" altLang="da-DK" sz="1600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90 </a:t>
            </a:r>
            <a:r>
              <a:rPr lang="pl-PL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do</a:t>
            </a:r>
            <a:r>
              <a:rPr lang="da-DK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 95</a:t>
            </a:r>
            <a:endParaRPr lang="pl-PL" altLang="da-DK" sz="1600">
              <a:latin typeface="Arial" panose="020B0604020202020204" pitchFamily="34" charset="0"/>
            </a:endParaRPr>
          </a:p>
        </p:txBody>
      </p:sp>
      <p:sp>
        <p:nvSpPr>
          <p:cNvPr id="24586" name="Google Shape;637;p53"/>
          <p:cNvSpPr>
            <a:spLocks noChangeArrowheads="1"/>
          </p:cNvSpPr>
          <p:nvPr/>
        </p:nvSpPr>
        <p:spPr bwMode="auto">
          <a:xfrm>
            <a:off x="1475317" y="3807884"/>
            <a:ext cx="9431867" cy="531283"/>
          </a:xfrm>
          <a:prstGeom prst="rect">
            <a:avLst/>
          </a:prstGeom>
          <a:solidFill>
            <a:srgbClr val="F7CA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60933" rIns="121900" bIns="6093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24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 </a:t>
            </a:r>
            <a:r>
              <a:rPr lang="pl-PL" altLang="da-DK" sz="24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   </a:t>
            </a:r>
            <a:r>
              <a:rPr lang="da-DK" altLang="da-DK" sz="1867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Dwa razy w tygodniu                30 minut spaceru - jazdy na rowerze - pływania -  biegania</a:t>
            </a:r>
            <a:endParaRPr lang="pl-PL" altLang="da-DK" sz="2400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4587" name="Google Shape;638;p53"/>
          <p:cNvSpPr>
            <a:spLocks noChangeArrowheads="1"/>
          </p:cNvSpPr>
          <p:nvPr/>
        </p:nvSpPr>
        <p:spPr bwMode="auto">
          <a:xfrm>
            <a:off x="1488018" y="4461934"/>
            <a:ext cx="1272116" cy="1058333"/>
          </a:xfrm>
          <a:prstGeom prst="rect">
            <a:avLst/>
          </a:prstGeom>
          <a:solidFill>
            <a:srgbClr val="C4E0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60933" rIns="121900" bIns="6093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5 minut</a:t>
            </a:r>
            <a:endParaRPr lang="pl-PL" altLang="da-DK" sz="16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wolne tętno</a:t>
            </a:r>
            <a:endParaRPr lang="pl-PL" altLang="da-DK" sz="16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60 </a:t>
            </a:r>
            <a:r>
              <a:rPr lang="pl-PL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do</a:t>
            </a:r>
            <a:r>
              <a:rPr lang="da-DK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 75 </a:t>
            </a:r>
            <a:endParaRPr lang="pl-PL" altLang="da-DK" sz="1600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4588" name="Google Shape;639;p53"/>
          <p:cNvSpPr>
            <a:spLocks noChangeArrowheads="1"/>
          </p:cNvSpPr>
          <p:nvPr/>
        </p:nvSpPr>
        <p:spPr bwMode="auto">
          <a:xfrm>
            <a:off x="2899834" y="4474633"/>
            <a:ext cx="1272117" cy="1060451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60933" rIns="121900" bIns="6093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5 minut</a:t>
            </a:r>
            <a:endParaRPr lang="pl-PL" altLang="da-DK" sz="16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szybkie tętno</a:t>
            </a:r>
            <a:endParaRPr lang="pl-PL" altLang="da-DK" sz="1600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90 </a:t>
            </a:r>
            <a:r>
              <a:rPr lang="pl-PL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do</a:t>
            </a:r>
            <a:r>
              <a:rPr lang="da-DK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 95</a:t>
            </a:r>
            <a:endParaRPr lang="pl-PL" altLang="da-DK" sz="1600">
              <a:latin typeface="Arial" panose="020B0604020202020204" pitchFamily="34" charset="0"/>
            </a:endParaRPr>
          </a:p>
        </p:txBody>
      </p:sp>
      <p:sp>
        <p:nvSpPr>
          <p:cNvPr id="24589" name="Google Shape;640;p53"/>
          <p:cNvSpPr>
            <a:spLocks noChangeArrowheads="1"/>
          </p:cNvSpPr>
          <p:nvPr/>
        </p:nvSpPr>
        <p:spPr bwMode="auto">
          <a:xfrm>
            <a:off x="4419600" y="4474633"/>
            <a:ext cx="1270000" cy="1060451"/>
          </a:xfrm>
          <a:prstGeom prst="rect">
            <a:avLst/>
          </a:prstGeom>
          <a:solidFill>
            <a:srgbClr val="C4E0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60933" rIns="121900" bIns="6093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5 minut</a:t>
            </a:r>
            <a:endParaRPr lang="pl-PL" altLang="da-DK" sz="16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wolne tętno</a:t>
            </a:r>
            <a:endParaRPr lang="pl-PL" altLang="da-DK" sz="16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60 </a:t>
            </a:r>
            <a:r>
              <a:rPr lang="pl-PL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do</a:t>
            </a:r>
            <a:r>
              <a:rPr lang="da-DK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 75</a:t>
            </a:r>
            <a:r>
              <a:rPr lang="da-DK" altLang="da-DK" sz="2133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 </a:t>
            </a:r>
            <a:endParaRPr lang="pl-PL" altLang="da-DK" sz="2133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4590" name="Google Shape;641;p53"/>
          <p:cNvSpPr>
            <a:spLocks noChangeArrowheads="1"/>
          </p:cNvSpPr>
          <p:nvPr/>
        </p:nvSpPr>
        <p:spPr bwMode="auto">
          <a:xfrm>
            <a:off x="5833533" y="4461934"/>
            <a:ext cx="1422400" cy="105833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60933" rIns="121900" bIns="6093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5 minut</a:t>
            </a:r>
            <a:endParaRPr lang="pl-PL" altLang="da-DK" sz="16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szybkie tętno</a:t>
            </a:r>
            <a:endParaRPr lang="pl-PL" altLang="da-DK" sz="1600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90 </a:t>
            </a:r>
            <a:r>
              <a:rPr lang="pl-PL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do</a:t>
            </a:r>
            <a:r>
              <a:rPr lang="da-DK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 95</a:t>
            </a:r>
            <a:endParaRPr lang="pl-PL" altLang="da-DK" sz="1600">
              <a:latin typeface="Arial" panose="020B0604020202020204" pitchFamily="34" charset="0"/>
            </a:endParaRPr>
          </a:p>
        </p:txBody>
      </p:sp>
      <p:sp>
        <p:nvSpPr>
          <p:cNvPr id="24591" name="Google Shape;642;p53"/>
          <p:cNvSpPr>
            <a:spLocks noChangeArrowheads="1"/>
          </p:cNvSpPr>
          <p:nvPr/>
        </p:nvSpPr>
        <p:spPr bwMode="auto">
          <a:xfrm>
            <a:off x="7395634" y="4461934"/>
            <a:ext cx="1272117" cy="1058333"/>
          </a:xfrm>
          <a:prstGeom prst="rect">
            <a:avLst/>
          </a:prstGeom>
          <a:solidFill>
            <a:srgbClr val="C4E0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60933" rIns="121900" bIns="6093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467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5 minut</a:t>
            </a:r>
            <a:endParaRPr lang="pl-PL" altLang="da-DK" sz="1467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467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wolne tętno</a:t>
            </a:r>
            <a:endParaRPr lang="pl-PL" altLang="da-DK" sz="1467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467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60 </a:t>
            </a:r>
            <a:r>
              <a:rPr lang="pl-PL" altLang="da-DK" sz="1467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do</a:t>
            </a:r>
            <a:r>
              <a:rPr lang="da-DK" altLang="da-DK" sz="1467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 75 </a:t>
            </a:r>
            <a:endParaRPr lang="pl-PL" altLang="da-DK" sz="1467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4592" name="Google Shape;643;p53"/>
          <p:cNvSpPr>
            <a:spLocks noChangeArrowheads="1"/>
          </p:cNvSpPr>
          <p:nvPr/>
        </p:nvSpPr>
        <p:spPr bwMode="auto">
          <a:xfrm>
            <a:off x="8974667" y="4447118"/>
            <a:ext cx="1176867" cy="105833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60933" rIns="121900" bIns="6093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867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5 </a:t>
            </a:r>
            <a:r>
              <a:rPr lang="da-DK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minut</a:t>
            </a:r>
            <a:endParaRPr lang="pl-PL" altLang="da-DK" sz="16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szybkie tętno </a:t>
            </a:r>
            <a:endParaRPr lang="pl-PL" altLang="da-DK" sz="1600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90 </a:t>
            </a:r>
            <a:r>
              <a:rPr lang="pl-PL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do</a:t>
            </a:r>
            <a:r>
              <a:rPr lang="da-DK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95</a:t>
            </a:r>
            <a:endParaRPr lang="pl-PL" altLang="da-DK" sz="1600">
              <a:latin typeface="Arial" panose="020B0604020202020204" pitchFamily="34" charset="0"/>
            </a:endParaRPr>
          </a:p>
        </p:txBody>
      </p:sp>
      <p:sp>
        <p:nvSpPr>
          <p:cNvPr id="24593" name="Google Shape;644;p53"/>
          <p:cNvSpPr>
            <a:spLocks noGrp="1"/>
          </p:cNvSpPr>
          <p:nvPr>
            <p:ph type="title"/>
          </p:nvPr>
        </p:nvSpPr>
        <p:spPr>
          <a:xfrm>
            <a:off x="2391834" y="0"/>
            <a:ext cx="8911167" cy="1280584"/>
          </a:xfrm>
        </p:spPr>
        <p:txBody>
          <a:bodyPr vert="horz" lIns="121900" tIns="60933" rIns="121900" bIns="60933" rtlCol="0" anchor="ctr">
            <a:normAutofit/>
          </a:bodyPr>
          <a:lstStyle/>
          <a:p>
            <a:pPr algn="l" eaLnBrk="1" hangingPunct="1">
              <a:lnSpc>
                <a:spcPct val="90000"/>
              </a:lnSpc>
              <a:buClr>
                <a:srgbClr val="000000"/>
              </a:buClr>
              <a:buSzPts val="4400"/>
              <a:buFont typeface="Calibri" panose="020F0502020204030204" pitchFamily="34" charset="0"/>
              <a:buNone/>
            </a:pPr>
            <a:r>
              <a:rPr lang="da-DK" altLang="da-DK" smtClean="0"/>
              <a:t> </a:t>
            </a:r>
            <a:endParaRPr lang="pl-PL" altLang="da-DK" smtClean="0"/>
          </a:p>
        </p:txBody>
      </p:sp>
      <p:sp>
        <p:nvSpPr>
          <p:cNvPr id="24596" name="Google Shape;647;p53"/>
          <p:cNvSpPr>
            <a:spLocks noChangeArrowheads="1"/>
          </p:cNvSpPr>
          <p:nvPr/>
        </p:nvSpPr>
        <p:spPr bwMode="auto">
          <a:xfrm>
            <a:off x="1333500" y="190501"/>
            <a:ext cx="1701800" cy="952500"/>
          </a:xfrm>
          <a:prstGeom prst="rect">
            <a:avLst/>
          </a:prstGeom>
          <a:solidFill>
            <a:srgbClr val="C4E0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60933" rIns="121900" bIns="6093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24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Przykład</a:t>
            </a:r>
            <a:endParaRPr lang="pl-PL" altLang="da-DK" sz="2400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24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75 - latek </a:t>
            </a:r>
            <a:endParaRPr lang="pl-PL" altLang="da-DK" sz="2400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4597" name="Google Shape;648;p53"/>
          <p:cNvSpPr>
            <a:spLocks noChangeArrowheads="1"/>
          </p:cNvSpPr>
          <p:nvPr/>
        </p:nvSpPr>
        <p:spPr bwMode="auto">
          <a:xfrm>
            <a:off x="3333751" y="571501"/>
            <a:ext cx="2078567" cy="952500"/>
          </a:xfrm>
          <a:prstGeom prst="rect">
            <a:avLst/>
          </a:prstGeom>
          <a:solidFill>
            <a:srgbClr val="C4E0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60933" rIns="121900" bIns="6093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24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Maks. tętno 155,5 </a:t>
            </a:r>
            <a:endParaRPr lang="pl-PL" altLang="da-DK" sz="2400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4598" name="Google Shape;649;p53"/>
          <p:cNvSpPr>
            <a:spLocks noChangeArrowheads="1"/>
          </p:cNvSpPr>
          <p:nvPr/>
        </p:nvSpPr>
        <p:spPr bwMode="auto">
          <a:xfrm>
            <a:off x="5543551" y="499533"/>
            <a:ext cx="1104900" cy="543984"/>
          </a:xfrm>
          <a:prstGeom prst="rect">
            <a:avLst/>
          </a:prstGeom>
          <a:solidFill>
            <a:srgbClr val="C4E0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60933" rIns="121900" bIns="6093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24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pl-PL" altLang="da-DK" sz="24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4</a:t>
            </a:r>
            <a:r>
              <a:rPr lang="da-DK" altLang="da-DK" sz="24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0%  </a:t>
            </a:r>
            <a:endParaRPr lang="pl-PL" altLang="da-DK" sz="2400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4599" name="Google Shape;650;p53"/>
          <p:cNvSpPr>
            <a:spLocks noChangeArrowheads="1"/>
          </p:cNvSpPr>
          <p:nvPr/>
        </p:nvSpPr>
        <p:spPr bwMode="auto">
          <a:xfrm>
            <a:off x="5543551" y="1147234"/>
            <a:ext cx="1104900" cy="556684"/>
          </a:xfrm>
          <a:prstGeom prst="rect">
            <a:avLst/>
          </a:prstGeom>
          <a:solidFill>
            <a:srgbClr val="C4E0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60933" rIns="121900" bIns="6093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24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pl-PL" altLang="da-DK" sz="24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 6</a:t>
            </a:r>
            <a:r>
              <a:rPr lang="da-DK" altLang="da-DK" sz="24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0%  </a:t>
            </a:r>
            <a:endParaRPr lang="pl-PL" altLang="da-DK" sz="2400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4600" name="Google Shape;651;p53"/>
          <p:cNvSpPr>
            <a:spLocks noChangeArrowheads="1"/>
          </p:cNvSpPr>
          <p:nvPr/>
        </p:nvSpPr>
        <p:spPr bwMode="auto">
          <a:xfrm>
            <a:off x="6847418" y="486833"/>
            <a:ext cx="1794933" cy="543984"/>
          </a:xfrm>
          <a:prstGeom prst="rect">
            <a:avLst/>
          </a:prstGeom>
          <a:solidFill>
            <a:srgbClr val="C4E0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60933" rIns="121900" bIns="6093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da-DK" sz="1867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62,2</a:t>
            </a:r>
            <a:r>
              <a:rPr lang="da-DK" altLang="da-DK" sz="1867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  akcja serca</a:t>
            </a:r>
            <a:endParaRPr lang="pl-PL" altLang="da-DK" sz="1867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4601" name="Google Shape;652;p53"/>
          <p:cNvSpPr>
            <a:spLocks noChangeArrowheads="1"/>
          </p:cNvSpPr>
          <p:nvPr/>
        </p:nvSpPr>
        <p:spPr bwMode="auto">
          <a:xfrm>
            <a:off x="6847418" y="1153585"/>
            <a:ext cx="1794933" cy="543983"/>
          </a:xfrm>
          <a:prstGeom prst="rect">
            <a:avLst/>
          </a:prstGeom>
          <a:solidFill>
            <a:srgbClr val="C4E0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60933" rIns="121900" bIns="6093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93,3</a:t>
            </a:r>
            <a:r>
              <a:rPr lang="da-DK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 akcja serca </a:t>
            </a:r>
            <a:endParaRPr lang="pl-PL" altLang="da-DK" sz="1600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4602" name="Google Shape;653;p53"/>
          <p:cNvSpPr>
            <a:spLocks noChangeArrowheads="1"/>
          </p:cNvSpPr>
          <p:nvPr/>
        </p:nvSpPr>
        <p:spPr bwMode="auto">
          <a:xfrm>
            <a:off x="8667751" y="476251"/>
            <a:ext cx="1794933" cy="543983"/>
          </a:xfrm>
          <a:prstGeom prst="rect">
            <a:avLst/>
          </a:prstGeom>
          <a:solidFill>
            <a:srgbClr val="C4E0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60933" rIns="121900" bIns="6093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24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na początek </a:t>
            </a:r>
            <a:endParaRPr lang="pl-PL" altLang="da-DK" sz="2400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4603" name="Google Shape;654;p53"/>
          <p:cNvSpPr>
            <a:spLocks noChangeArrowheads="1"/>
          </p:cNvSpPr>
          <p:nvPr/>
        </p:nvSpPr>
        <p:spPr bwMode="auto">
          <a:xfrm>
            <a:off x="8667751" y="1143000"/>
            <a:ext cx="1794933" cy="541867"/>
          </a:xfrm>
          <a:prstGeom prst="rect">
            <a:avLst/>
          </a:prstGeom>
          <a:solidFill>
            <a:srgbClr val="C4E0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60933" rIns="121900" bIns="6093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24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na koniec </a:t>
            </a:r>
            <a:endParaRPr lang="pl-PL" altLang="da-DK" sz="2400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220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0" y="6000752"/>
            <a:ext cx="12192000" cy="8572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/>
          </a:p>
        </p:txBody>
      </p:sp>
      <p:sp>
        <p:nvSpPr>
          <p:cNvPr id="11" name="Prostokąt 10"/>
          <p:cNvSpPr/>
          <p:nvPr/>
        </p:nvSpPr>
        <p:spPr>
          <a:xfrm>
            <a:off x="0" y="0"/>
            <a:ext cx="12192000" cy="8572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/>
          </a:p>
        </p:txBody>
      </p:sp>
      <p:sp>
        <p:nvSpPr>
          <p:cNvPr id="4100" name="Symbol zastępczy zawartości 2"/>
          <p:cNvSpPr>
            <a:spLocks noGrp="1"/>
          </p:cNvSpPr>
          <p:nvPr>
            <p:ph idx="1"/>
          </p:nvPr>
        </p:nvSpPr>
        <p:spPr>
          <a:xfrm>
            <a:off x="381001" y="1047751"/>
            <a:ext cx="11334751" cy="4953000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pl-PL" altLang="da-DK" sz="2400"/>
              <a:t>Niniejsze materiały powstały w ramach międzynarodowego projektu BEPRESEL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pl-PL" altLang="da-DK" sz="2400"/>
              <a:t>(numer umowy KA204-2017-012)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pl-PL" altLang="da-DK" sz="2400" b="1" i="1" u="sng"/>
              <a:t>Kopiowanie dozwolone za zgodą koordynatora projektu.</a:t>
            </a:r>
          </a:p>
          <a:p>
            <a:pPr>
              <a:buFont typeface="Arial" panose="020B0604020202020204" pitchFamily="34" charset="0"/>
              <a:buNone/>
            </a:pPr>
            <a:endParaRPr lang="sl-SI" altLang="da-DK" sz="2400"/>
          </a:p>
          <a:p>
            <a:pPr>
              <a:buFont typeface="Arial" panose="020B0604020202020204" pitchFamily="34" charset="0"/>
              <a:buNone/>
            </a:pPr>
            <a:r>
              <a:rPr lang="sl-SI" altLang="da-DK" sz="2400"/>
              <a:t>Partnerzy projektu:</a:t>
            </a:r>
            <a:endParaRPr lang="pl-PL" altLang="da-DK" sz="2400"/>
          </a:p>
          <a:p>
            <a:r>
              <a:rPr lang="en-GB" altLang="da-DK" sz="2400"/>
              <a:t>SOSUAARHUS AARHUS SOCIAL AND HEALTH CARE COLLEGE </a:t>
            </a:r>
            <a:r>
              <a:rPr lang="sl-SI" altLang="da-DK" sz="2400"/>
              <a:t> (AARHUS – DANIA)</a:t>
            </a:r>
            <a:endParaRPr lang="pl-PL" altLang="da-DK" sz="2400"/>
          </a:p>
          <a:p>
            <a:r>
              <a:rPr lang="sl-SI" altLang="da-DK" sz="2400"/>
              <a:t>UNIWERSYTET JAGIELLOŃSKI COLLEGIUM MEDICUM (KRAKÓW – POLSKA)</a:t>
            </a:r>
            <a:endParaRPr lang="pl-PL" altLang="da-DK" sz="2400"/>
          </a:p>
          <a:p>
            <a:r>
              <a:rPr lang="it-IT" altLang="da-DK" sz="2400"/>
              <a:t>UNIVERSITÀ DELLE LIBERETÀ DEL FVG (UDINE – WŁOCHY)</a:t>
            </a:r>
            <a:endParaRPr lang="pl-PL" altLang="da-DK" sz="2400"/>
          </a:p>
          <a:p>
            <a:r>
              <a:rPr lang="sl-SI" altLang="da-DK" sz="2400"/>
              <a:t>LJUDSKA UNIVERZA PTUJ (PTUJ – SŁOWENIA)</a:t>
            </a:r>
            <a:endParaRPr lang="pl-PL" altLang="da-DK" sz="2400"/>
          </a:p>
          <a:p>
            <a:r>
              <a:rPr lang="da-DK" altLang="da-DK" sz="2400"/>
              <a:t>AOF SKANDERBORG AFTENSKOLE (SKANDERBORG – DANIA)</a:t>
            </a:r>
            <a:endParaRPr lang="pl-PL" altLang="da-DK" sz="2400"/>
          </a:p>
          <a:p>
            <a:pPr>
              <a:buFont typeface="Arial" panose="020B0604020202020204" pitchFamily="34" charset="0"/>
              <a:buNone/>
            </a:pPr>
            <a:endParaRPr lang="pl-PL" altLang="da-DK" smtClean="0"/>
          </a:p>
          <a:p>
            <a:endParaRPr lang="pl-PL" altLang="da-DK" smtClean="0"/>
          </a:p>
        </p:txBody>
      </p:sp>
      <p:pic>
        <p:nvPicPr>
          <p:cNvPr id="4101" name="Obraz 1" descr="Znalezione obrazy dla zapytania bepresel proj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1" y="190501"/>
            <a:ext cx="1583267" cy="55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Obraz 3" descr="Podobny obra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518" y="171451"/>
            <a:ext cx="2677583" cy="573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Obraz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1" y="6096001"/>
            <a:ext cx="1200149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Obraz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1" y="6096000"/>
            <a:ext cx="1200149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Obraz 19" descr="Znalezione obrazy dla zapytania AOF-Skanderbor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6096001"/>
            <a:ext cx="1054100" cy="461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Obraz 13" descr="Znalezione obrazy dla zapytania UniversitÃ  delle LiberEtÃ  del Fv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6096000"/>
            <a:ext cx="2497667" cy="48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Obraz 16" descr="Podobny obraz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1" y="6096001"/>
            <a:ext cx="1502833" cy="480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2463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Google Shape;660;p54"/>
          <p:cNvSpPr>
            <a:spLocks noChangeArrowheads="1"/>
          </p:cNvSpPr>
          <p:nvPr/>
        </p:nvSpPr>
        <p:spPr bwMode="auto">
          <a:xfrm>
            <a:off x="10511367" y="1877485"/>
            <a:ext cx="895351" cy="4398433"/>
          </a:xfrm>
          <a:prstGeom prst="downArrow">
            <a:avLst>
              <a:gd name="adj1" fmla="val 50000"/>
              <a:gd name="adj2" fmla="val 49967"/>
            </a:avLst>
          </a:prstGeom>
          <a:solidFill>
            <a:srgbClr val="C4E0B2"/>
          </a:solidFill>
          <a:ln w="12700">
            <a:solidFill>
              <a:srgbClr val="42719B"/>
            </a:solidFill>
            <a:miter lim="800000"/>
            <a:headEnd type="none" w="sm" len="sm"/>
            <a:tailEnd type="none" w="sm" len="sm"/>
          </a:ln>
        </p:spPr>
        <p:txBody>
          <a:bodyPr lIns="121900" tIns="60933" rIns="121900" bIns="6093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a-DK" altLang="da-DK" sz="2400">
              <a:solidFill>
                <a:srgbClr val="FFFFFF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6627" name="Google Shape;661;p54"/>
          <p:cNvSpPr>
            <a:spLocks noChangeArrowheads="1"/>
          </p:cNvSpPr>
          <p:nvPr/>
        </p:nvSpPr>
        <p:spPr bwMode="auto">
          <a:xfrm>
            <a:off x="1011767" y="1744134"/>
            <a:ext cx="9431867" cy="529167"/>
          </a:xfrm>
          <a:prstGeom prst="rect">
            <a:avLst/>
          </a:prstGeom>
          <a:solidFill>
            <a:srgbClr val="F7CA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60933" rIns="121900" bIns="6093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24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 </a:t>
            </a:r>
            <a:r>
              <a:rPr lang="pl-PL" altLang="da-DK" sz="24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     </a:t>
            </a:r>
            <a:r>
              <a:rPr lang="da-DK" altLang="da-DK" sz="1867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Dwa razy w tygodniu                30 minut spaceru - jazdy na rowerze - pływania -  biegania</a:t>
            </a:r>
            <a:endParaRPr lang="pl-PL" altLang="da-DK" sz="2400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6628" name="Google Shape;662;p54"/>
          <p:cNvSpPr>
            <a:spLocks noChangeArrowheads="1"/>
          </p:cNvSpPr>
          <p:nvPr/>
        </p:nvSpPr>
        <p:spPr bwMode="auto">
          <a:xfrm>
            <a:off x="1047752" y="2286000"/>
            <a:ext cx="1248833" cy="1168400"/>
          </a:xfrm>
          <a:prstGeom prst="rect">
            <a:avLst/>
          </a:prstGeom>
          <a:solidFill>
            <a:srgbClr val="C4E0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60933" rIns="121900" bIns="6093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5 minut</a:t>
            </a:r>
            <a:endParaRPr lang="pl-PL" altLang="da-DK" sz="16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wolne tętno</a:t>
            </a:r>
            <a:endParaRPr lang="pl-PL" altLang="da-DK" sz="16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60 </a:t>
            </a:r>
            <a:r>
              <a:rPr lang="pl-PL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do</a:t>
            </a:r>
            <a:r>
              <a:rPr lang="da-DK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 75 </a:t>
            </a:r>
            <a:endParaRPr lang="pl-PL" altLang="da-DK" sz="1600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6629" name="Google Shape;663;p54"/>
          <p:cNvSpPr>
            <a:spLocks noChangeArrowheads="1"/>
          </p:cNvSpPr>
          <p:nvPr/>
        </p:nvSpPr>
        <p:spPr bwMode="auto">
          <a:xfrm>
            <a:off x="2571751" y="2357967"/>
            <a:ext cx="1272116" cy="105833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60933" rIns="121900" bIns="6093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5 minut</a:t>
            </a:r>
            <a:endParaRPr lang="pl-PL" altLang="da-DK" sz="16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szybkie tętno</a:t>
            </a:r>
            <a:endParaRPr lang="pl-PL" altLang="da-DK" sz="1600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90 </a:t>
            </a:r>
            <a:r>
              <a:rPr lang="pl-PL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do </a:t>
            </a:r>
            <a:r>
              <a:rPr lang="da-DK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95</a:t>
            </a:r>
            <a:endParaRPr lang="pl-PL" altLang="da-DK" sz="1600">
              <a:latin typeface="Arial" panose="020B0604020202020204" pitchFamily="34" charset="0"/>
            </a:endParaRPr>
          </a:p>
        </p:txBody>
      </p:sp>
      <p:sp>
        <p:nvSpPr>
          <p:cNvPr id="26630" name="Google Shape;664;p54"/>
          <p:cNvSpPr>
            <a:spLocks noChangeArrowheads="1"/>
          </p:cNvSpPr>
          <p:nvPr/>
        </p:nvSpPr>
        <p:spPr bwMode="auto">
          <a:xfrm>
            <a:off x="3956051" y="2381251"/>
            <a:ext cx="1282700" cy="1087967"/>
          </a:xfrm>
          <a:prstGeom prst="rect">
            <a:avLst/>
          </a:prstGeom>
          <a:solidFill>
            <a:srgbClr val="C4E0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60933" rIns="121900" bIns="6093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5 minut</a:t>
            </a:r>
            <a:endParaRPr lang="pl-PL" altLang="da-DK" sz="16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wolne tętno</a:t>
            </a:r>
            <a:endParaRPr lang="pl-PL" altLang="da-DK" sz="16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60 </a:t>
            </a:r>
            <a:r>
              <a:rPr lang="pl-PL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do</a:t>
            </a:r>
            <a:r>
              <a:rPr lang="da-DK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75</a:t>
            </a:r>
            <a:r>
              <a:rPr lang="da-DK" altLang="da-DK" sz="24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 </a:t>
            </a:r>
            <a:endParaRPr lang="pl-PL" altLang="da-DK" sz="2400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6631" name="Google Shape;665;p54"/>
          <p:cNvSpPr>
            <a:spLocks noChangeArrowheads="1"/>
          </p:cNvSpPr>
          <p:nvPr/>
        </p:nvSpPr>
        <p:spPr bwMode="auto">
          <a:xfrm>
            <a:off x="5369984" y="2396067"/>
            <a:ext cx="1422400" cy="105833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60933" rIns="121900" bIns="6093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5 minut</a:t>
            </a:r>
            <a:endParaRPr lang="pl-PL" altLang="da-DK" sz="16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szybkie tętno</a:t>
            </a:r>
            <a:endParaRPr lang="pl-PL" altLang="da-DK" sz="1600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90 </a:t>
            </a:r>
            <a:r>
              <a:rPr lang="pl-PL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do</a:t>
            </a:r>
            <a:r>
              <a:rPr lang="da-DK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 95</a:t>
            </a:r>
            <a:endParaRPr lang="pl-PL" altLang="da-DK" sz="1600">
              <a:latin typeface="Arial" panose="020B0604020202020204" pitchFamily="34" charset="0"/>
            </a:endParaRPr>
          </a:p>
        </p:txBody>
      </p:sp>
      <p:sp>
        <p:nvSpPr>
          <p:cNvPr id="26632" name="Google Shape;666;p54"/>
          <p:cNvSpPr>
            <a:spLocks noChangeArrowheads="1"/>
          </p:cNvSpPr>
          <p:nvPr/>
        </p:nvSpPr>
        <p:spPr bwMode="auto">
          <a:xfrm>
            <a:off x="6932085" y="2396067"/>
            <a:ext cx="1272116" cy="1058333"/>
          </a:xfrm>
          <a:prstGeom prst="rect">
            <a:avLst/>
          </a:prstGeom>
          <a:solidFill>
            <a:srgbClr val="C4E0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60933" rIns="121900" bIns="6093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5 minut</a:t>
            </a:r>
            <a:endParaRPr lang="pl-PL" altLang="da-DK" sz="16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wolne tętno</a:t>
            </a:r>
            <a:endParaRPr lang="pl-PL" altLang="da-DK" sz="16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60 </a:t>
            </a:r>
            <a:r>
              <a:rPr lang="pl-PL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do</a:t>
            </a:r>
            <a:r>
              <a:rPr lang="da-DK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 75</a:t>
            </a:r>
            <a:r>
              <a:rPr lang="da-DK" altLang="da-DK" sz="2133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 </a:t>
            </a:r>
            <a:endParaRPr lang="pl-PL" altLang="da-DK" sz="2133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2233" name="Google Shape;667;p54"/>
          <p:cNvSpPr>
            <a:spLocks noChangeArrowheads="1"/>
          </p:cNvSpPr>
          <p:nvPr/>
        </p:nvSpPr>
        <p:spPr bwMode="auto">
          <a:xfrm>
            <a:off x="8477251" y="2381251"/>
            <a:ext cx="1176867" cy="105833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121900" tIns="60933" rIns="121900" bIns="60933" anchor="ctr"/>
          <a:lstStyle/>
          <a:p>
            <a:pPr algn="ctr" eaLnBrk="1" hangingPunct="1">
              <a:defRPr/>
            </a:pPr>
            <a:r>
              <a:rPr lang="da-DK" sz="1600" dirty="0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5 </a:t>
            </a:r>
            <a:r>
              <a:rPr lang="da-DK" sz="1600" dirty="0">
                <a:sym typeface="Calibri" pitchFamily="34" charset="0"/>
              </a:rPr>
              <a:t>minut</a:t>
            </a:r>
            <a:endParaRPr lang="pl-PL" sz="1600" dirty="0"/>
          </a:p>
          <a:p>
            <a:pPr algn="ctr" eaLnBrk="1" hangingPunct="1">
              <a:defRPr/>
            </a:pPr>
            <a:r>
              <a:rPr lang="da-DK" sz="1600" dirty="0">
                <a:sym typeface="Calibri" pitchFamily="34" charset="0"/>
              </a:rPr>
              <a:t>szybkie tętno </a:t>
            </a:r>
            <a:endParaRPr lang="pl-PL" sz="1600" dirty="0">
              <a:sym typeface="Calibri" pitchFamily="34" charset="0"/>
            </a:endParaRPr>
          </a:p>
          <a:p>
            <a:pPr algn="ctr" eaLnBrk="1" hangingPunct="1">
              <a:defRPr/>
            </a:pPr>
            <a:r>
              <a:rPr lang="da-DK" sz="1600" dirty="0">
                <a:sym typeface="Calibri" pitchFamily="34" charset="0"/>
              </a:rPr>
              <a:t>90 </a:t>
            </a:r>
            <a:r>
              <a:rPr lang="pl-PL" sz="1600" dirty="0">
                <a:sym typeface="Calibri" pitchFamily="34" charset="0"/>
              </a:rPr>
              <a:t>do</a:t>
            </a:r>
            <a:r>
              <a:rPr lang="da-DK" sz="1600" dirty="0">
                <a:sym typeface="Calibri" pitchFamily="34" charset="0"/>
              </a:rPr>
              <a:t> </a:t>
            </a:r>
            <a:r>
              <a:rPr lang="da-DK" sz="1600" dirty="0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95</a:t>
            </a:r>
            <a:endParaRPr lang="pl-PL" sz="1600" dirty="0"/>
          </a:p>
        </p:txBody>
      </p:sp>
      <p:sp>
        <p:nvSpPr>
          <p:cNvPr id="26634" name="Google Shape;668;p54"/>
          <p:cNvSpPr>
            <a:spLocks noChangeArrowheads="1"/>
          </p:cNvSpPr>
          <p:nvPr/>
        </p:nvSpPr>
        <p:spPr bwMode="auto">
          <a:xfrm>
            <a:off x="1011767" y="3547534"/>
            <a:ext cx="9431867" cy="531284"/>
          </a:xfrm>
          <a:prstGeom prst="rect">
            <a:avLst/>
          </a:prstGeom>
          <a:solidFill>
            <a:srgbClr val="F7CA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60933" rIns="121900" bIns="6093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da-DK" sz="1867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     </a:t>
            </a:r>
            <a:r>
              <a:rPr lang="da-DK" altLang="da-DK" sz="1867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 Dwa razy w tygodniu                30 minut spaceru - jazdy na rowerze - pływania -  biegania</a:t>
            </a:r>
            <a:endParaRPr lang="pl-PL" altLang="da-DK" sz="1867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6635" name="Google Shape;669;p54"/>
          <p:cNvSpPr>
            <a:spLocks noChangeArrowheads="1"/>
          </p:cNvSpPr>
          <p:nvPr/>
        </p:nvSpPr>
        <p:spPr bwMode="auto">
          <a:xfrm>
            <a:off x="1024467" y="4201584"/>
            <a:ext cx="1272117" cy="1058333"/>
          </a:xfrm>
          <a:prstGeom prst="rect">
            <a:avLst/>
          </a:prstGeom>
          <a:solidFill>
            <a:srgbClr val="C4E0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60933" rIns="121900" bIns="6093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5 minut</a:t>
            </a:r>
            <a:endParaRPr lang="pl-PL" altLang="da-DK" sz="16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wolne tętno</a:t>
            </a:r>
            <a:endParaRPr lang="pl-PL" altLang="da-DK" sz="16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60 </a:t>
            </a:r>
            <a:r>
              <a:rPr lang="pl-PL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do</a:t>
            </a:r>
            <a:r>
              <a:rPr lang="da-DK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75 </a:t>
            </a:r>
            <a:endParaRPr lang="pl-PL" altLang="da-DK" sz="1600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2236" name="Google Shape;670;p54"/>
          <p:cNvSpPr>
            <a:spLocks noChangeArrowheads="1"/>
          </p:cNvSpPr>
          <p:nvPr/>
        </p:nvSpPr>
        <p:spPr bwMode="auto">
          <a:xfrm>
            <a:off x="2436285" y="4214285"/>
            <a:ext cx="1272116" cy="1060449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121900" tIns="60933" rIns="121900" bIns="60933" anchor="ctr"/>
          <a:lstStyle/>
          <a:p>
            <a:pPr algn="ctr" eaLnBrk="1" hangingPunct="1">
              <a:defRPr/>
            </a:pPr>
            <a:r>
              <a:rPr lang="da-DK" sz="1600" dirty="0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5 minut</a:t>
            </a:r>
            <a:endParaRPr lang="pl-PL" sz="1600" dirty="0"/>
          </a:p>
          <a:p>
            <a:pPr algn="ctr" eaLnBrk="1" hangingPunct="1">
              <a:defRPr/>
            </a:pPr>
            <a:r>
              <a:rPr lang="da-DK" sz="1600" dirty="0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szybkie tętno</a:t>
            </a:r>
            <a:endParaRPr lang="pl-PL" sz="1600" dirty="0">
              <a:solidFill>
                <a:srgbClr val="000000"/>
              </a:solidFill>
              <a:cs typeface="Calibri" pitchFamily="34" charset="0"/>
              <a:sym typeface="Calibri" pitchFamily="34" charset="0"/>
            </a:endParaRPr>
          </a:p>
          <a:p>
            <a:pPr algn="ctr" eaLnBrk="1" hangingPunct="1">
              <a:defRPr/>
            </a:pPr>
            <a:r>
              <a:rPr lang="da-DK" sz="1600" dirty="0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90 </a:t>
            </a:r>
            <a:r>
              <a:rPr lang="pl-PL" sz="1600" dirty="0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do</a:t>
            </a:r>
            <a:r>
              <a:rPr lang="da-DK" sz="1600" dirty="0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 95</a:t>
            </a:r>
            <a:endParaRPr lang="pl-PL" sz="1600" dirty="0"/>
          </a:p>
        </p:txBody>
      </p:sp>
      <p:sp>
        <p:nvSpPr>
          <p:cNvPr id="52237" name="Google Shape;671;p54"/>
          <p:cNvSpPr>
            <a:spLocks noChangeArrowheads="1"/>
          </p:cNvSpPr>
          <p:nvPr/>
        </p:nvSpPr>
        <p:spPr bwMode="auto">
          <a:xfrm>
            <a:off x="3956051" y="4214285"/>
            <a:ext cx="1270000" cy="1060449"/>
          </a:xfrm>
          <a:prstGeom prst="rect">
            <a:avLst/>
          </a:prstGeom>
          <a:solidFill>
            <a:srgbClr val="C4E0B2"/>
          </a:solidFill>
          <a:ln w="9525">
            <a:noFill/>
            <a:miter lim="800000"/>
            <a:headEnd/>
            <a:tailEnd/>
          </a:ln>
        </p:spPr>
        <p:txBody>
          <a:bodyPr lIns="121900" tIns="60933" rIns="121900" bIns="60933" anchor="ctr"/>
          <a:lstStyle/>
          <a:p>
            <a:pPr algn="ctr" eaLnBrk="1" hangingPunct="1">
              <a:defRPr/>
            </a:pPr>
            <a:r>
              <a:rPr lang="da-DK" sz="1600" dirty="0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5 minut</a:t>
            </a:r>
            <a:endParaRPr lang="pl-PL" sz="1600" dirty="0"/>
          </a:p>
          <a:p>
            <a:pPr algn="ctr" eaLnBrk="1" hangingPunct="1">
              <a:defRPr/>
            </a:pPr>
            <a:r>
              <a:rPr lang="da-DK" sz="1600" dirty="0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wolne tętno</a:t>
            </a:r>
            <a:endParaRPr lang="pl-PL" sz="1600" dirty="0"/>
          </a:p>
          <a:p>
            <a:pPr algn="ctr" eaLnBrk="1" hangingPunct="1">
              <a:defRPr/>
            </a:pPr>
            <a:r>
              <a:rPr lang="da-DK" sz="1600" dirty="0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60 </a:t>
            </a:r>
            <a:r>
              <a:rPr lang="pl-PL" sz="1600" dirty="0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do</a:t>
            </a:r>
            <a:r>
              <a:rPr lang="da-DK" sz="1600" dirty="0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 </a:t>
            </a:r>
            <a:r>
              <a:rPr lang="da-DK" sz="1867" dirty="0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75 </a:t>
            </a:r>
            <a:endParaRPr lang="pl-PL" sz="1867" dirty="0">
              <a:solidFill>
                <a:srgbClr val="000000"/>
              </a:solidFill>
              <a:cs typeface="Calibri" pitchFamily="34" charset="0"/>
              <a:sym typeface="Calibri" pitchFamily="34" charset="0"/>
            </a:endParaRPr>
          </a:p>
        </p:txBody>
      </p:sp>
      <p:sp>
        <p:nvSpPr>
          <p:cNvPr id="26638" name="Google Shape;672;p54"/>
          <p:cNvSpPr>
            <a:spLocks noChangeArrowheads="1"/>
          </p:cNvSpPr>
          <p:nvPr/>
        </p:nvSpPr>
        <p:spPr bwMode="auto">
          <a:xfrm>
            <a:off x="5369984" y="4201584"/>
            <a:ext cx="1422400" cy="105833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60933" rIns="121900" bIns="6093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5 minut</a:t>
            </a:r>
            <a:endParaRPr lang="pl-PL" altLang="da-DK" sz="16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szybkie tętno</a:t>
            </a:r>
            <a:endParaRPr lang="pl-PL" altLang="da-DK" sz="1600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90 </a:t>
            </a:r>
            <a:r>
              <a:rPr lang="pl-PL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do</a:t>
            </a:r>
            <a:r>
              <a:rPr lang="da-DK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 95</a:t>
            </a:r>
            <a:endParaRPr lang="pl-PL" altLang="da-DK" sz="1600">
              <a:latin typeface="Arial" panose="020B0604020202020204" pitchFamily="34" charset="0"/>
            </a:endParaRPr>
          </a:p>
        </p:txBody>
      </p:sp>
      <p:sp>
        <p:nvSpPr>
          <p:cNvPr id="52239" name="Google Shape;673;p54"/>
          <p:cNvSpPr>
            <a:spLocks noChangeArrowheads="1"/>
          </p:cNvSpPr>
          <p:nvPr/>
        </p:nvSpPr>
        <p:spPr bwMode="auto">
          <a:xfrm>
            <a:off x="6932085" y="4201584"/>
            <a:ext cx="1272116" cy="1058333"/>
          </a:xfrm>
          <a:prstGeom prst="rect">
            <a:avLst/>
          </a:prstGeom>
          <a:solidFill>
            <a:srgbClr val="C4E0B2"/>
          </a:solidFill>
          <a:ln w="9525">
            <a:noFill/>
            <a:miter lim="800000"/>
            <a:headEnd/>
            <a:tailEnd/>
          </a:ln>
        </p:spPr>
        <p:txBody>
          <a:bodyPr lIns="121900" tIns="60933" rIns="121900" bIns="60933" anchor="ctr"/>
          <a:lstStyle/>
          <a:p>
            <a:pPr algn="ctr" eaLnBrk="1" hangingPunct="1">
              <a:defRPr/>
            </a:pPr>
            <a:r>
              <a:rPr lang="da-DK" sz="1600" dirty="0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5 minut</a:t>
            </a:r>
            <a:endParaRPr lang="pl-PL" sz="1600" dirty="0"/>
          </a:p>
          <a:p>
            <a:pPr algn="ctr" eaLnBrk="1" hangingPunct="1">
              <a:defRPr/>
            </a:pPr>
            <a:r>
              <a:rPr lang="da-DK" sz="1600" dirty="0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wolne tętno</a:t>
            </a:r>
            <a:endParaRPr lang="pl-PL" sz="1600" dirty="0"/>
          </a:p>
          <a:p>
            <a:pPr algn="ctr" eaLnBrk="1" hangingPunct="1">
              <a:defRPr/>
            </a:pPr>
            <a:r>
              <a:rPr lang="da-DK" sz="1600" dirty="0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60 </a:t>
            </a:r>
            <a:r>
              <a:rPr lang="pl-PL" sz="1600" dirty="0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do</a:t>
            </a:r>
            <a:r>
              <a:rPr lang="da-DK" sz="1600" dirty="0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 75</a:t>
            </a:r>
            <a:r>
              <a:rPr lang="da-DK" sz="2133" dirty="0">
                <a:solidFill>
                  <a:srgbClr val="000000"/>
                </a:solidFill>
                <a:latin typeface="Calibri" pitchFamily="34" charset="0"/>
                <a:cs typeface="Calibri" pitchFamily="34" charset="0"/>
                <a:sym typeface="Calibri" pitchFamily="34" charset="0"/>
              </a:rPr>
              <a:t> </a:t>
            </a:r>
            <a:endParaRPr lang="pl-PL" sz="2133" dirty="0">
              <a:solidFill>
                <a:srgbClr val="000000"/>
              </a:solidFill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6640" name="Google Shape;674;p54"/>
          <p:cNvSpPr>
            <a:spLocks noChangeArrowheads="1"/>
          </p:cNvSpPr>
          <p:nvPr/>
        </p:nvSpPr>
        <p:spPr bwMode="auto">
          <a:xfrm>
            <a:off x="8511117" y="4186767"/>
            <a:ext cx="1176867" cy="105833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60933" rIns="121900" bIns="6093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5 minut</a:t>
            </a:r>
            <a:endParaRPr lang="pl-PL" altLang="da-DK" sz="16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szybkie tętno </a:t>
            </a:r>
            <a:endParaRPr lang="pl-PL" altLang="da-DK" sz="1600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90 </a:t>
            </a:r>
            <a:r>
              <a:rPr lang="pl-PL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do</a:t>
            </a:r>
            <a:r>
              <a:rPr lang="da-DK" altLang="da-DK" sz="1867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 95</a:t>
            </a:r>
            <a:endParaRPr lang="pl-PL" altLang="da-DK" sz="1867">
              <a:latin typeface="Arial" panose="020B0604020202020204" pitchFamily="34" charset="0"/>
            </a:endParaRPr>
          </a:p>
        </p:txBody>
      </p:sp>
      <p:sp>
        <p:nvSpPr>
          <p:cNvPr id="26641" name="Google Shape;675;p54"/>
          <p:cNvSpPr>
            <a:spLocks noChangeArrowheads="1"/>
          </p:cNvSpPr>
          <p:nvPr/>
        </p:nvSpPr>
        <p:spPr bwMode="auto">
          <a:xfrm>
            <a:off x="1047751" y="5334001"/>
            <a:ext cx="9431867" cy="529167"/>
          </a:xfrm>
          <a:prstGeom prst="rect">
            <a:avLst/>
          </a:prstGeom>
          <a:solidFill>
            <a:srgbClr val="F7CA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60933" rIns="121900" bIns="6093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da-DK" sz="1867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   </a:t>
            </a:r>
            <a:r>
              <a:rPr lang="da-DK" altLang="da-DK" sz="1867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Dwa razy w tygodniu                30 minut spaceru - jazdy na rowerze - pływania -  biegania</a:t>
            </a:r>
            <a:endParaRPr lang="pl-PL" altLang="da-DK" sz="2400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6642" name="Google Shape;676;p54"/>
          <p:cNvSpPr>
            <a:spLocks noChangeArrowheads="1"/>
          </p:cNvSpPr>
          <p:nvPr/>
        </p:nvSpPr>
        <p:spPr bwMode="auto">
          <a:xfrm>
            <a:off x="1047751" y="5905501"/>
            <a:ext cx="1272116" cy="867833"/>
          </a:xfrm>
          <a:prstGeom prst="rect">
            <a:avLst/>
          </a:prstGeom>
          <a:solidFill>
            <a:srgbClr val="C4E0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60933" rIns="121900" bIns="6093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5 minut</a:t>
            </a:r>
            <a:endParaRPr lang="pl-PL" altLang="da-DK" sz="16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wolne tętno</a:t>
            </a:r>
            <a:endParaRPr lang="pl-PL" altLang="da-DK" sz="16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60 </a:t>
            </a:r>
            <a:r>
              <a:rPr lang="pl-PL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do</a:t>
            </a:r>
            <a:r>
              <a:rPr lang="da-DK" altLang="da-DK" sz="16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 75 </a:t>
            </a:r>
            <a:endParaRPr lang="pl-PL" altLang="da-DK" sz="1600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6643" name="Google Shape;677;p54"/>
          <p:cNvSpPr>
            <a:spLocks noChangeArrowheads="1"/>
          </p:cNvSpPr>
          <p:nvPr/>
        </p:nvSpPr>
        <p:spPr bwMode="auto">
          <a:xfrm>
            <a:off x="2476500" y="5905500"/>
            <a:ext cx="1143000" cy="857251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60933" rIns="121900" bIns="6093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467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5 minut</a:t>
            </a:r>
            <a:endParaRPr lang="pl-PL" altLang="da-DK" sz="1467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467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szybkie tętno</a:t>
            </a:r>
            <a:endParaRPr lang="pl-PL" altLang="da-DK" sz="1467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467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90 </a:t>
            </a:r>
            <a:r>
              <a:rPr lang="pl-PL" altLang="da-DK" sz="1467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do </a:t>
            </a:r>
            <a:r>
              <a:rPr lang="da-DK" altLang="da-DK" sz="1467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95</a:t>
            </a:r>
            <a:endParaRPr lang="pl-PL" altLang="da-DK" sz="1467">
              <a:latin typeface="Arial" panose="020B0604020202020204" pitchFamily="34" charset="0"/>
            </a:endParaRPr>
          </a:p>
        </p:txBody>
      </p:sp>
      <p:sp>
        <p:nvSpPr>
          <p:cNvPr id="26644" name="Google Shape;678;p54"/>
          <p:cNvSpPr>
            <a:spLocks noChangeArrowheads="1"/>
          </p:cNvSpPr>
          <p:nvPr/>
        </p:nvSpPr>
        <p:spPr bwMode="auto">
          <a:xfrm>
            <a:off x="4000500" y="5905500"/>
            <a:ext cx="1238251" cy="857251"/>
          </a:xfrm>
          <a:prstGeom prst="rect">
            <a:avLst/>
          </a:prstGeom>
          <a:solidFill>
            <a:srgbClr val="C4E0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60933" rIns="121900" bIns="6093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467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5 minut</a:t>
            </a:r>
            <a:endParaRPr lang="pl-PL" altLang="da-DK" sz="1467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467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wolne tętno</a:t>
            </a:r>
            <a:endParaRPr lang="pl-PL" altLang="da-DK" sz="1467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467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60 </a:t>
            </a:r>
            <a:r>
              <a:rPr lang="pl-PL" altLang="da-DK" sz="1467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do</a:t>
            </a:r>
            <a:r>
              <a:rPr lang="da-DK" altLang="da-DK" sz="1467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 75 </a:t>
            </a:r>
            <a:endParaRPr lang="pl-PL" altLang="da-DK" sz="1467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6645" name="Google Shape;679;p54"/>
          <p:cNvSpPr>
            <a:spLocks noChangeArrowheads="1"/>
          </p:cNvSpPr>
          <p:nvPr/>
        </p:nvSpPr>
        <p:spPr bwMode="auto">
          <a:xfrm>
            <a:off x="5524501" y="5905501"/>
            <a:ext cx="1333500" cy="86783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60933" rIns="121900" bIns="6093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467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5 minut</a:t>
            </a:r>
            <a:endParaRPr lang="pl-PL" altLang="da-DK" sz="1467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467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szybkie tętno</a:t>
            </a:r>
            <a:endParaRPr lang="pl-PL" altLang="da-DK" sz="1467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467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90 </a:t>
            </a:r>
            <a:r>
              <a:rPr lang="pl-PL" altLang="da-DK" sz="1467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do</a:t>
            </a:r>
            <a:r>
              <a:rPr lang="da-DK" altLang="da-DK" sz="1467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 95</a:t>
            </a:r>
            <a:endParaRPr lang="pl-PL" altLang="da-DK" sz="1867">
              <a:latin typeface="Arial" panose="020B0604020202020204" pitchFamily="34" charset="0"/>
            </a:endParaRPr>
          </a:p>
        </p:txBody>
      </p:sp>
      <p:sp>
        <p:nvSpPr>
          <p:cNvPr id="26646" name="Google Shape;680;p54"/>
          <p:cNvSpPr>
            <a:spLocks noChangeArrowheads="1"/>
          </p:cNvSpPr>
          <p:nvPr/>
        </p:nvSpPr>
        <p:spPr bwMode="auto">
          <a:xfrm>
            <a:off x="7048500" y="5905500"/>
            <a:ext cx="1238251" cy="857251"/>
          </a:xfrm>
          <a:prstGeom prst="rect">
            <a:avLst/>
          </a:prstGeom>
          <a:solidFill>
            <a:srgbClr val="C4E0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60933" rIns="121900" bIns="6093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467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5 minut</a:t>
            </a:r>
            <a:endParaRPr lang="pl-PL" altLang="da-DK" sz="1467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467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wolne tętno</a:t>
            </a:r>
            <a:endParaRPr lang="pl-PL" altLang="da-DK" sz="1467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467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60 </a:t>
            </a:r>
            <a:r>
              <a:rPr lang="pl-PL" altLang="da-DK" sz="1467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do</a:t>
            </a:r>
            <a:r>
              <a:rPr lang="da-DK" altLang="da-DK" sz="1467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 75 </a:t>
            </a:r>
            <a:endParaRPr lang="pl-PL" altLang="da-DK" sz="1467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2247" name="Google Shape;681;p54"/>
          <p:cNvSpPr>
            <a:spLocks noChangeArrowheads="1"/>
          </p:cNvSpPr>
          <p:nvPr/>
        </p:nvSpPr>
        <p:spPr bwMode="auto">
          <a:xfrm>
            <a:off x="8667751" y="5905500"/>
            <a:ext cx="1143000" cy="85725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lIns="121900" tIns="60933" rIns="121900" bIns="60933" anchor="ctr"/>
          <a:lstStyle/>
          <a:p>
            <a:pPr algn="ctr" eaLnBrk="1" hangingPunct="1">
              <a:defRPr/>
            </a:pPr>
            <a:r>
              <a:rPr lang="da-DK" sz="1467" dirty="0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5 minut</a:t>
            </a:r>
            <a:endParaRPr lang="pl-PL" sz="1467" dirty="0"/>
          </a:p>
          <a:p>
            <a:pPr algn="ctr" eaLnBrk="1" hangingPunct="1">
              <a:defRPr/>
            </a:pPr>
            <a:r>
              <a:rPr lang="da-DK" sz="1467" dirty="0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szybkie tętno </a:t>
            </a:r>
            <a:endParaRPr lang="pl-PL" sz="1467" dirty="0">
              <a:solidFill>
                <a:srgbClr val="000000"/>
              </a:solidFill>
              <a:cs typeface="Calibri" pitchFamily="34" charset="0"/>
              <a:sym typeface="Calibri" pitchFamily="34" charset="0"/>
            </a:endParaRPr>
          </a:p>
          <a:p>
            <a:pPr algn="ctr" eaLnBrk="1" hangingPunct="1">
              <a:defRPr/>
            </a:pPr>
            <a:r>
              <a:rPr lang="da-DK" sz="1467" dirty="0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90 </a:t>
            </a:r>
            <a:r>
              <a:rPr lang="pl-PL" sz="1467" dirty="0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do</a:t>
            </a:r>
            <a:r>
              <a:rPr lang="da-DK" sz="1467" dirty="0">
                <a:solidFill>
                  <a:srgbClr val="000000"/>
                </a:solidFill>
                <a:cs typeface="Calibri" pitchFamily="34" charset="0"/>
                <a:sym typeface="Calibri" pitchFamily="34" charset="0"/>
              </a:rPr>
              <a:t> 95</a:t>
            </a:r>
            <a:endParaRPr lang="pl-PL" sz="1467" dirty="0"/>
          </a:p>
        </p:txBody>
      </p:sp>
      <p:sp>
        <p:nvSpPr>
          <p:cNvPr id="26648" name="Google Shape;682;p54"/>
          <p:cNvSpPr>
            <a:spLocks noGrp="1"/>
          </p:cNvSpPr>
          <p:nvPr>
            <p:ph type="title"/>
          </p:nvPr>
        </p:nvSpPr>
        <p:spPr>
          <a:xfrm>
            <a:off x="2391834" y="0"/>
            <a:ext cx="8911167" cy="1280584"/>
          </a:xfrm>
        </p:spPr>
        <p:txBody>
          <a:bodyPr vert="horz" lIns="121900" tIns="60933" rIns="121900" bIns="60933" rtlCol="0" anchor="ctr">
            <a:normAutofit/>
          </a:bodyPr>
          <a:lstStyle/>
          <a:p>
            <a:pPr algn="l" eaLnBrk="1" hangingPunct="1">
              <a:lnSpc>
                <a:spcPct val="90000"/>
              </a:lnSpc>
              <a:buClr>
                <a:srgbClr val="000000"/>
              </a:buClr>
              <a:buSzPts val="4400"/>
              <a:buFont typeface="Calibri" panose="020F0502020204030204" pitchFamily="34" charset="0"/>
              <a:buNone/>
            </a:pPr>
            <a:r>
              <a:rPr lang="da-DK" altLang="da-DK" smtClean="0"/>
              <a:t> </a:t>
            </a:r>
            <a:endParaRPr lang="pl-PL" altLang="da-DK" smtClean="0"/>
          </a:p>
        </p:txBody>
      </p:sp>
      <p:sp>
        <p:nvSpPr>
          <p:cNvPr id="26651" name="Google Shape;685;p54"/>
          <p:cNvSpPr>
            <a:spLocks noChangeArrowheads="1"/>
          </p:cNvSpPr>
          <p:nvPr/>
        </p:nvSpPr>
        <p:spPr bwMode="auto">
          <a:xfrm>
            <a:off x="1333500" y="95251"/>
            <a:ext cx="1701800" cy="952500"/>
          </a:xfrm>
          <a:prstGeom prst="rect">
            <a:avLst/>
          </a:prstGeom>
          <a:solidFill>
            <a:srgbClr val="C4E0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60933" rIns="121900" bIns="6093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2133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Przykład</a:t>
            </a:r>
            <a:endParaRPr lang="pl-PL" altLang="da-DK" sz="2133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2133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75 - latek</a:t>
            </a:r>
            <a:r>
              <a:rPr lang="da-DK" altLang="da-DK" sz="24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 </a:t>
            </a:r>
            <a:endParaRPr lang="pl-PL" altLang="da-DK" sz="2400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6652" name="Google Shape;686;p54"/>
          <p:cNvSpPr>
            <a:spLocks noChangeArrowheads="1"/>
          </p:cNvSpPr>
          <p:nvPr/>
        </p:nvSpPr>
        <p:spPr bwMode="auto">
          <a:xfrm>
            <a:off x="3238501" y="571501"/>
            <a:ext cx="2078567" cy="952500"/>
          </a:xfrm>
          <a:prstGeom prst="rect">
            <a:avLst/>
          </a:prstGeom>
          <a:solidFill>
            <a:srgbClr val="C4E0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60933" rIns="121900" bIns="6093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24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Maks. tętno 155,5 </a:t>
            </a:r>
            <a:endParaRPr lang="pl-PL" altLang="da-DK" sz="2400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6653" name="Google Shape;687;p54"/>
          <p:cNvSpPr>
            <a:spLocks noChangeArrowheads="1"/>
          </p:cNvSpPr>
          <p:nvPr/>
        </p:nvSpPr>
        <p:spPr bwMode="auto">
          <a:xfrm>
            <a:off x="5543551" y="499533"/>
            <a:ext cx="1104900" cy="543984"/>
          </a:xfrm>
          <a:prstGeom prst="rect">
            <a:avLst/>
          </a:prstGeom>
          <a:solidFill>
            <a:srgbClr val="C4E0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60933" rIns="121900" bIns="6093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24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pl-PL" altLang="da-DK" sz="24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4</a:t>
            </a:r>
            <a:r>
              <a:rPr lang="da-DK" altLang="da-DK" sz="24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0%  </a:t>
            </a:r>
            <a:endParaRPr lang="pl-PL" altLang="da-DK" sz="2400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6654" name="Google Shape;688;p54"/>
          <p:cNvSpPr>
            <a:spLocks noChangeArrowheads="1"/>
          </p:cNvSpPr>
          <p:nvPr/>
        </p:nvSpPr>
        <p:spPr bwMode="auto">
          <a:xfrm>
            <a:off x="5543551" y="1147234"/>
            <a:ext cx="1104900" cy="556684"/>
          </a:xfrm>
          <a:prstGeom prst="rect">
            <a:avLst/>
          </a:prstGeom>
          <a:solidFill>
            <a:srgbClr val="C4E0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60933" rIns="121900" bIns="6093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24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pl-PL" altLang="da-DK" sz="24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 6</a:t>
            </a:r>
            <a:r>
              <a:rPr lang="da-DK" altLang="da-DK" sz="24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0%  </a:t>
            </a:r>
            <a:endParaRPr lang="pl-PL" altLang="da-DK" sz="2400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6655" name="Google Shape;689;p54"/>
          <p:cNvSpPr>
            <a:spLocks noChangeArrowheads="1"/>
          </p:cNvSpPr>
          <p:nvPr/>
        </p:nvSpPr>
        <p:spPr bwMode="auto">
          <a:xfrm>
            <a:off x="6847418" y="486833"/>
            <a:ext cx="1794933" cy="543984"/>
          </a:xfrm>
          <a:prstGeom prst="rect">
            <a:avLst/>
          </a:prstGeom>
          <a:solidFill>
            <a:srgbClr val="C4E0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60933" rIns="121900" bIns="6093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da-DK" sz="1867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62,2</a:t>
            </a:r>
            <a:r>
              <a:rPr lang="da-DK" altLang="da-DK" sz="1867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  akcja serca</a:t>
            </a:r>
            <a:endParaRPr lang="pl-PL" altLang="da-DK" sz="1867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6656" name="Google Shape;690;p54"/>
          <p:cNvSpPr>
            <a:spLocks noChangeArrowheads="1"/>
          </p:cNvSpPr>
          <p:nvPr/>
        </p:nvSpPr>
        <p:spPr bwMode="auto">
          <a:xfrm>
            <a:off x="6847418" y="1153585"/>
            <a:ext cx="1794933" cy="543983"/>
          </a:xfrm>
          <a:prstGeom prst="rect">
            <a:avLst/>
          </a:prstGeom>
          <a:solidFill>
            <a:srgbClr val="C4E0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60933" rIns="121900" bIns="6093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da-DK" sz="1867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93,3</a:t>
            </a:r>
            <a:r>
              <a:rPr lang="da-DK" altLang="da-DK" sz="1867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 akcja serca </a:t>
            </a:r>
            <a:endParaRPr lang="pl-PL" altLang="da-DK" sz="1867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6657" name="Google Shape;691;p54"/>
          <p:cNvSpPr>
            <a:spLocks noChangeArrowheads="1"/>
          </p:cNvSpPr>
          <p:nvPr/>
        </p:nvSpPr>
        <p:spPr bwMode="auto">
          <a:xfrm>
            <a:off x="8843434" y="486833"/>
            <a:ext cx="1794933" cy="543984"/>
          </a:xfrm>
          <a:prstGeom prst="rect">
            <a:avLst/>
          </a:prstGeom>
          <a:solidFill>
            <a:srgbClr val="C4E0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60933" rIns="121900" bIns="6093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24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na początek </a:t>
            </a:r>
            <a:endParaRPr lang="pl-PL" altLang="da-DK" sz="2400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6658" name="Google Shape;692;p54"/>
          <p:cNvSpPr>
            <a:spLocks noChangeArrowheads="1"/>
          </p:cNvSpPr>
          <p:nvPr/>
        </p:nvSpPr>
        <p:spPr bwMode="auto">
          <a:xfrm>
            <a:off x="8843434" y="1280585"/>
            <a:ext cx="1794933" cy="543983"/>
          </a:xfrm>
          <a:prstGeom prst="rect">
            <a:avLst/>
          </a:prstGeom>
          <a:solidFill>
            <a:srgbClr val="C4E0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60933" rIns="121900" bIns="6093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2400">
                <a:solidFill>
                  <a:srgbClr val="000000"/>
                </a:solidFill>
                <a:cs typeface="Calibri" panose="020F0502020204030204" pitchFamily="34" charset="0"/>
                <a:sym typeface="Calibri" panose="020F0502020204030204" pitchFamily="34" charset="0"/>
              </a:rPr>
              <a:t>na koniec </a:t>
            </a:r>
            <a:endParaRPr lang="pl-PL" altLang="da-DK" sz="2400">
              <a:solidFill>
                <a:srgbClr val="000000"/>
              </a:solidFill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5385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pl-PL" b="1" dirty="0" smtClean="0">
                <a:solidFill>
                  <a:schemeClr val="tx2">
                    <a:satMod val="200000"/>
                  </a:schemeClr>
                </a:solidFill>
              </a:rPr>
              <a:t>NIEKORZYSTNE OBJAWY</a:t>
            </a:r>
            <a:endParaRPr lang="pl-PL" b="1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8675" name="Symbol zastępczy zawartości 2"/>
          <p:cNvSpPr>
            <a:spLocks noGrp="1"/>
          </p:cNvSpPr>
          <p:nvPr>
            <p:ph idx="1"/>
          </p:nvPr>
        </p:nvSpPr>
        <p:spPr>
          <a:xfrm>
            <a:off x="1200151" y="1411817"/>
            <a:ext cx="10363200" cy="4572000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pl-PL" b="1" dirty="0" smtClean="0"/>
              <a:t>Objawy świadczące o konieczności przerwania wysiłku i odbycia konsultacji  lekarskiej:</a:t>
            </a:r>
          </a:p>
          <a:p>
            <a:pPr marL="609585" indent="-609585">
              <a:buFont typeface="Wingdings" pitchFamily="2" charset="2"/>
              <a:buChar char="Ø"/>
              <a:defRPr/>
            </a:pPr>
            <a:r>
              <a:rPr lang="pl-PL" dirty="0" smtClean="0"/>
              <a:t>duszność w trakcie wysiłku </a:t>
            </a:r>
          </a:p>
          <a:p>
            <a:pPr marL="609585" indent="-609585">
              <a:buFont typeface="Wingdings" pitchFamily="2" charset="2"/>
              <a:buChar char="Ø"/>
              <a:defRPr/>
            </a:pPr>
            <a:r>
              <a:rPr lang="pl-PL" dirty="0" smtClean="0"/>
              <a:t>ból</a:t>
            </a:r>
          </a:p>
          <a:p>
            <a:pPr marL="609585" indent="-609585">
              <a:buFont typeface="Wingdings" pitchFamily="2" charset="2"/>
              <a:buChar char="Ø"/>
              <a:defRPr/>
            </a:pPr>
            <a:r>
              <a:rPr lang="pl-PL" dirty="0" smtClean="0"/>
              <a:t>ucisk w klatce piersiowej</a:t>
            </a:r>
          </a:p>
          <a:p>
            <a:pPr marL="609585" indent="-609585">
              <a:buFont typeface="Wingdings" pitchFamily="2" charset="2"/>
              <a:buChar char="Ø"/>
              <a:defRPr/>
            </a:pPr>
            <a:r>
              <a:rPr lang="pl-PL" dirty="0" smtClean="0"/>
              <a:t>zawroty głowy</a:t>
            </a:r>
          </a:p>
          <a:p>
            <a:pPr marL="609585" indent="-609585">
              <a:buFont typeface="Wingdings" pitchFamily="2" charset="2"/>
              <a:buChar char="Ø"/>
              <a:defRPr/>
            </a:pPr>
            <a:r>
              <a:rPr lang="pl-PL" dirty="0" smtClean="0"/>
              <a:t>skurcze łydek</a:t>
            </a:r>
          </a:p>
          <a:p>
            <a:pPr marL="609585" indent="-609585">
              <a:buFont typeface="Wingdings" pitchFamily="2" charset="2"/>
              <a:buChar char="Ø"/>
              <a:defRPr/>
            </a:pPr>
            <a:r>
              <a:rPr lang="pl-PL" dirty="0" smtClean="0"/>
              <a:t>nagłe omdlenie</a:t>
            </a:r>
          </a:p>
          <a:p>
            <a:pPr marL="609585" indent="-609585">
              <a:buFont typeface="Wingdings" pitchFamily="2" charset="2"/>
              <a:buChar char="Ø"/>
              <a:defRPr/>
            </a:pPr>
            <a:r>
              <a:rPr lang="pl-PL" dirty="0" smtClean="0"/>
              <a:t>bóle stawów </a:t>
            </a:r>
          </a:p>
        </p:txBody>
      </p:sp>
      <p:pic>
        <p:nvPicPr>
          <p:cNvPr id="28676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0" y="5071534"/>
            <a:ext cx="1227667" cy="1369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666751" y="6489701"/>
            <a:ext cx="114300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a-DK" sz="1600" i="1" dirty="0">
                <a:solidFill>
                  <a:schemeClr val="bg1">
                    <a:lumMod val="50000"/>
                  </a:schemeClr>
                </a:solidFill>
              </a:rPr>
              <a:t>Materiały przygotowane w ramach projektu BEPRESEL (</a:t>
            </a:r>
            <a:r>
              <a:rPr lang="pl-PL" sz="1600" i="1" dirty="0">
                <a:solidFill>
                  <a:schemeClr val="bg1">
                    <a:lumMod val="50000"/>
                  </a:schemeClr>
                </a:solidFill>
              </a:rPr>
              <a:t>KA204-2017-012). Kopiowanie tylko za zgodą koordynatora projektu.</a:t>
            </a:r>
            <a:endParaRPr lang="pl-PL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37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19200" y="766234"/>
            <a:ext cx="10363200" cy="5590117"/>
          </a:xfrm>
        </p:spPr>
        <p:txBody>
          <a:bodyPr rtlCol="0">
            <a:normAutofit fontScale="85000" lnSpcReduction="20000"/>
          </a:bodyPr>
          <a:lstStyle/>
          <a:p>
            <a:pPr marL="103715" indent="42332" algn="ctr">
              <a:buNone/>
              <a:defRPr/>
            </a:pPr>
            <a:r>
              <a:rPr lang="pl-PL" b="1" dirty="0" smtClean="0"/>
              <a:t>MOŻESZ ĆWICZYĆ  </a:t>
            </a:r>
          </a:p>
          <a:p>
            <a:pPr marL="103715" indent="42332" algn="ctr">
              <a:buNone/>
              <a:defRPr/>
            </a:pPr>
            <a:r>
              <a:rPr lang="pl-PL" b="1" dirty="0" smtClean="0"/>
              <a:t>INDYWIDUWALNIE</a:t>
            </a:r>
          </a:p>
          <a:p>
            <a:pPr marL="103715" indent="42332" algn="ctr">
              <a:buNone/>
              <a:defRPr/>
            </a:pPr>
            <a:r>
              <a:rPr lang="pl-PL" b="1" dirty="0" smtClean="0"/>
              <a:t>LUB</a:t>
            </a:r>
          </a:p>
          <a:p>
            <a:pPr marL="103715" indent="42332" algn="ctr">
              <a:buNone/>
              <a:defRPr/>
            </a:pPr>
            <a:r>
              <a:rPr lang="pl-PL" b="1" dirty="0" smtClean="0"/>
              <a:t>W GRUPIE</a:t>
            </a:r>
          </a:p>
          <a:p>
            <a:pPr marL="103715" indent="42332" algn="ctr">
              <a:buNone/>
              <a:defRPr/>
            </a:pPr>
            <a:endParaRPr lang="pl-PL" dirty="0"/>
          </a:p>
          <a:p>
            <a:pPr marL="103715" indent="42332" algn="ctr">
              <a:buNone/>
              <a:defRPr/>
            </a:pPr>
            <a:r>
              <a:rPr lang="pl-PL" sz="8666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ALE  ĆWICZ !</a:t>
            </a:r>
          </a:p>
          <a:p>
            <a:pPr marL="103715" indent="42332" algn="just">
              <a:buNone/>
              <a:defRPr/>
            </a:pPr>
            <a:endParaRPr lang="pl-PL" dirty="0"/>
          </a:p>
          <a:p>
            <a:pPr marL="103715" indent="42332" algn="just">
              <a:buNone/>
              <a:defRPr/>
            </a:pPr>
            <a:r>
              <a:rPr lang="pl-PL" sz="3200" dirty="0"/>
              <a:t>„choć aktywny fizycznie styl życia jest możliwy bez uczestnictwa w formalnym programie ćwiczeń, jednak w wielu uprzemysłowionych społeczeństwach jedynie zorganizowane programy stwarzają możliwość utrzymania aktywności fizycznej” .</a:t>
            </a:r>
          </a:p>
          <a:p>
            <a:pPr marL="548626">
              <a:buNone/>
              <a:defRPr/>
            </a:pPr>
            <a:endParaRPr lang="pl-PL" sz="3200" dirty="0"/>
          </a:p>
          <a:p>
            <a:pPr marL="548626" algn="r">
              <a:buNone/>
              <a:defRPr/>
            </a:pPr>
            <a:r>
              <a:rPr lang="pl-PL" dirty="0" smtClean="0"/>
              <a:t>WHO  1996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666751" y="6489701"/>
            <a:ext cx="114300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a-DK" sz="1600" i="1" dirty="0">
                <a:solidFill>
                  <a:schemeClr val="bg1">
                    <a:lumMod val="50000"/>
                  </a:schemeClr>
                </a:solidFill>
              </a:rPr>
              <a:t>Materiały przygotowane w ramach projektu BEPRESEL (</a:t>
            </a:r>
            <a:r>
              <a:rPr lang="pl-PL" sz="1600" i="1" dirty="0">
                <a:solidFill>
                  <a:schemeClr val="bg1">
                    <a:lumMod val="50000"/>
                  </a:schemeClr>
                </a:solidFill>
              </a:rPr>
              <a:t>KA204-2017-012). Kopiowanie tylko za zgodą koordynatora projektu.</a:t>
            </a:r>
            <a:endParaRPr lang="pl-PL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57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ytuł 3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</p:spPr>
        <p:txBody>
          <a:bodyPr/>
          <a:lstStyle/>
          <a:p>
            <a:pPr eaLnBrk="1" hangingPunct="1"/>
            <a:r>
              <a:rPr lang="pl-PL" altLang="da-DK" smtClean="0"/>
              <a:t>Zajęcia numer 5</a:t>
            </a:r>
          </a:p>
        </p:txBody>
      </p:sp>
      <p:sp>
        <p:nvSpPr>
          <p:cNvPr id="4099" name="Podtytu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pl-PL" dirty="0" smtClean="0"/>
              <a:t>Temat 2: Aktywność ruchowa osób starszych (formy aktywności)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666751" y="6489701"/>
            <a:ext cx="114300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a-DK" sz="1600" i="1" dirty="0">
                <a:solidFill>
                  <a:schemeClr val="bg1">
                    <a:lumMod val="50000"/>
                  </a:schemeClr>
                </a:solidFill>
              </a:rPr>
              <a:t>Materiały przygotowane w ramach projektu BEPRESEL (</a:t>
            </a:r>
            <a:r>
              <a:rPr lang="pl-PL" sz="1600" i="1" dirty="0">
                <a:solidFill>
                  <a:schemeClr val="bg1">
                    <a:lumMod val="50000"/>
                  </a:schemeClr>
                </a:solidFill>
              </a:rPr>
              <a:t>KA204-2017-012). Kopiowanie tylko za zgodą koordynatora projektu.</a:t>
            </a:r>
            <a:endParaRPr lang="pl-PL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85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pl-PL" b="1" dirty="0" smtClean="0">
                <a:solidFill>
                  <a:schemeClr val="tx2">
                    <a:satMod val="200000"/>
                  </a:schemeClr>
                </a:solidFill>
              </a:rPr>
              <a:t>FORMY AKTYWNOŚCI RUCHOWEJ</a:t>
            </a:r>
            <a:endParaRPr lang="pl-PL" b="1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1267" name="Symbol zastępczy zawartości 2"/>
          <p:cNvSpPr>
            <a:spLocks noGrp="1"/>
          </p:cNvSpPr>
          <p:nvPr>
            <p:ph idx="1"/>
          </p:nvPr>
        </p:nvSpPr>
        <p:spPr>
          <a:xfrm>
            <a:off x="1200151" y="1341967"/>
            <a:ext cx="10363200" cy="4212167"/>
          </a:xfrm>
        </p:spPr>
        <p:txBody>
          <a:bodyPr rtlCol="0">
            <a:normAutofit fontScale="85000" lnSpcReduction="20000"/>
          </a:bodyPr>
          <a:lstStyle/>
          <a:p>
            <a:pPr marL="0" indent="0">
              <a:buNone/>
              <a:defRPr/>
            </a:pPr>
            <a:r>
              <a:rPr lang="pl-PL" dirty="0" smtClean="0"/>
              <a:t>Najbardziej użyteczne dla osób starszych są proste i średnio trudne formy aktywności fizycznej, takie jak:</a:t>
            </a:r>
          </a:p>
          <a:p>
            <a:pPr marL="0" indent="0">
              <a:buNone/>
              <a:defRPr/>
            </a:pPr>
            <a:endParaRPr lang="pl-PL" dirty="0" smtClean="0"/>
          </a:p>
          <a:p>
            <a:pPr marL="0" indent="0" algn="ctr">
              <a:buNone/>
              <a:defRPr/>
            </a:pPr>
            <a:r>
              <a:rPr lang="pl-PL" sz="4800" b="1" dirty="0">
                <a:solidFill>
                  <a:schemeClr val="accent5">
                    <a:lumMod val="75000"/>
                  </a:schemeClr>
                </a:solidFill>
              </a:rPr>
              <a:t>Spacery  i  marsze  </a:t>
            </a:r>
          </a:p>
          <a:p>
            <a:pPr marL="0" indent="0" algn="ctr">
              <a:buNone/>
              <a:defRPr/>
            </a:pPr>
            <a:r>
              <a:rPr lang="pl-PL" sz="4800" b="1" dirty="0">
                <a:solidFill>
                  <a:schemeClr val="accent5">
                    <a:lumMod val="75000"/>
                  </a:schemeClr>
                </a:solidFill>
              </a:rPr>
              <a:t>Pływanie</a:t>
            </a:r>
          </a:p>
          <a:p>
            <a:pPr marL="0" indent="0" algn="ctr">
              <a:buNone/>
              <a:defRPr/>
            </a:pPr>
            <a:r>
              <a:rPr lang="pl-PL" sz="4800" b="1" dirty="0">
                <a:solidFill>
                  <a:schemeClr val="accent5">
                    <a:lumMod val="75000"/>
                  </a:schemeClr>
                </a:solidFill>
              </a:rPr>
              <a:t>Jazda na rowerze</a:t>
            </a:r>
          </a:p>
          <a:p>
            <a:pPr marL="0" indent="0" algn="ctr">
              <a:buNone/>
              <a:defRPr/>
            </a:pPr>
            <a:r>
              <a:rPr lang="pl-PL" sz="4800" b="1" dirty="0">
                <a:solidFill>
                  <a:schemeClr val="accent5">
                    <a:lumMod val="75000"/>
                  </a:schemeClr>
                </a:solidFill>
              </a:rPr>
              <a:t>Gimnastyka</a:t>
            </a:r>
          </a:p>
          <a:p>
            <a:pPr marL="0" indent="0" algn="ctr">
              <a:buNone/>
              <a:defRPr/>
            </a:pPr>
            <a:r>
              <a:rPr lang="pl-PL" sz="4800" b="1" dirty="0">
                <a:solidFill>
                  <a:schemeClr val="accent5">
                    <a:lumMod val="75000"/>
                  </a:schemeClr>
                </a:solidFill>
              </a:rPr>
              <a:t>Taniec</a:t>
            </a:r>
          </a:p>
          <a:p>
            <a:pPr marL="0" indent="0">
              <a:buNone/>
              <a:defRPr/>
            </a:pPr>
            <a:endParaRPr lang="pl-PL" sz="3733" b="1" dirty="0">
              <a:solidFill>
                <a:srgbClr val="FFC00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666751" y="6489701"/>
            <a:ext cx="114300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a-DK" sz="1600" i="1" dirty="0">
                <a:solidFill>
                  <a:schemeClr val="bg1">
                    <a:lumMod val="50000"/>
                  </a:schemeClr>
                </a:solidFill>
              </a:rPr>
              <a:t>Materiały przygotowane w ramach projektu BEPRESEL (</a:t>
            </a:r>
            <a:r>
              <a:rPr lang="pl-PL" sz="1600" i="1" dirty="0">
                <a:solidFill>
                  <a:schemeClr val="bg1">
                    <a:lumMod val="50000"/>
                  </a:schemeClr>
                </a:solidFill>
              </a:rPr>
              <a:t>KA204-2017-012). Kopiowanie tylko za zgodą koordynatora projektu.</a:t>
            </a:r>
            <a:endParaRPr lang="pl-PL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50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pl-PL" b="1" dirty="0" smtClean="0">
                <a:solidFill>
                  <a:schemeClr val="tx2">
                    <a:satMod val="200000"/>
                  </a:schemeClr>
                </a:solidFill>
              </a:rPr>
              <a:t>MARSZ</a:t>
            </a:r>
            <a:endParaRPr lang="pl-PL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7411" name="Symbol zastępczy zawartości 2"/>
          <p:cNvSpPr>
            <a:spLocks noGrp="1"/>
          </p:cNvSpPr>
          <p:nvPr>
            <p:ph idx="1"/>
          </p:nvPr>
        </p:nvSpPr>
        <p:spPr>
          <a:xfrm>
            <a:off x="571501" y="1714500"/>
            <a:ext cx="11010900" cy="4641851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pl-PL" sz="3200" dirty="0"/>
              <a:t>najprostsza, naturalna forma ruchu,</a:t>
            </a:r>
          </a:p>
          <a:p>
            <a:pPr>
              <a:defRPr/>
            </a:pPr>
            <a:r>
              <a:rPr lang="pl-PL" sz="3200" dirty="0"/>
              <a:t>nie wymaga specjalistycznego sprzętu, </a:t>
            </a:r>
          </a:p>
          <a:p>
            <a:pPr>
              <a:defRPr/>
            </a:pPr>
            <a:r>
              <a:rPr lang="pl-PL" sz="3200" dirty="0"/>
              <a:t>podnosi sprawność krążeniowo-oddechową ,</a:t>
            </a:r>
          </a:p>
          <a:p>
            <a:pPr>
              <a:defRPr/>
            </a:pPr>
            <a:r>
              <a:rPr lang="pl-PL" sz="3200" dirty="0"/>
              <a:t>można łatwo połączyć  z codziennie wykonywanymi czynnościami </a:t>
            </a:r>
          </a:p>
          <a:p>
            <a:pPr marL="91015" indent="0">
              <a:buNone/>
              <a:defRPr/>
            </a:pPr>
            <a:r>
              <a:rPr lang="pl-PL" sz="3200" dirty="0"/>
              <a:t>    (pójście do sklepu, znajomych, tramwaju). 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666751" y="6489701"/>
            <a:ext cx="114300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a-DK" sz="1600" i="1" dirty="0">
                <a:solidFill>
                  <a:schemeClr val="bg1">
                    <a:lumMod val="50000"/>
                  </a:schemeClr>
                </a:solidFill>
              </a:rPr>
              <a:t>Materiały przygotowane w ramach projektu BEPRESEL (</a:t>
            </a:r>
            <a:r>
              <a:rPr lang="pl-PL" sz="1600" i="1" dirty="0">
                <a:solidFill>
                  <a:schemeClr val="bg1">
                    <a:lumMod val="50000"/>
                  </a:schemeClr>
                </a:solidFill>
              </a:rPr>
              <a:t>KA204-2017-012). Kopiowanie tylko za zgodą koordynatora projektu.</a:t>
            </a:r>
            <a:endParaRPr lang="pl-PL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06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zawartości 2"/>
          <p:cNvSpPr>
            <a:spLocks noGrp="1"/>
          </p:cNvSpPr>
          <p:nvPr>
            <p:ph idx="1"/>
          </p:nvPr>
        </p:nvSpPr>
        <p:spPr>
          <a:xfrm>
            <a:off x="865717" y="404285"/>
            <a:ext cx="10691283" cy="2569633"/>
          </a:xfrm>
        </p:spPr>
        <p:txBody>
          <a:bodyPr rtlCol="0">
            <a:normAutofit fontScale="70000" lnSpcReduction="20000"/>
          </a:bodyPr>
          <a:lstStyle/>
          <a:p>
            <a:pPr algn="ctr">
              <a:buNone/>
              <a:defRPr/>
            </a:pPr>
            <a:r>
              <a:rPr lang="pl-PL" sz="4800" i="1"/>
              <a:t>„Jeśli w trakcie marszu </a:t>
            </a:r>
          </a:p>
          <a:p>
            <a:pPr algn="ctr">
              <a:buNone/>
              <a:defRPr/>
            </a:pPr>
            <a:r>
              <a:rPr lang="pl-PL" sz="4800" i="1"/>
              <a:t>nie możesz mówić całych zdań </a:t>
            </a:r>
          </a:p>
          <a:p>
            <a:pPr algn="ctr">
              <a:buNone/>
              <a:defRPr/>
            </a:pPr>
            <a:r>
              <a:rPr lang="pl-PL" sz="4800" i="1"/>
              <a:t>– to ćwiczysz zbyt ciężko. </a:t>
            </a:r>
          </a:p>
          <a:p>
            <a:pPr algn="ctr">
              <a:buNone/>
              <a:defRPr/>
            </a:pPr>
            <a:r>
              <a:rPr lang="pl-PL" sz="4800" i="1"/>
              <a:t>Jeśli możesz śpiewać </a:t>
            </a:r>
          </a:p>
          <a:p>
            <a:pPr algn="ctr">
              <a:buNone/>
              <a:defRPr/>
            </a:pPr>
            <a:r>
              <a:rPr lang="pl-PL" sz="4800" i="1"/>
              <a:t>to maszerujesz zbyt wolno!”</a:t>
            </a:r>
          </a:p>
        </p:txBody>
      </p:sp>
      <p:pic>
        <p:nvPicPr>
          <p:cNvPr id="33795" name="Obraz 3" descr="walking_5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1" y="3429000"/>
            <a:ext cx="4231216" cy="2643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666751" y="6489701"/>
            <a:ext cx="114300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a-DK" sz="1600" i="1" dirty="0">
                <a:solidFill>
                  <a:schemeClr val="bg1">
                    <a:lumMod val="50000"/>
                  </a:schemeClr>
                </a:solidFill>
              </a:rPr>
              <a:t>Materiały przygotowane w ramach projektu BEPRESEL (</a:t>
            </a:r>
            <a:r>
              <a:rPr lang="pl-PL" sz="1600" i="1" dirty="0">
                <a:solidFill>
                  <a:schemeClr val="bg1">
                    <a:lumMod val="50000"/>
                  </a:schemeClr>
                </a:solidFill>
              </a:rPr>
              <a:t>KA204-2017-012). Kopiowanie tylko za zgodą koordynatora projektu.</a:t>
            </a:r>
            <a:endParaRPr lang="pl-PL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91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0" y="0"/>
            <a:ext cx="8155517" cy="9144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pl-PL" b="1" dirty="0" smtClean="0">
                <a:solidFill>
                  <a:schemeClr val="tx2">
                    <a:satMod val="200000"/>
                  </a:schemeClr>
                </a:solidFill>
              </a:rPr>
              <a:t>MARSZ</a:t>
            </a:r>
            <a:endParaRPr lang="pl-PL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0483" name="Symbol zastępczy zawartości 2"/>
          <p:cNvSpPr>
            <a:spLocks noGrp="1"/>
          </p:cNvSpPr>
          <p:nvPr>
            <p:ph idx="1"/>
          </p:nvPr>
        </p:nvSpPr>
        <p:spPr>
          <a:xfrm>
            <a:off x="666751" y="880533"/>
            <a:ext cx="10847916" cy="5977467"/>
          </a:xfrm>
        </p:spPr>
        <p:txBody>
          <a:bodyPr rtlCol="0">
            <a:noAutofit/>
          </a:bodyPr>
          <a:lstStyle/>
          <a:p>
            <a:pPr>
              <a:defRPr/>
            </a:pPr>
            <a:endParaRPr lang="pl-PL" sz="2667" dirty="0"/>
          </a:p>
          <a:p>
            <a:pPr>
              <a:defRPr/>
            </a:pPr>
            <a:r>
              <a:rPr lang="pl-PL" sz="2667" dirty="0"/>
              <a:t>Zaleca się </a:t>
            </a:r>
            <a:r>
              <a:rPr lang="pl-PL" sz="2667" b="1" dirty="0">
                <a:solidFill>
                  <a:srgbClr val="FFC000"/>
                </a:solidFill>
              </a:rPr>
              <a:t>codzienne</a:t>
            </a:r>
            <a:r>
              <a:rPr lang="pl-PL" sz="2667" dirty="0"/>
              <a:t> maszerowanie lub spacerowanie w formie: 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pl-PL" dirty="0"/>
              <a:t>chodzenia związanego z codziennymi czynnościami lub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pl-PL" dirty="0"/>
              <a:t>treningu marszowego.</a:t>
            </a:r>
          </a:p>
          <a:p>
            <a:pPr marL="91015" indent="0">
              <a:buNone/>
              <a:defRPr/>
            </a:pPr>
            <a:endParaRPr lang="pl-PL" sz="2667" dirty="0"/>
          </a:p>
          <a:p>
            <a:pPr>
              <a:defRPr/>
            </a:pPr>
            <a:r>
              <a:rPr lang="pl-PL" sz="2667" dirty="0"/>
              <a:t>Czas trwania treningu marszowego powinien wynosić </a:t>
            </a:r>
            <a:r>
              <a:rPr lang="pl-PL" sz="2667" b="1" dirty="0">
                <a:solidFill>
                  <a:srgbClr val="FFC000"/>
                </a:solidFill>
              </a:rPr>
              <a:t>20-60 minut</a:t>
            </a:r>
            <a:r>
              <a:rPr lang="pl-PL" sz="2667" b="1" dirty="0"/>
              <a:t>.</a:t>
            </a:r>
          </a:p>
          <a:p>
            <a:pPr marL="91015" indent="0">
              <a:buNone/>
              <a:defRPr/>
            </a:pPr>
            <a:endParaRPr lang="pl-PL" sz="2667" b="1" dirty="0"/>
          </a:p>
          <a:p>
            <a:pPr>
              <a:defRPr/>
            </a:pPr>
            <a:r>
              <a:rPr lang="pl-PL" sz="2667" dirty="0"/>
              <a:t>W części końcowej (5-10 min) wykonywać :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pl-PL" dirty="0"/>
              <a:t>ćwiczenia oddechowe, 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pl-PL" dirty="0"/>
              <a:t>rozciągające i 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pl-PL" dirty="0"/>
              <a:t>poprawiające postawę ciała.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666751" y="6489701"/>
            <a:ext cx="114300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a-DK" sz="1600" i="1" dirty="0">
                <a:solidFill>
                  <a:schemeClr val="bg1">
                    <a:lumMod val="50000"/>
                  </a:schemeClr>
                </a:solidFill>
              </a:rPr>
              <a:t>Materiały przygotowane w ramach projektu BEPRESEL (</a:t>
            </a:r>
            <a:r>
              <a:rPr lang="pl-PL" sz="1600" i="1" dirty="0">
                <a:solidFill>
                  <a:schemeClr val="bg1">
                    <a:lumMod val="50000"/>
                  </a:schemeClr>
                </a:solidFill>
              </a:rPr>
              <a:t>KA204-2017-012). Kopiowanie tylko za zgodą koordynatora projektu.</a:t>
            </a:r>
            <a:endParaRPr lang="pl-PL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08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6751" y="0"/>
            <a:ext cx="10363200" cy="9144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pl-PL" b="1" dirty="0" smtClean="0">
                <a:solidFill>
                  <a:schemeClr val="tx2">
                    <a:satMod val="200000"/>
                  </a:schemeClr>
                </a:solidFill>
              </a:rPr>
              <a:t>GIMNASTYKA</a:t>
            </a:r>
            <a:endParaRPr lang="pl-PL" b="1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66751" y="857251"/>
            <a:ext cx="10591800" cy="3528483"/>
          </a:xfrm>
        </p:spPr>
        <p:txBody>
          <a:bodyPr rtlCol="0">
            <a:normAutofit/>
          </a:bodyPr>
          <a:lstStyle/>
          <a:p>
            <a:pPr marL="548626">
              <a:buFont typeface="Wingdings"/>
              <a:buChar char=""/>
              <a:defRPr/>
            </a:pPr>
            <a:r>
              <a:rPr lang="pl-PL" dirty="0" smtClean="0"/>
              <a:t>jedna z najbardziej wszechstronnych i dostępnych form ruchu,</a:t>
            </a:r>
          </a:p>
          <a:p>
            <a:pPr marL="548626">
              <a:buFont typeface="Wingdings"/>
              <a:buChar char=""/>
              <a:defRPr/>
            </a:pPr>
            <a:r>
              <a:rPr lang="pl-PL" dirty="0" smtClean="0"/>
              <a:t>każde ćwiczenie można dostosować do możliwości oraz indywidualnych potrzeb ,</a:t>
            </a:r>
          </a:p>
          <a:p>
            <a:pPr marL="548626">
              <a:buFont typeface="Wingdings"/>
              <a:buChar char=""/>
              <a:defRPr/>
            </a:pPr>
            <a:r>
              <a:rPr lang="pl-PL" dirty="0" smtClean="0"/>
              <a:t>ćwiczyć można w różnych warunkach i środowiskach,</a:t>
            </a:r>
          </a:p>
          <a:p>
            <a:pPr marL="548626">
              <a:buFont typeface="Wingdings"/>
              <a:buChar char=""/>
              <a:defRPr/>
            </a:pPr>
            <a:r>
              <a:rPr lang="pl-PL" dirty="0" smtClean="0"/>
              <a:t>można ćwiczyć indywidualnie i grupowo</a:t>
            </a:r>
            <a:endParaRPr lang="pl-PL" dirty="0"/>
          </a:p>
        </p:txBody>
      </p:sp>
      <p:pic>
        <p:nvPicPr>
          <p:cNvPr id="35844" name="Obraz 4" descr="exercis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1" y="4572000"/>
            <a:ext cx="3511551" cy="2040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Obraz 5" descr="senior_fitness_class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1" y="4572001"/>
            <a:ext cx="4497916" cy="203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666751" y="6489701"/>
            <a:ext cx="114300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a-DK" sz="1600" i="1" dirty="0">
                <a:solidFill>
                  <a:schemeClr val="bg1">
                    <a:lumMod val="50000"/>
                  </a:schemeClr>
                </a:solidFill>
              </a:rPr>
              <a:t>Materiały przygotowane w ramach projektu BEPRESEL (</a:t>
            </a:r>
            <a:r>
              <a:rPr lang="pl-PL" sz="1600" i="1" dirty="0">
                <a:solidFill>
                  <a:schemeClr val="bg1">
                    <a:lumMod val="50000"/>
                  </a:schemeClr>
                </a:solidFill>
              </a:rPr>
              <a:t>KA204-2017-012). Kopiowanie tylko za zgodą koordynatora projektu.</a:t>
            </a:r>
            <a:endParaRPr lang="pl-PL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22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pl-PL" b="1" dirty="0" smtClean="0">
                <a:solidFill>
                  <a:schemeClr val="tx2">
                    <a:satMod val="200000"/>
                  </a:schemeClr>
                </a:solidFill>
              </a:rPr>
              <a:t>INNE ZALECANE FORMY ĆWICZEŃ</a:t>
            </a:r>
            <a:endParaRPr lang="pl-PL" b="1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6867" name="Symbol zastępczy zawartości 2"/>
          <p:cNvSpPr>
            <a:spLocks noGrp="1"/>
          </p:cNvSpPr>
          <p:nvPr>
            <p:ph idx="1"/>
          </p:nvPr>
        </p:nvSpPr>
        <p:spPr>
          <a:xfrm>
            <a:off x="1219200" y="1784351"/>
            <a:ext cx="6781800" cy="2501900"/>
          </a:xfrm>
        </p:spPr>
        <p:txBody>
          <a:bodyPr/>
          <a:lstStyle/>
          <a:p>
            <a:pPr eaLnBrk="1" hangingPunct="1"/>
            <a:r>
              <a:rPr lang="pl-PL" altLang="da-DK" sz="2400"/>
              <a:t>NORDIC WALKING  (KIJKI)</a:t>
            </a:r>
          </a:p>
          <a:p>
            <a:pPr eaLnBrk="1" hangingPunct="1"/>
            <a:r>
              <a:rPr lang="pl-PL" altLang="da-DK" sz="2400"/>
              <a:t>TANIEC</a:t>
            </a:r>
          </a:p>
          <a:p>
            <a:pPr eaLnBrk="1" hangingPunct="1"/>
            <a:r>
              <a:rPr lang="pl-PL" altLang="da-DK" sz="2400"/>
              <a:t>ĆWICZENIA PILATESA</a:t>
            </a:r>
          </a:p>
          <a:p>
            <a:pPr eaLnBrk="1" hangingPunct="1"/>
            <a:r>
              <a:rPr lang="pl-PL" altLang="da-DK" sz="2400"/>
              <a:t>TAI CHI</a:t>
            </a:r>
          </a:p>
          <a:p>
            <a:pPr eaLnBrk="1" hangingPunct="1"/>
            <a:r>
              <a:rPr lang="pl-PL" altLang="da-DK" sz="2400"/>
              <a:t>ĆWICZENIA SENSOMOTORYCZNE</a:t>
            </a:r>
          </a:p>
        </p:txBody>
      </p:sp>
      <p:pic>
        <p:nvPicPr>
          <p:cNvPr id="36868" name="Obraz 3" descr="TAI CH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1" y="4762500"/>
            <a:ext cx="4491567" cy="176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Obraz 4" descr="PIŁKI_249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667" y="4476752"/>
            <a:ext cx="4233333" cy="238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Obraz 6" descr="TANIEC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2" y="4191000"/>
            <a:ext cx="2635249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768" y="1428752"/>
            <a:ext cx="4449233" cy="2214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525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357717" y="3388785"/>
            <a:ext cx="7279216" cy="1441449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r>
              <a:rPr lang="pl-PL" sz="2800" b="1" dirty="0"/>
              <a:t>Zanim przejdziemy dalej, pozwólcie Państwo, że się przedstawię</a:t>
            </a:r>
            <a:endParaRPr lang="da-DK" sz="2800" b="1" dirty="0"/>
          </a:p>
        </p:txBody>
      </p:sp>
      <p:sp>
        <p:nvSpPr>
          <p:cNvPr id="7" name="Rektangel 6"/>
          <p:cNvSpPr/>
          <p:nvPr/>
        </p:nvSpPr>
        <p:spPr>
          <a:xfrm>
            <a:off x="357717" y="1401234"/>
            <a:ext cx="7279216" cy="1439333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r>
              <a:rPr lang="pl-PL" sz="2800" b="1" dirty="0"/>
              <a:t>Nazywam się:</a:t>
            </a:r>
            <a:endParaRPr lang="da-DK" sz="2800" b="1" dirty="0"/>
          </a:p>
        </p:txBody>
      </p:sp>
      <p:pic>
        <p:nvPicPr>
          <p:cNvPr id="5125" name="Billede 7" descr="cid:image001.jpg@01D37A4A.783D05B0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2034"/>
            <a:ext cx="1775884" cy="55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666751" y="6489701"/>
            <a:ext cx="114300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a-DK" sz="1600" i="1" dirty="0">
                <a:solidFill>
                  <a:schemeClr val="bg1">
                    <a:lumMod val="50000"/>
                  </a:schemeClr>
                </a:solidFill>
              </a:rPr>
              <a:t>Materiały przygotowane w ramach projektu BEPRESEL (</a:t>
            </a:r>
            <a:r>
              <a:rPr lang="pl-PL" sz="1600" i="1" dirty="0">
                <a:solidFill>
                  <a:schemeClr val="bg1">
                    <a:lumMod val="50000"/>
                  </a:schemeClr>
                </a:solidFill>
              </a:rPr>
              <a:t>KA204-2017-012). Kopiowanie tylko za zgodą koordynatora projektu.</a:t>
            </a:r>
            <a:endParaRPr lang="pl-PL" sz="2400" dirty="0">
              <a:latin typeface="Arial" charset="0"/>
            </a:endParaRP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2646" y="2507722"/>
            <a:ext cx="4200525" cy="176212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02417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190500"/>
            <a:ext cx="10972800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pl-PL" b="1" dirty="0" smtClean="0">
                <a:solidFill>
                  <a:schemeClr val="tx2">
                    <a:satMod val="200000"/>
                  </a:schemeClr>
                </a:solidFill>
              </a:rPr>
              <a:t>PŁYWANIE</a:t>
            </a:r>
            <a:endParaRPr lang="pl-PL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37891" name="Symbol zastępczy zawartości 3" descr="aquatics10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10500" y="285751"/>
            <a:ext cx="4030133" cy="2184400"/>
          </a:xfrm>
        </p:spPr>
      </p:pic>
      <p:sp>
        <p:nvSpPr>
          <p:cNvPr id="25604" name="pole tekstowe 4"/>
          <p:cNvSpPr txBox="1">
            <a:spLocks noChangeArrowheads="1"/>
          </p:cNvSpPr>
          <p:nvPr/>
        </p:nvSpPr>
        <p:spPr bwMode="auto">
          <a:xfrm>
            <a:off x="762000" y="1714500"/>
            <a:ext cx="10617200" cy="378622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263525" indent="-2635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Font typeface="Wingdings" pitchFamily="2" charset="2"/>
              <a:buChar char="§"/>
              <a:defRPr/>
            </a:pPr>
            <a:r>
              <a:rPr lang="pl-PL" sz="2667" dirty="0">
                <a:latin typeface="Corbel" pitchFamily="34" charset="0"/>
              </a:rPr>
              <a:t>odciążenie stawów, </a:t>
            </a:r>
          </a:p>
          <a:p>
            <a:pPr algn="just" eaLnBrk="1" hangingPunct="1">
              <a:buFont typeface="Wingdings" pitchFamily="2" charset="2"/>
              <a:buChar char="§"/>
              <a:defRPr/>
            </a:pPr>
            <a:r>
              <a:rPr lang="pl-PL" sz="2667" dirty="0">
                <a:latin typeface="Corbel" pitchFamily="34" charset="0"/>
              </a:rPr>
              <a:t>zwiększenie ruchomości stawów </a:t>
            </a:r>
          </a:p>
          <a:p>
            <a:pPr algn="just" eaLnBrk="1" hangingPunct="1">
              <a:buFont typeface="Wingdings" pitchFamily="2" charset="2"/>
              <a:buChar char="§"/>
              <a:defRPr/>
            </a:pPr>
            <a:r>
              <a:rPr lang="pl-PL" sz="2667" dirty="0">
                <a:latin typeface="Corbel" pitchFamily="34" charset="0"/>
              </a:rPr>
              <a:t>zwiększenie siły mięśni</a:t>
            </a:r>
          </a:p>
          <a:p>
            <a:pPr algn="just" eaLnBrk="1" hangingPunct="1">
              <a:buFont typeface="Wingdings" pitchFamily="2" charset="2"/>
              <a:buChar char="§"/>
              <a:defRPr/>
            </a:pPr>
            <a:r>
              <a:rPr lang="pl-PL" sz="2667" dirty="0">
                <a:latin typeface="Corbel" pitchFamily="34" charset="0"/>
              </a:rPr>
              <a:t>zmniejszenie bólu w stawach</a:t>
            </a:r>
          </a:p>
          <a:p>
            <a:pPr algn="just" eaLnBrk="1" hangingPunct="1">
              <a:buFont typeface="Wingdings" pitchFamily="2" charset="2"/>
              <a:buChar char="§"/>
              <a:defRPr/>
            </a:pPr>
            <a:r>
              <a:rPr lang="pl-PL" sz="2667" dirty="0">
                <a:latin typeface="Corbel" pitchFamily="34" charset="0"/>
              </a:rPr>
              <a:t>istotne jest zapewnienie bezpieczeństwa przed i w trakcie zajęć, </a:t>
            </a:r>
          </a:p>
          <a:p>
            <a:pPr marL="0" indent="0" algn="just" eaLnBrk="1" hangingPunct="1">
              <a:defRPr/>
            </a:pPr>
            <a:endParaRPr lang="pl-PL" sz="2667" dirty="0">
              <a:latin typeface="Corbel" pitchFamily="34" charset="0"/>
            </a:endParaRPr>
          </a:p>
          <a:p>
            <a:pPr marL="0" indent="0" algn="just" eaLnBrk="1" hangingPunct="1">
              <a:defRPr/>
            </a:pPr>
            <a:r>
              <a:rPr lang="pl-PL" sz="2667" dirty="0">
                <a:latin typeface="Corbel" pitchFamily="34" charset="0"/>
              </a:rPr>
              <a:t>Forma: 		pływanie </a:t>
            </a:r>
          </a:p>
          <a:p>
            <a:pPr marL="0" indent="0" algn="just" eaLnBrk="1" hangingPunct="1">
              <a:defRPr/>
            </a:pPr>
            <a:r>
              <a:rPr lang="pl-PL" sz="2667" dirty="0">
                <a:latin typeface="Corbel" pitchFamily="34" charset="0"/>
              </a:rPr>
              <a:t>		gimnastyka (</a:t>
            </a:r>
            <a:r>
              <a:rPr lang="pl-PL" sz="2667" dirty="0" err="1">
                <a:latin typeface="Corbel" pitchFamily="34" charset="0"/>
              </a:rPr>
              <a:t>aqua</a:t>
            </a:r>
            <a:r>
              <a:rPr lang="pl-PL" sz="2667" dirty="0">
                <a:latin typeface="Corbel" pitchFamily="34" charset="0"/>
              </a:rPr>
              <a:t> </a:t>
            </a:r>
            <a:r>
              <a:rPr lang="pl-PL" sz="2667" dirty="0" err="1">
                <a:latin typeface="Corbel" pitchFamily="34" charset="0"/>
              </a:rPr>
              <a:t>aerobic</a:t>
            </a:r>
            <a:r>
              <a:rPr lang="pl-PL" sz="2667" dirty="0">
                <a:latin typeface="Corbel" pitchFamily="34" charset="0"/>
              </a:rPr>
              <a:t>) </a:t>
            </a:r>
          </a:p>
          <a:p>
            <a:pPr marL="0" indent="0" algn="just" eaLnBrk="1" hangingPunct="1">
              <a:defRPr/>
            </a:pPr>
            <a:r>
              <a:rPr lang="pl-PL" sz="2667" dirty="0">
                <a:latin typeface="Corbel" pitchFamily="34" charset="0"/>
              </a:rPr>
              <a:t>		gry i zabawy w wodzie.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666751" y="6489701"/>
            <a:ext cx="114300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a-DK" sz="1600" i="1" dirty="0">
                <a:solidFill>
                  <a:schemeClr val="bg1">
                    <a:lumMod val="50000"/>
                  </a:schemeClr>
                </a:solidFill>
              </a:rPr>
              <a:t>Materiały przygotowane w ramach projektu BEPRESEL (</a:t>
            </a:r>
            <a:r>
              <a:rPr lang="pl-PL" sz="1600" i="1" dirty="0">
                <a:solidFill>
                  <a:schemeClr val="bg1">
                    <a:lumMod val="50000"/>
                  </a:schemeClr>
                </a:solidFill>
              </a:rPr>
              <a:t>KA204-2017-012). Kopiowanie tylko za zgodą koordynatora projektu.</a:t>
            </a:r>
            <a:endParaRPr lang="pl-PL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76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00151" y="338667"/>
            <a:ext cx="10363200" cy="9144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pl-PL" b="1" dirty="0" smtClean="0">
                <a:solidFill>
                  <a:schemeClr val="tx2">
                    <a:satMod val="200000"/>
                  </a:schemeClr>
                </a:solidFill>
              </a:rPr>
              <a:t>ZALECANE FORMY RUCHU W OSTEOPOROZIE</a:t>
            </a:r>
            <a:endParaRPr lang="pl-PL" b="1" dirty="0">
              <a:solidFill>
                <a:schemeClr val="tx2">
                  <a:satMod val="200000"/>
                </a:schemeClr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952500" y="1714501"/>
          <a:ext cx="10363200" cy="4787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9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CEL</a:t>
                      </a:r>
                      <a:endParaRPr lang="pl-PL" sz="19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9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ZALECANA FORMA RUCHU</a:t>
                      </a:r>
                      <a:endParaRPr lang="pl-PL" sz="19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9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AKTYWNOŚĆ CODZIENNA</a:t>
                      </a:r>
                      <a:endParaRPr lang="pl-PL" sz="19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1457">
                <a:tc>
                  <a:txBody>
                    <a:bodyPr/>
                    <a:lstStyle/>
                    <a:p>
                      <a:pPr marL="63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latin typeface="Calibri"/>
                          <a:ea typeface="Calibri"/>
                          <a:cs typeface="Times New Roman"/>
                        </a:rPr>
                        <a:t>WZMOCNIENIE KOŚCI</a:t>
                      </a:r>
                      <a:endParaRPr lang="pl-PL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latin typeface="Calibri"/>
                          <a:ea typeface="Calibri"/>
                          <a:cs typeface="Times New Roman"/>
                        </a:rPr>
                        <a:t>ćwiczenia </a:t>
                      </a:r>
                      <a:r>
                        <a:rPr lang="pl-PL" sz="1600" b="1" dirty="0" smtClean="0">
                          <a:latin typeface="Calibri"/>
                          <a:ea typeface="Calibri"/>
                          <a:cs typeface="Times New Roman"/>
                        </a:rPr>
                        <a:t>siłowe,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latin typeface="Calibri"/>
                          <a:ea typeface="Calibri"/>
                          <a:cs typeface="Times New Roman"/>
                        </a:rPr>
                        <a:t>Gimnastyka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Calibri"/>
                          <a:ea typeface="Calibri"/>
                          <a:cs typeface="Times New Roman"/>
                        </a:rPr>
                        <a:t>Nie należy wykonywać gwałtownych skrętów, skłonów.</a:t>
                      </a:r>
                      <a:endParaRPr lang="pl-PL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latin typeface="Calibri"/>
                          <a:ea typeface="Calibri"/>
                          <a:cs typeface="Times New Roman"/>
                        </a:rPr>
                        <a:t>Nie </a:t>
                      </a:r>
                      <a:r>
                        <a:rPr lang="pl-PL" sz="1600" dirty="0">
                          <a:latin typeface="Calibri"/>
                          <a:ea typeface="Calibri"/>
                          <a:cs typeface="Times New Roman"/>
                        </a:rPr>
                        <a:t>przenosić w wysięgu.</a:t>
                      </a:r>
                      <a:endParaRPr lang="pl-PL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latin typeface="Calibri"/>
                          <a:ea typeface="Calibri"/>
                          <a:cs typeface="Times New Roman"/>
                        </a:rPr>
                        <a:t>Ważna </a:t>
                      </a:r>
                      <a:r>
                        <a:rPr lang="pl-PL" sz="1600" dirty="0">
                          <a:latin typeface="Calibri"/>
                          <a:ea typeface="Calibri"/>
                          <a:cs typeface="Times New Roman"/>
                        </a:rPr>
                        <a:t>jest właściwa postawa podczas wykonywania czynności codziennych (dźwiganie).</a:t>
                      </a:r>
                      <a:endParaRPr lang="pl-PL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1457">
                <a:tc>
                  <a:txBody>
                    <a:bodyPr/>
                    <a:lstStyle/>
                    <a:p>
                      <a:pPr marL="63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latin typeface="Calibri"/>
                          <a:ea typeface="Calibri"/>
                          <a:cs typeface="Times New Roman"/>
                        </a:rPr>
                        <a:t>WZMOCNIENIE GORSETU MIĘŚNIOWEGO</a:t>
                      </a:r>
                      <a:endParaRPr lang="pl-PL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latin typeface="Calibri"/>
                          <a:ea typeface="Calibri"/>
                          <a:cs typeface="Times New Roman"/>
                        </a:rPr>
                        <a:t>gimnastyka</a:t>
                      </a:r>
                      <a:endParaRPr lang="pl-PL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latin typeface="Calibri"/>
                          <a:ea typeface="Calibri"/>
                          <a:cs typeface="Times New Roman"/>
                        </a:rPr>
                        <a:t>ćwiczenia </a:t>
                      </a:r>
                      <a:r>
                        <a:rPr lang="pl-PL" sz="1600" b="1" dirty="0" err="1" smtClean="0">
                          <a:latin typeface="Calibri"/>
                          <a:ea typeface="Calibri"/>
                          <a:cs typeface="Times New Roman"/>
                        </a:rPr>
                        <a:t>Pilatesa</a:t>
                      </a:r>
                      <a:endParaRPr lang="pl-PL" sz="16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2353">
                <a:tc>
                  <a:txBody>
                    <a:bodyPr/>
                    <a:lstStyle/>
                    <a:p>
                      <a:pPr marL="63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latin typeface="Calibri"/>
                          <a:ea typeface="Calibri"/>
                          <a:cs typeface="Times New Roman"/>
                        </a:rPr>
                        <a:t>ZAPOBIEGANIE UPADKOM</a:t>
                      </a:r>
                      <a:endParaRPr lang="pl-PL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latin typeface="Calibri"/>
                          <a:ea typeface="Calibri"/>
                          <a:cs typeface="Times New Roman"/>
                        </a:rPr>
                        <a:t>ćw. równoważne i koordynacyjne</a:t>
                      </a:r>
                      <a:endParaRPr lang="pl-PL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latin typeface="Calibri"/>
                          <a:ea typeface="Calibri"/>
                          <a:cs typeface="Times New Roman"/>
                        </a:rPr>
                        <a:t>Tai Chi</a:t>
                      </a:r>
                      <a:endParaRPr lang="pl-PL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latin typeface="Calibri"/>
                          <a:ea typeface="Calibri"/>
                          <a:cs typeface="Times New Roman"/>
                        </a:rPr>
                        <a:t>ćw. </a:t>
                      </a:r>
                      <a:r>
                        <a:rPr lang="pl-PL" sz="1600" b="1" dirty="0" smtClean="0">
                          <a:latin typeface="Calibri"/>
                          <a:ea typeface="Calibri"/>
                          <a:cs typeface="Times New Roman"/>
                        </a:rPr>
                        <a:t>sensomotoryczne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1793">
                <a:tc>
                  <a:txBody>
                    <a:bodyPr/>
                    <a:lstStyle/>
                    <a:p>
                      <a:pPr marL="63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latin typeface="Calibri"/>
                          <a:ea typeface="Calibri"/>
                          <a:cs typeface="Times New Roman"/>
                        </a:rPr>
                        <a:t>POPRAWA OGÓLNEJ SPRAWNOŚCI KRĄŻENIOWO-ODDECHOWEJ</a:t>
                      </a:r>
                      <a:endParaRPr lang="pl-PL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latin typeface="Calibri"/>
                          <a:ea typeface="Calibri"/>
                          <a:cs typeface="Times New Roman"/>
                        </a:rPr>
                        <a:t>marsze, pływanie, jazda na rowerze (najlepiej stacjonarnym)</a:t>
                      </a:r>
                      <a:endParaRPr lang="pl-PL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666751" y="6489701"/>
            <a:ext cx="114300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a-DK" sz="1600" i="1" dirty="0">
                <a:solidFill>
                  <a:schemeClr val="bg1">
                    <a:lumMod val="50000"/>
                  </a:schemeClr>
                </a:solidFill>
              </a:rPr>
              <a:t>Materiały przygotowane w ramach projektu BEPRESEL (</a:t>
            </a:r>
            <a:r>
              <a:rPr lang="pl-PL" sz="1600" i="1" dirty="0">
                <a:solidFill>
                  <a:schemeClr val="bg1">
                    <a:lumMod val="50000"/>
                  </a:schemeClr>
                </a:solidFill>
              </a:rPr>
              <a:t>KA204-2017-012). Kopiowanie tylko za zgodą koordynatora projektu.</a:t>
            </a:r>
            <a:endParaRPr lang="pl-PL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54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00151" y="201084"/>
            <a:ext cx="10363200" cy="9144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pl-PL" sz="4267" b="1" dirty="0">
                <a:solidFill>
                  <a:schemeClr val="tx2">
                    <a:satMod val="200000"/>
                  </a:schemeClr>
                </a:solidFill>
              </a:rPr>
              <a:t>ZALECANE FORMY RUCHU W CUKRZYCY I NADWADZE</a:t>
            </a:r>
            <a:endParaRPr lang="pl-PL" sz="4267" dirty="0">
              <a:solidFill>
                <a:schemeClr val="tx2">
                  <a:satMod val="200000"/>
                </a:schemeClr>
              </a:solidFill>
            </a:endParaRPr>
          </a:p>
        </p:txBody>
      </p:sp>
      <p:graphicFrame>
        <p:nvGraphicFramePr>
          <p:cNvPr id="31764" name="Group 20"/>
          <p:cNvGraphicFramePr>
            <a:graphicFrameLocks noGrp="1"/>
          </p:cNvGraphicFramePr>
          <p:nvPr>
            <p:ph idx="1"/>
          </p:nvPr>
        </p:nvGraphicFramePr>
        <p:xfrm>
          <a:off x="1200151" y="1557867"/>
          <a:ext cx="10464801" cy="4938978"/>
        </p:xfrm>
        <a:graphic>
          <a:graphicData uri="http://schemas.openxmlformats.org/drawingml/2006/table">
            <a:tbl>
              <a:tblPr/>
              <a:tblGrid>
                <a:gridCol w="3000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5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8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14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CEL</a:t>
                      </a:r>
                    </a:p>
                  </a:txBody>
                  <a:tcPr marL="91443" marR="9144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ZALECANA FORMA RUCHU</a:t>
                      </a:r>
                    </a:p>
                  </a:txBody>
                  <a:tcPr marL="91443" marR="9144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AKTYWNOŚĆ CODZIENNA</a:t>
                      </a:r>
                    </a:p>
                  </a:txBody>
                  <a:tcPr marL="91443" marR="9144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3927">
                <a:tc rowSpan="2">
                  <a:txBody>
                    <a:bodyPr/>
                    <a:lstStyle/>
                    <a:p>
                      <a:pPr marL="63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ZWIĘKSZENIE WYDATKU ENERGETYCZNEGO, </a:t>
                      </a:r>
                    </a:p>
                    <a:p>
                      <a:pPr marL="63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63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POPRAWA TOLERANCJI GLUKOZY, </a:t>
                      </a:r>
                    </a:p>
                    <a:p>
                      <a:pPr marL="63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63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ZMNIEJSZENIE INSULINO-OPORNOŚCI, </a:t>
                      </a:r>
                    </a:p>
                    <a:p>
                      <a:pPr marL="63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63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ZMNIEJSZENIE TŁUSZCZOWEJ MASY CIAŁA, </a:t>
                      </a:r>
                    </a:p>
                    <a:p>
                      <a:pPr marL="63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63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POPRAWA WYTRZYMAŁOŚCI</a:t>
                      </a:r>
                    </a:p>
                  </a:txBody>
                  <a:tcPr marL="91443" marR="9144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marsze,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pływanie,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jazda na rowerze,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taniec,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Nordic</a:t>
                      </a:r>
                      <a:r>
                        <a:rPr kumimoji="0" lang="pl-PL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pl-PL" sz="1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Walking</a:t>
                      </a:r>
                      <a:r>
                        <a:rPr kumimoji="0" lang="pl-PL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3" marR="9144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Korzystna jest aktywność fizyczna angażująca kończyny dolne. Należy zadbać o wygodne obuwie podczas chodzenia. </a:t>
                      </a:r>
                      <a:endParaRPr kumimoji="0" lang="pl-P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Nie należy podejmować intensywnych wysiłków w czasie najwyższego działania insuliny.</a:t>
                      </a:r>
                      <a:endParaRPr kumimoji="0" lang="pl-P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3" marR="9144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897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gimnastyka ogólnousprawniająca</a:t>
                      </a:r>
                      <a:endParaRPr kumimoji="0" lang="pl-P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121924" marR="121924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666751" y="6489701"/>
            <a:ext cx="114300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a-DK" sz="1600" i="1" dirty="0">
                <a:solidFill>
                  <a:schemeClr val="bg1">
                    <a:lumMod val="50000"/>
                  </a:schemeClr>
                </a:solidFill>
              </a:rPr>
              <a:t>Materiały przygotowane w ramach projektu BEPRESEL (</a:t>
            </a:r>
            <a:r>
              <a:rPr lang="pl-PL" sz="1600" i="1" dirty="0">
                <a:solidFill>
                  <a:schemeClr val="bg1">
                    <a:lumMod val="50000"/>
                  </a:schemeClr>
                </a:solidFill>
              </a:rPr>
              <a:t>KA204-2017-012). Kopiowanie tylko za zgodą koordynatora projektu.</a:t>
            </a:r>
            <a:endParaRPr lang="pl-PL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82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9200" y="512234"/>
            <a:ext cx="10363200" cy="11303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pl-PL" sz="4267" b="1" dirty="0">
                <a:solidFill>
                  <a:schemeClr val="tx2">
                    <a:satMod val="200000"/>
                  </a:schemeClr>
                </a:solidFill>
              </a:rPr>
              <a:t>ZALECANE FORMY RUCHU </a:t>
            </a:r>
            <a:br>
              <a:rPr lang="pl-PL" sz="4267" b="1" dirty="0">
                <a:solidFill>
                  <a:schemeClr val="tx2">
                    <a:satMod val="200000"/>
                  </a:schemeClr>
                </a:solidFill>
              </a:rPr>
            </a:br>
            <a:r>
              <a:rPr lang="pl-PL" sz="4267" b="1" dirty="0">
                <a:solidFill>
                  <a:schemeClr val="tx2">
                    <a:satMod val="200000"/>
                  </a:schemeClr>
                </a:solidFill>
              </a:rPr>
              <a:t>W CHOROBACH UKŁADU KRĄŻENIA</a:t>
            </a:r>
            <a:endParaRPr lang="pl-PL" sz="4267" dirty="0">
              <a:solidFill>
                <a:schemeClr val="tx2">
                  <a:satMod val="200000"/>
                </a:schemeClr>
              </a:solidFill>
            </a:endParaRPr>
          </a:p>
        </p:txBody>
      </p:sp>
      <p:graphicFrame>
        <p:nvGraphicFramePr>
          <p:cNvPr id="32786" name="Group 18"/>
          <p:cNvGraphicFramePr>
            <a:graphicFrameLocks noGrp="1"/>
          </p:cNvGraphicFramePr>
          <p:nvPr>
            <p:ph idx="1"/>
          </p:nvPr>
        </p:nvGraphicFramePr>
        <p:xfrm>
          <a:off x="1102784" y="2133601"/>
          <a:ext cx="10363200" cy="4271433"/>
        </p:xfrm>
        <a:graphic>
          <a:graphicData uri="http://schemas.openxmlformats.org/drawingml/2006/table">
            <a:tbl>
              <a:tblPr/>
              <a:tblGrid>
                <a:gridCol w="2686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2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60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CEL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ZALECANA FORMA RUCHU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AKTYWNOŚĆ CODZIENNA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5396">
                <a:tc>
                  <a:txBody>
                    <a:bodyPr/>
                    <a:lstStyle/>
                    <a:p>
                      <a:pPr marL="63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POPRAWA WYDOLNOŚCI KRĄŻENIOWO-ODDECHOWEJ</a:t>
                      </a:r>
                      <a:endParaRPr kumimoji="0" lang="pl-P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marsze,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pływanie,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jazda na rowerze,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Nordic</a:t>
                      </a: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pl-PL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Walking</a:t>
                      </a: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,</a:t>
                      </a:r>
                      <a:endParaRPr kumimoji="0" lang="pl-PL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ćw. siłowe (gdy brak przeciwwskazań)</a:t>
                      </a:r>
                      <a:endParaRPr kumimoji="0" lang="pl-PL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Tai Chi</a:t>
                      </a:r>
                      <a:endParaRPr kumimoji="0" lang="pl-PL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ćwiczenia </a:t>
                      </a:r>
                      <a:r>
                        <a:rPr kumimoji="0" lang="pl-PL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gibkościowe</a:t>
                      </a:r>
                      <a:endParaRPr kumimoji="0" lang="pl-PL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Nie zalecane są intensywne wysiłki z dużym oporem.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Należy unikać wysiłków, wymagających </a:t>
                      </a:r>
                      <a:r>
                        <a:rPr kumimoji="0" lang="pl-PL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wstrzymy-wania</a:t>
                      </a: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oddechu, uruchamiania tłoczni brzusznej oraz napięć izometrycznych mięśni.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Uwaga na warunki pogodowe.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666751" y="6489701"/>
            <a:ext cx="114300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a-DK" sz="1600" i="1" dirty="0">
                <a:solidFill>
                  <a:schemeClr val="bg1">
                    <a:lumMod val="50000"/>
                  </a:schemeClr>
                </a:solidFill>
              </a:rPr>
              <a:t>Materiały przygotowane w ramach projektu BEPRESEL (</a:t>
            </a:r>
            <a:r>
              <a:rPr lang="pl-PL" sz="1600" i="1" dirty="0">
                <a:solidFill>
                  <a:schemeClr val="bg1">
                    <a:lumMod val="50000"/>
                  </a:schemeClr>
                </a:solidFill>
              </a:rPr>
              <a:t>KA204-2017-012). Kopiowanie tylko za zgodą koordynatora projektu.</a:t>
            </a:r>
            <a:endParaRPr lang="pl-PL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91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6751" y="666751"/>
            <a:ext cx="10972800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pl-PL" b="1" dirty="0" smtClean="0">
                <a:solidFill>
                  <a:schemeClr val="tx2">
                    <a:satMod val="200000"/>
                  </a:schemeClr>
                </a:solidFill>
              </a:rPr>
              <a:t>ZALECANE FORMY RUCHU PRZY BÓLACH KRZYŻA</a:t>
            </a:r>
            <a:endParaRPr lang="pl-PL" dirty="0">
              <a:solidFill>
                <a:schemeClr val="tx2">
                  <a:satMod val="200000"/>
                </a:schemeClr>
              </a:solidFill>
            </a:endParaRPr>
          </a:p>
        </p:txBody>
      </p:sp>
      <p:graphicFrame>
        <p:nvGraphicFramePr>
          <p:cNvPr id="33810" name="Group 18"/>
          <p:cNvGraphicFramePr>
            <a:graphicFrameLocks noGrp="1"/>
          </p:cNvGraphicFramePr>
          <p:nvPr>
            <p:ph idx="1"/>
          </p:nvPr>
        </p:nvGraphicFramePr>
        <p:xfrm>
          <a:off x="1238251" y="2929467"/>
          <a:ext cx="10363200" cy="2194984"/>
        </p:xfrm>
        <a:graphic>
          <a:graphicData uri="http://schemas.openxmlformats.org/drawingml/2006/table">
            <a:tbl>
              <a:tblPr/>
              <a:tblGrid>
                <a:gridCol w="3067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1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6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CEL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ZALECANA FORMA RUCHU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AKTYWNOŚĆ CODZIENNA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3373">
                <a:tc>
                  <a:txBody>
                    <a:bodyPr/>
                    <a:lstStyle/>
                    <a:p>
                      <a:pPr marL="63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ROZLUŹNIENIE I WZMOCNIENIE MIĘŚNI POSTURALNYCH,</a:t>
                      </a:r>
                      <a:endParaRPr kumimoji="0" lang="pl-P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635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POPRAWA KONTROLI POSTAWY CIAŁA</a:t>
                      </a:r>
                      <a:endParaRPr kumimoji="0" lang="pl-P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pływanie,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gimnastyka,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ćwiczenia </a:t>
                      </a:r>
                      <a:r>
                        <a:rPr kumimoji="0" lang="pl-PL" sz="1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Pilatesa</a:t>
                      </a:r>
                      <a:endParaRPr kumimoji="0" lang="pl-PL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Ważna jest właściwa postawa podczas wykonywania czynności codziennych (dźwiganie).</a:t>
                      </a:r>
                      <a:endParaRPr kumimoji="0" lang="pl-PL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666751" y="6489701"/>
            <a:ext cx="114300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a-DK" sz="1600" i="1" dirty="0">
                <a:solidFill>
                  <a:schemeClr val="bg1">
                    <a:lumMod val="50000"/>
                  </a:schemeClr>
                </a:solidFill>
              </a:rPr>
              <a:t>Materiały przygotowane w ramach projektu BEPRESEL (</a:t>
            </a:r>
            <a:r>
              <a:rPr lang="pl-PL" sz="1600" i="1" dirty="0">
                <a:solidFill>
                  <a:schemeClr val="bg1">
                    <a:lumMod val="50000"/>
                  </a:schemeClr>
                </a:solidFill>
              </a:rPr>
              <a:t>KA204-2017-012). Kopiowanie tylko za zgodą koordynatora projektu.</a:t>
            </a:r>
            <a:endParaRPr lang="pl-PL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38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pl-PL" sz="4267" b="1" dirty="0">
                <a:solidFill>
                  <a:schemeClr val="tx2">
                    <a:satMod val="200000"/>
                  </a:schemeClr>
                </a:solidFill>
              </a:rPr>
              <a:t>ZALECANE FORMY RUCHU </a:t>
            </a:r>
            <a:br>
              <a:rPr lang="pl-PL" sz="4267" b="1" dirty="0">
                <a:solidFill>
                  <a:schemeClr val="tx2">
                    <a:satMod val="200000"/>
                  </a:schemeClr>
                </a:solidFill>
              </a:rPr>
            </a:br>
            <a:r>
              <a:rPr lang="pl-PL" sz="4267" b="1" dirty="0">
                <a:solidFill>
                  <a:schemeClr val="tx2">
                    <a:satMod val="200000"/>
                  </a:schemeClr>
                </a:solidFill>
              </a:rPr>
              <a:t>W CHOROBACH ZWYRODNIENIOWYCH</a:t>
            </a:r>
            <a:endParaRPr lang="pl-PL" sz="4267" dirty="0">
              <a:solidFill>
                <a:schemeClr val="tx2">
                  <a:satMod val="200000"/>
                </a:schemeClr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1238251" y="2286000"/>
          <a:ext cx="10363200" cy="3783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5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06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9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CEL</a:t>
                      </a:r>
                      <a:endParaRPr lang="pl-PL" sz="19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9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ZALECANA FORMA RUCHU</a:t>
                      </a:r>
                      <a:endParaRPr lang="pl-PL" sz="19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9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AKTYWNOŚĆ CODZIENNA</a:t>
                      </a:r>
                      <a:endParaRPr lang="pl-PL" sz="19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1312">
                <a:tc>
                  <a:txBody>
                    <a:bodyPr/>
                    <a:lstStyle/>
                    <a:p>
                      <a:pPr marL="63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900" dirty="0" smtClean="0">
                          <a:latin typeface="Calibri"/>
                          <a:ea typeface="Calibri"/>
                          <a:cs typeface="Times New Roman"/>
                        </a:rPr>
                        <a:t>UTRZYMANIE LUB POPRAWA RUCHOMOŚCI W STAWACH, </a:t>
                      </a:r>
                    </a:p>
                    <a:p>
                      <a:pPr marL="63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9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63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900" dirty="0" smtClean="0">
                          <a:latin typeface="Calibri"/>
                          <a:ea typeface="Calibri"/>
                          <a:cs typeface="Times New Roman"/>
                        </a:rPr>
                        <a:t>ZMNIEJSZENIE BÓLU, </a:t>
                      </a:r>
                    </a:p>
                    <a:p>
                      <a:pPr marL="63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9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63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900" dirty="0" smtClean="0">
                          <a:latin typeface="Calibri"/>
                          <a:ea typeface="Calibri"/>
                          <a:cs typeface="Times New Roman"/>
                        </a:rPr>
                        <a:t>ZMNIEJSZENIE SZTYWNOŚCI STAWÓW</a:t>
                      </a:r>
                      <a:endParaRPr lang="pl-PL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900" b="1" dirty="0" smtClean="0">
                          <a:latin typeface="Calibri"/>
                          <a:ea typeface="Calibri"/>
                          <a:cs typeface="Times New Roman"/>
                        </a:rPr>
                        <a:t>Pływanie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9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900" b="1" dirty="0" smtClean="0">
                          <a:latin typeface="Calibri"/>
                          <a:ea typeface="Calibri"/>
                          <a:cs typeface="Times New Roman"/>
                        </a:rPr>
                        <a:t>jazda </a:t>
                      </a:r>
                      <a:r>
                        <a:rPr lang="pl-PL" sz="1900" b="1" dirty="0">
                          <a:latin typeface="Calibri"/>
                          <a:ea typeface="Calibri"/>
                          <a:cs typeface="Times New Roman"/>
                        </a:rPr>
                        <a:t>na </a:t>
                      </a:r>
                      <a:r>
                        <a:rPr lang="pl-PL" sz="1900" b="1" dirty="0" smtClean="0">
                          <a:latin typeface="Calibri"/>
                          <a:ea typeface="Calibri"/>
                          <a:cs typeface="Times New Roman"/>
                        </a:rPr>
                        <a:t>rowerze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2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900" b="1" dirty="0" smtClean="0">
                          <a:latin typeface="Calibri"/>
                          <a:ea typeface="Calibri"/>
                          <a:cs typeface="Times New Roman"/>
                        </a:rPr>
                        <a:t>Gimnastyka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2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900" b="1" dirty="0" smtClean="0"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en-US" sz="1900" b="1" dirty="0" err="1" smtClean="0">
                          <a:latin typeface="Calibri"/>
                          <a:ea typeface="Calibri"/>
                          <a:cs typeface="Times New Roman"/>
                        </a:rPr>
                        <a:t>ordic</a:t>
                      </a:r>
                      <a:r>
                        <a:rPr lang="en-US" sz="1900" b="1" dirty="0" smtClean="0">
                          <a:latin typeface="Calibri"/>
                          <a:ea typeface="Calibri"/>
                          <a:cs typeface="Times New Roman"/>
                        </a:rPr>
                        <a:t> Walking</a:t>
                      </a:r>
                      <a:endParaRPr lang="pl-PL" sz="19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900" b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b="1" dirty="0" smtClean="0">
                          <a:latin typeface="Calibri"/>
                          <a:ea typeface="Calibri"/>
                          <a:cs typeface="Times New Roman"/>
                        </a:rPr>
                        <a:t>Tai </a:t>
                      </a:r>
                      <a:r>
                        <a:rPr lang="en-US" sz="1900" b="1" dirty="0">
                          <a:latin typeface="Calibri"/>
                          <a:ea typeface="Calibri"/>
                          <a:cs typeface="Times New Roman"/>
                        </a:rPr>
                        <a:t>Chi</a:t>
                      </a:r>
                      <a:endParaRPr lang="pl-PL" sz="2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900" dirty="0">
                          <a:latin typeface="Calibri"/>
                          <a:ea typeface="Calibri"/>
                          <a:cs typeface="Times New Roman"/>
                        </a:rPr>
                        <a:t>Należy stosować częste </a:t>
                      </a:r>
                      <a:r>
                        <a:rPr lang="pl-PL" sz="1900" dirty="0" smtClean="0">
                          <a:latin typeface="Calibri"/>
                          <a:ea typeface="Calibri"/>
                          <a:cs typeface="Times New Roman"/>
                        </a:rPr>
                        <a:t>odpoczynki.</a:t>
                      </a:r>
                      <a:endParaRPr lang="pl-PL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9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900" dirty="0" smtClean="0">
                          <a:latin typeface="Calibri"/>
                          <a:ea typeface="Calibri"/>
                          <a:cs typeface="Times New Roman"/>
                        </a:rPr>
                        <a:t>W </a:t>
                      </a:r>
                      <a:r>
                        <a:rPr lang="pl-PL" sz="1900" dirty="0">
                          <a:latin typeface="Calibri"/>
                          <a:ea typeface="Calibri"/>
                          <a:cs typeface="Times New Roman"/>
                        </a:rPr>
                        <a:t>czynnościach </a:t>
                      </a:r>
                      <a:r>
                        <a:rPr lang="pl-PL" sz="1900" dirty="0" smtClean="0">
                          <a:latin typeface="Calibri"/>
                          <a:ea typeface="Calibri"/>
                          <a:cs typeface="Times New Roman"/>
                        </a:rPr>
                        <a:t> codziennych </a:t>
                      </a:r>
                      <a:r>
                        <a:rPr lang="pl-PL" sz="1900" dirty="0">
                          <a:latin typeface="Calibri"/>
                          <a:ea typeface="Calibri"/>
                          <a:cs typeface="Times New Roman"/>
                        </a:rPr>
                        <a:t>stosować sprzęt ortopedyczny (kule, balkoniki) i środki pomocnicze (długa łyżka do obuwia</a:t>
                      </a:r>
                      <a:r>
                        <a:rPr lang="pl-PL" sz="1900" dirty="0" smtClean="0">
                          <a:latin typeface="Calibri"/>
                          <a:ea typeface="Calibri"/>
                          <a:cs typeface="Times New Roman"/>
                        </a:rPr>
                        <a:t>).</a:t>
                      </a:r>
                      <a:endParaRPr lang="pl-PL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666751" y="6489701"/>
            <a:ext cx="114300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a-DK" sz="1600" i="1" dirty="0">
                <a:solidFill>
                  <a:schemeClr val="bg1">
                    <a:lumMod val="50000"/>
                  </a:schemeClr>
                </a:solidFill>
              </a:rPr>
              <a:t>Materiały przygotowane w ramach projektu BEPRESEL (</a:t>
            </a:r>
            <a:r>
              <a:rPr lang="pl-PL" sz="1600" i="1" dirty="0">
                <a:solidFill>
                  <a:schemeClr val="bg1">
                    <a:lumMod val="50000"/>
                  </a:schemeClr>
                </a:solidFill>
              </a:rPr>
              <a:t>KA204-2017-012). Kopiowanie tylko za zgodą koordynatora projektu.</a:t>
            </a:r>
            <a:endParaRPr lang="pl-PL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75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38251" y="666751"/>
            <a:ext cx="10553700" cy="9144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pl-PL" sz="3200" b="1" dirty="0">
                <a:solidFill>
                  <a:schemeClr val="tx2">
                    <a:satMod val="200000"/>
                  </a:schemeClr>
                </a:solidFill>
              </a:rPr>
              <a:t>SENIOROM NIE ZALECA SIĘ FORM AKTYWNOŚCI FIZYCZNEJ </a:t>
            </a:r>
            <a:br>
              <a:rPr lang="pl-PL" sz="3200" b="1" dirty="0">
                <a:solidFill>
                  <a:schemeClr val="tx2">
                    <a:satMod val="200000"/>
                  </a:schemeClr>
                </a:solidFill>
              </a:rPr>
            </a:br>
            <a:r>
              <a:rPr lang="pl-PL" sz="3200" b="1" dirty="0">
                <a:solidFill>
                  <a:schemeClr val="tx2">
                    <a:satMod val="200000"/>
                  </a:schemeClr>
                </a:solidFill>
              </a:rPr>
              <a:t>takich jak: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52500" y="1714501"/>
            <a:ext cx="10363200" cy="4872567"/>
          </a:xfrm>
        </p:spPr>
        <p:txBody>
          <a:bodyPr rtlCol="0">
            <a:normAutofit fontScale="92500" lnSpcReduction="10000"/>
          </a:bodyPr>
          <a:lstStyle/>
          <a:p>
            <a:pPr marL="548626">
              <a:buFont typeface="Wingdings"/>
              <a:buChar char=""/>
              <a:defRPr/>
            </a:pPr>
            <a:r>
              <a:rPr lang="pl-PL" b="1" dirty="0" smtClean="0">
                <a:solidFill>
                  <a:schemeClr val="accent5">
                    <a:lumMod val="75000"/>
                  </a:schemeClr>
                </a:solidFill>
              </a:rPr>
              <a:t>wspinaczka wysokogórska, </a:t>
            </a:r>
          </a:p>
          <a:p>
            <a:pPr marL="548626">
              <a:buFont typeface="Wingdings"/>
              <a:buChar char=""/>
              <a:defRPr/>
            </a:pPr>
            <a:r>
              <a:rPr lang="pl-PL" b="1" dirty="0" smtClean="0">
                <a:solidFill>
                  <a:schemeClr val="accent5">
                    <a:lumMod val="75000"/>
                  </a:schemeClr>
                </a:solidFill>
              </a:rPr>
              <a:t>nurkowanie, </a:t>
            </a:r>
          </a:p>
          <a:p>
            <a:pPr marL="548626">
              <a:buFont typeface="Wingdings"/>
              <a:buChar char=""/>
              <a:defRPr/>
            </a:pPr>
            <a:r>
              <a:rPr lang="pl-PL" b="1" dirty="0" smtClean="0">
                <a:solidFill>
                  <a:schemeClr val="accent5">
                    <a:lumMod val="75000"/>
                  </a:schemeClr>
                </a:solidFill>
              </a:rPr>
              <a:t>narciarstwo zjazdowe</a:t>
            </a:r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marL="91438" indent="0">
              <a:buNone/>
              <a:defRPr/>
            </a:pPr>
            <a:r>
              <a:rPr lang="pl-PL" dirty="0" smtClean="0"/>
              <a:t>z powodu zmian w układzie krążenia, oddechowym i w układzie ruchu.</a:t>
            </a:r>
          </a:p>
          <a:p>
            <a:pPr marL="91438" indent="0">
              <a:buNone/>
              <a:defRPr/>
            </a:pPr>
            <a:endParaRPr lang="pl-PL" dirty="0" smtClean="0"/>
          </a:p>
          <a:p>
            <a:pPr marL="548626">
              <a:buFont typeface="Wingdings"/>
              <a:buChar char=""/>
              <a:defRPr/>
            </a:pPr>
            <a:r>
              <a:rPr lang="pl-PL" b="1" dirty="0" smtClean="0">
                <a:solidFill>
                  <a:schemeClr val="accent5">
                    <a:lumMod val="75000"/>
                  </a:schemeClr>
                </a:solidFill>
              </a:rPr>
              <a:t>bieganie</a:t>
            </a:r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l-PL" dirty="0" smtClean="0"/>
              <a:t>– u osób z chorobą zwyrodnieniową stawów  kończyn dolnych i kręgosłupa.</a:t>
            </a:r>
          </a:p>
          <a:p>
            <a:pPr marL="91438" indent="0">
              <a:buNone/>
              <a:defRPr/>
            </a:pPr>
            <a:endParaRPr lang="pl-PL" dirty="0" smtClean="0"/>
          </a:p>
          <a:p>
            <a:pPr marL="548626">
              <a:buFont typeface="Wingdings"/>
              <a:buChar char=""/>
              <a:defRPr/>
            </a:pPr>
            <a:r>
              <a:rPr lang="pl-PL" b="1" dirty="0" smtClean="0">
                <a:solidFill>
                  <a:schemeClr val="accent5">
                    <a:lumMod val="75000"/>
                  </a:schemeClr>
                </a:solidFill>
              </a:rPr>
              <a:t>ćwiczenia na siłowni z dużym obciążeniem</a:t>
            </a:r>
            <a:r>
              <a:rPr lang="pl-PL" b="1" dirty="0" smtClean="0">
                <a:solidFill>
                  <a:srgbClr val="FFC000"/>
                </a:solidFill>
              </a:rPr>
              <a:t>, </a:t>
            </a:r>
            <a:r>
              <a:rPr lang="pl-PL" dirty="0" smtClean="0"/>
              <a:t>które prowadzi do wstrzymywania  oddechu oraz skurczów izometrycznych mięśni w trakcie ćwiczeń. </a:t>
            </a:r>
          </a:p>
          <a:p>
            <a:pPr marL="548626">
              <a:buFont typeface="Wingdings"/>
              <a:buChar char=""/>
              <a:defRPr/>
            </a:pP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666751" y="6489701"/>
            <a:ext cx="114300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a-DK" sz="1600" i="1" dirty="0">
                <a:solidFill>
                  <a:schemeClr val="bg1">
                    <a:lumMod val="50000"/>
                  </a:schemeClr>
                </a:solidFill>
              </a:rPr>
              <a:t>Materiały przygotowane w ramach projektu BEPRESEL (</a:t>
            </a:r>
            <a:r>
              <a:rPr lang="pl-PL" sz="1600" i="1" dirty="0">
                <a:solidFill>
                  <a:schemeClr val="bg1">
                    <a:lumMod val="50000"/>
                  </a:schemeClr>
                </a:solidFill>
              </a:rPr>
              <a:t>KA204-2017-012). Kopiowanie tylko za zgodą koordynatora projektu.</a:t>
            </a:r>
            <a:endParaRPr lang="pl-PL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13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3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</p:spPr>
        <p:txBody>
          <a:bodyPr/>
          <a:lstStyle/>
          <a:p>
            <a:pPr eaLnBrk="1" hangingPunct="1"/>
            <a:r>
              <a:rPr lang="pl-PL" altLang="da-DK" smtClean="0"/>
              <a:t>Zajęcia numer 5</a:t>
            </a:r>
          </a:p>
        </p:txBody>
      </p:sp>
      <p:sp>
        <p:nvSpPr>
          <p:cNvPr id="4099" name="Podtytu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pl-PL" dirty="0" smtClean="0"/>
              <a:t>Temat 1: Aktywność ruchowa osób starszych (ogólne zasady aktywności fizycznej)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666751" y="6489701"/>
            <a:ext cx="114300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a-DK" sz="1600" i="1" dirty="0">
                <a:solidFill>
                  <a:schemeClr val="bg1">
                    <a:lumMod val="50000"/>
                  </a:schemeClr>
                </a:solidFill>
              </a:rPr>
              <a:t>Materiały przygotowane w ramach projektu BEPRESEL (</a:t>
            </a:r>
            <a:r>
              <a:rPr lang="pl-PL" sz="1600" i="1" dirty="0">
                <a:solidFill>
                  <a:schemeClr val="bg1">
                    <a:lumMod val="50000"/>
                  </a:schemeClr>
                </a:solidFill>
              </a:rPr>
              <a:t>KA204-2017-012). Kopiowanie tylko za zgodą koordynatora projektu.</a:t>
            </a:r>
            <a:endParaRPr lang="pl-PL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37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zawartości 2"/>
          <p:cNvSpPr>
            <a:spLocks noGrp="1"/>
          </p:cNvSpPr>
          <p:nvPr>
            <p:ph idx="1"/>
          </p:nvPr>
        </p:nvSpPr>
        <p:spPr>
          <a:xfrm>
            <a:off x="1219200" y="3928534"/>
            <a:ext cx="10363200" cy="2427817"/>
          </a:xfrm>
        </p:spPr>
        <p:txBody>
          <a:bodyPr/>
          <a:lstStyle/>
          <a:p>
            <a:pPr marL="0" indent="0" algn="ctr">
              <a:buNone/>
            </a:pPr>
            <a:r>
              <a:rPr lang="pl-PL" altLang="da-DK" smtClean="0"/>
              <a:t>Regularna aktywność ruchowa </a:t>
            </a:r>
          </a:p>
          <a:p>
            <a:pPr marL="0" indent="0" algn="ctr">
              <a:buNone/>
            </a:pPr>
            <a:r>
              <a:rPr lang="pl-PL" altLang="da-DK" smtClean="0"/>
              <a:t>warunkuje </a:t>
            </a:r>
            <a:r>
              <a:rPr lang="pl-PL" altLang="da-DK" sz="3733" b="1">
                <a:solidFill>
                  <a:srgbClr val="FFC000"/>
                </a:solidFill>
              </a:rPr>
              <a:t>„pomyślne starzenie się” </a:t>
            </a:r>
          </a:p>
          <a:p>
            <a:pPr marL="0" indent="0" algn="ctr">
              <a:buNone/>
            </a:pPr>
            <a:r>
              <a:rPr lang="pl-PL" altLang="da-DK" smtClean="0"/>
              <a:t> </a:t>
            </a:r>
          </a:p>
        </p:txBody>
      </p:sp>
      <p:pic>
        <p:nvPicPr>
          <p:cNvPr id="7171" name="Obraz 3" descr="Its-All-About-Aging-Nordic-Walk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85752"/>
            <a:ext cx="6096000" cy="305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666751" y="6489701"/>
            <a:ext cx="114300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a-DK" sz="1600" i="1" dirty="0">
                <a:solidFill>
                  <a:schemeClr val="bg1">
                    <a:lumMod val="50000"/>
                  </a:schemeClr>
                </a:solidFill>
              </a:rPr>
              <a:t>Materiały przygotowane w ramach projektu BEPRESEL (</a:t>
            </a:r>
            <a:r>
              <a:rPr lang="pl-PL" sz="1600" i="1" dirty="0">
                <a:solidFill>
                  <a:schemeClr val="bg1">
                    <a:lumMod val="50000"/>
                  </a:schemeClr>
                </a:solidFill>
              </a:rPr>
              <a:t>KA204-2017-012). Kopiowanie tylko za zgodą koordynatora projektu.</a:t>
            </a:r>
            <a:endParaRPr lang="pl-PL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61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90500" y="190500"/>
            <a:ext cx="10363200" cy="9144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pl-PL" b="1" dirty="0" smtClean="0">
                <a:solidFill>
                  <a:schemeClr val="tx2">
                    <a:satMod val="200000"/>
                  </a:schemeClr>
                </a:solidFill>
              </a:rPr>
              <a:t>AKTYWNOŚĆ FIZYCZNA</a:t>
            </a:r>
            <a:endParaRPr lang="pl-PL" b="1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27052" y="1238252"/>
            <a:ext cx="7664449" cy="5048249"/>
          </a:xfrm>
        </p:spPr>
        <p:txBody>
          <a:bodyPr rtlCol="0">
            <a:normAutofit fontScale="55000" lnSpcReduction="20000"/>
          </a:bodyPr>
          <a:lstStyle/>
          <a:p>
            <a:pPr marL="548626">
              <a:lnSpc>
                <a:spcPct val="170000"/>
              </a:lnSpc>
              <a:buFont typeface="Wingdings"/>
              <a:buChar char=""/>
              <a:defRPr/>
            </a:pPr>
            <a:r>
              <a:rPr lang="pl-PL" dirty="0" smtClean="0"/>
              <a:t>poprawia ogólne samopoczucie,</a:t>
            </a:r>
          </a:p>
          <a:p>
            <a:pPr marL="548626">
              <a:lnSpc>
                <a:spcPct val="170000"/>
              </a:lnSpc>
              <a:buFont typeface="Wingdings"/>
              <a:buChar char=""/>
              <a:defRPr/>
            </a:pPr>
            <a:r>
              <a:rPr lang="pl-PL" dirty="0" smtClean="0"/>
              <a:t>pomaga w zachowaniu niezależnego trybu życia,</a:t>
            </a:r>
          </a:p>
          <a:p>
            <a:pPr marL="548626">
              <a:lnSpc>
                <a:spcPct val="170000"/>
              </a:lnSpc>
              <a:buFont typeface="Wingdings"/>
              <a:buChar char=""/>
              <a:defRPr/>
            </a:pPr>
            <a:r>
              <a:rPr lang="pl-PL" dirty="0" smtClean="0"/>
              <a:t>zmniejsza ryzyko zachorowania na choroby: cukrzyca, nadciśnienie, choroba wieńcowa,</a:t>
            </a:r>
          </a:p>
          <a:p>
            <a:pPr marL="548626">
              <a:lnSpc>
                <a:spcPct val="170000"/>
              </a:lnSpc>
              <a:buFont typeface="Wingdings"/>
              <a:buChar char=""/>
              <a:defRPr/>
            </a:pPr>
            <a:r>
              <a:rPr lang="pl-PL" dirty="0" smtClean="0"/>
              <a:t>przeciwdziała miażdżycy i osteoporozie,</a:t>
            </a:r>
          </a:p>
          <a:p>
            <a:pPr marL="548626">
              <a:lnSpc>
                <a:spcPct val="170000"/>
              </a:lnSpc>
              <a:buFont typeface="Wingdings"/>
              <a:buChar char=""/>
              <a:defRPr/>
            </a:pPr>
            <a:r>
              <a:rPr lang="pl-PL" dirty="0" smtClean="0"/>
              <a:t>ułatwia walkę z otyłością i stresem,</a:t>
            </a:r>
          </a:p>
          <a:p>
            <a:pPr marL="548626">
              <a:lnSpc>
                <a:spcPct val="170000"/>
              </a:lnSpc>
              <a:buFont typeface="Wingdings"/>
              <a:buChar char=""/>
              <a:defRPr/>
            </a:pPr>
            <a:r>
              <a:rPr lang="pl-PL" dirty="0" smtClean="0"/>
              <a:t>pomaga minimalizować skutki pewnych niesprawności,</a:t>
            </a:r>
          </a:p>
          <a:p>
            <a:pPr marL="548626">
              <a:lnSpc>
                <a:spcPct val="170000"/>
              </a:lnSpc>
              <a:buFont typeface="Wingdings"/>
              <a:buChar char=""/>
              <a:defRPr/>
            </a:pPr>
            <a:r>
              <a:rPr lang="pl-PL" dirty="0" smtClean="0"/>
              <a:t>zmienia postrzeganie osób w starszym wieku,</a:t>
            </a:r>
          </a:p>
          <a:p>
            <a:pPr marL="548626">
              <a:lnSpc>
                <a:spcPct val="170000"/>
              </a:lnSpc>
              <a:buFont typeface="Wingdings"/>
              <a:buChar char=""/>
              <a:defRPr/>
            </a:pPr>
            <a:r>
              <a:rPr lang="pl-PL" dirty="0" smtClean="0"/>
              <a:t>sprzyja zawieraniu nowych przyjaźni i znajomości</a:t>
            </a:r>
          </a:p>
          <a:p>
            <a:pPr marL="548626">
              <a:lnSpc>
                <a:spcPct val="170000"/>
              </a:lnSpc>
              <a:buFont typeface="Wingdings"/>
              <a:buChar char=""/>
              <a:defRPr/>
            </a:pPr>
            <a:r>
              <a:rPr lang="pl-PL" dirty="0" smtClean="0"/>
              <a:t>sprzyja utrzymywaniu aktywnej roli w społeczeństwie.</a:t>
            </a:r>
            <a:endParaRPr lang="pl-PL" dirty="0"/>
          </a:p>
        </p:txBody>
      </p:sp>
      <p:pic>
        <p:nvPicPr>
          <p:cNvPr id="8196" name="Obraz 3" descr="Happy-lady-hanging-clothes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1" y="213784"/>
            <a:ext cx="3175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Obraz 4" descr="scroll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1" y="2571752"/>
            <a:ext cx="3278716" cy="2000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Obraz 5" descr="scroll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1" y="4715934"/>
            <a:ext cx="3246967" cy="1979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666751" y="6489701"/>
            <a:ext cx="114300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a-DK" sz="1600" i="1" dirty="0">
                <a:solidFill>
                  <a:schemeClr val="bg1">
                    <a:lumMod val="50000"/>
                  </a:schemeClr>
                </a:solidFill>
              </a:rPr>
              <a:t>Materiały przygotowane w ramach projektu BEPRESEL (</a:t>
            </a:r>
            <a:r>
              <a:rPr lang="pl-PL" sz="1600" i="1" dirty="0">
                <a:solidFill>
                  <a:schemeClr val="bg1">
                    <a:lumMod val="50000"/>
                  </a:schemeClr>
                </a:solidFill>
              </a:rPr>
              <a:t>KA204-2017-012). Kopiowanie tylko za zgodą koordynatora projektu.</a:t>
            </a:r>
            <a:endParaRPr lang="pl-PL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55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pl-PL" b="1" dirty="0" smtClean="0">
                <a:solidFill>
                  <a:schemeClr val="tx2">
                    <a:satMod val="200000"/>
                  </a:schemeClr>
                </a:solidFill>
              </a:rPr>
              <a:t>ODDZIAŁYWANIE</a:t>
            </a:r>
            <a:endParaRPr lang="pl-PL" b="1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2291" name="Symbol zastępczy zawartości 2"/>
          <p:cNvSpPr>
            <a:spLocks noGrp="1"/>
          </p:cNvSpPr>
          <p:nvPr>
            <p:ph idx="1"/>
          </p:nvPr>
        </p:nvSpPr>
        <p:spPr>
          <a:xfrm>
            <a:off x="1200151" y="1483784"/>
            <a:ext cx="10363200" cy="4572000"/>
          </a:xfrm>
        </p:spPr>
        <p:txBody>
          <a:bodyPr rtlCol="0">
            <a:normAutofit/>
          </a:bodyPr>
          <a:lstStyle/>
          <a:p>
            <a:pPr marL="110064" indent="-19050">
              <a:buNone/>
              <a:defRPr/>
            </a:pPr>
            <a:r>
              <a:rPr lang="pl-PL" dirty="0" smtClean="0"/>
              <a:t>Aktywność ruchowa powinna:</a:t>
            </a:r>
          </a:p>
          <a:p>
            <a:pPr marL="110064" indent="-19050">
              <a:lnSpc>
                <a:spcPct val="150000"/>
              </a:lnSpc>
              <a:defRPr/>
            </a:pPr>
            <a:r>
              <a:rPr lang="pl-PL" dirty="0" smtClean="0"/>
              <a:t> </a:t>
            </a:r>
            <a:r>
              <a:rPr lang="pl-PL" sz="3733" dirty="0"/>
              <a:t>poprawiać </a:t>
            </a:r>
            <a:r>
              <a:rPr lang="pl-PL" sz="3733" b="1" dirty="0">
                <a:solidFill>
                  <a:srgbClr val="FFC000"/>
                </a:solidFill>
              </a:rPr>
              <a:t>wydolność tlenową </a:t>
            </a:r>
            <a:r>
              <a:rPr lang="pl-PL" sz="3733" dirty="0"/>
              <a:t>(aerobową),</a:t>
            </a:r>
          </a:p>
          <a:p>
            <a:pPr marL="110064" indent="-19050">
              <a:lnSpc>
                <a:spcPct val="150000"/>
              </a:lnSpc>
              <a:defRPr/>
            </a:pPr>
            <a:r>
              <a:rPr lang="pl-PL" sz="3733" dirty="0"/>
              <a:t> wzmacniać </a:t>
            </a:r>
            <a:r>
              <a:rPr lang="pl-PL" sz="3733" b="1" dirty="0">
                <a:solidFill>
                  <a:srgbClr val="FFC000"/>
                </a:solidFill>
              </a:rPr>
              <a:t>siłę mięśni</a:t>
            </a:r>
            <a:r>
              <a:rPr lang="pl-PL" sz="3733" dirty="0"/>
              <a:t>,</a:t>
            </a:r>
          </a:p>
          <a:p>
            <a:pPr marL="110064" indent="-19050">
              <a:lnSpc>
                <a:spcPct val="150000"/>
              </a:lnSpc>
              <a:defRPr/>
            </a:pPr>
            <a:r>
              <a:rPr lang="pl-PL" sz="3733" dirty="0"/>
              <a:t> poprawiać </a:t>
            </a:r>
            <a:r>
              <a:rPr lang="pl-PL" sz="3733" b="1" dirty="0">
                <a:solidFill>
                  <a:srgbClr val="FFC000"/>
                </a:solidFill>
              </a:rPr>
              <a:t>gibkość</a:t>
            </a:r>
            <a:r>
              <a:rPr lang="pl-PL" sz="3733" dirty="0"/>
              <a:t>,</a:t>
            </a:r>
          </a:p>
          <a:p>
            <a:pPr marL="110064" indent="-19050">
              <a:lnSpc>
                <a:spcPct val="150000"/>
              </a:lnSpc>
              <a:defRPr/>
            </a:pPr>
            <a:r>
              <a:rPr lang="pl-PL" sz="3733" dirty="0"/>
              <a:t> poprawiać </a:t>
            </a:r>
            <a:r>
              <a:rPr lang="pl-PL" sz="3733" b="1" dirty="0">
                <a:solidFill>
                  <a:srgbClr val="FFC000"/>
                </a:solidFill>
              </a:rPr>
              <a:t>równowagę</a:t>
            </a:r>
            <a:r>
              <a:rPr lang="pl-PL" sz="3733" dirty="0"/>
              <a:t> i </a:t>
            </a:r>
            <a:r>
              <a:rPr lang="pl-PL" sz="3733" b="1" dirty="0">
                <a:solidFill>
                  <a:srgbClr val="FFC000"/>
                </a:solidFill>
              </a:rPr>
              <a:t>koordynację ruchów</a:t>
            </a:r>
            <a:r>
              <a:rPr lang="pl-PL" sz="3733" dirty="0"/>
              <a:t>. 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666751" y="6489701"/>
            <a:ext cx="114300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a-DK" sz="1600" i="1" dirty="0">
                <a:solidFill>
                  <a:schemeClr val="bg1">
                    <a:lumMod val="50000"/>
                  </a:schemeClr>
                </a:solidFill>
              </a:rPr>
              <a:t>Materiały przygotowane w ramach projektu BEPRESEL (</a:t>
            </a:r>
            <a:r>
              <a:rPr lang="pl-PL" sz="1600" i="1" dirty="0">
                <a:solidFill>
                  <a:schemeClr val="bg1">
                    <a:lumMod val="50000"/>
                  </a:schemeClr>
                </a:solidFill>
              </a:rPr>
              <a:t>KA204-2017-012). Kopiowanie tylko za zgodą koordynatora projektu.</a:t>
            </a:r>
            <a:endParaRPr lang="pl-PL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39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pl-PL" b="1" dirty="0" smtClean="0">
                <a:solidFill>
                  <a:schemeClr val="tx2">
                    <a:satMod val="200000"/>
                  </a:schemeClr>
                </a:solidFill>
              </a:rPr>
              <a:t>ZASADY WYKONYWANIA ĆWICZEŃ</a:t>
            </a:r>
            <a:endParaRPr lang="pl-PL" b="1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19667" y="1198034"/>
            <a:ext cx="9472084" cy="5158317"/>
          </a:xfrm>
        </p:spPr>
        <p:txBody>
          <a:bodyPr rtlCol="0">
            <a:normAutofit fontScale="92500" lnSpcReduction="20000"/>
          </a:bodyPr>
          <a:lstStyle/>
          <a:p>
            <a:pPr marL="548626">
              <a:buFont typeface="Wingdings"/>
              <a:buChar char=""/>
              <a:defRPr/>
            </a:pPr>
            <a:endParaRPr lang="pl-PL" dirty="0" smtClean="0"/>
          </a:p>
          <a:p>
            <a:pPr marL="548626">
              <a:lnSpc>
                <a:spcPct val="170000"/>
              </a:lnSpc>
              <a:buFont typeface="Wingdings"/>
              <a:buChar char=""/>
              <a:defRPr/>
            </a:pPr>
            <a:r>
              <a:rPr lang="pl-PL" dirty="0" smtClean="0"/>
              <a:t>najpierw w małych stawach, później w większych,</a:t>
            </a:r>
          </a:p>
          <a:p>
            <a:pPr marL="548626">
              <a:lnSpc>
                <a:spcPct val="170000"/>
              </a:lnSpc>
              <a:buFont typeface="Wingdings"/>
              <a:buChar char=""/>
              <a:defRPr/>
            </a:pPr>
            <a:r>
              <a:rPr lang="pl-PL" dirty="0"/>
              <a:t>najpierw </a:t>
            </a:r>
            <a:r>
              <a:rPr lang="pl-PL" dirty="0" smtClean="0"/>
              <a:t>ćwiczenia o małej intensywności później o większej,</a:t>
            </a:r>
          </a:p>
          <a:p>
            <a:pPr marL="548626">
              <a:lnSpc>
                <a:spcPct val="170000"/>
              </a:lnSpc>
              <a:buFont typeface="Wingdings"/>
              <a:buChar char=""/>
              <a:defRPr/>
            </a:pPr>
            <a:r>
              <a:rPr lang="pl-PL" dirty="0"/>
              <a:t>najpierw </a:t>
            </a:r>
            <a:r>
              <a:rPr lang="pl-PL" dirty="0" smtClean="0"/>
              <a:t>ruchy wykonywane przez mniejsze mięśnie, później większe mięśnie w pełnym zakresie ruchu i we wszystkich płaszczyznach,</a:t>
            </a:r>
          </a:p>
          <a:p>
            <a:pPr marL="548626">
              <a:lnSpc>
                <a:spcPct val="170000"/>
              </a:lnSpc>
              <a:buFont typeface="Wingdings"/>
              <a:buChar char=""/>
              <a:defRPr/>
            </a:pPr>
            <a:r>
              <a:rPr lang="pl-PL" dirty="0" smtClean="0"/>
              <a:t>najpierw w pozycjach wysokich (stanie), później w niskich  (siad, klęk, leżenie).</a:t>
            </a:r>
          </a:p>
          <a:p>
            <a:pPr marL="548626">
              <a:buFont typeface="Wingdings"/>
              <a:buChar char=""/>
              <a:defRPr/>
            </a:pPr>
            <a:endParaRPr lang="pl-PL" dirty="0"/>
          </a:p>
        </p:txBody>
      </p:sp>
      <p:pic>
        <p:nvPicPr>
          <p:cNvPr id="1024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352" y="1572685"/>
            <a:ext cx="2279649" cy="404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666751" y="6489701"/>
            <a:ext cx="114300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a-DK" sz="1600" i="1" dirty="0">
                <a:solidFill>
                  <a:schemeClr val="bg1">
                    <a:lumMod val="50000"/>
                  </a:schemeClr>
                </a:solidFill>
              </a:rPr>
              <a:t>Materiały przygotowane w ramach projektu BEPRESEL (</a:t>
            </a:r>
            <a:r>
              <a:rPr lang="pl-PL" sz="1600" i="1" dirty="0">
                <a:solidFill>
                  <a:schemeClr val="bg1">
                    <a:lumMod val="50000"/>
                  </a:schemeClr>
                </a:solidFill>
              </a:rPr>
              <a:t>KA204-2017-012). Kopiowanie tylko za zgodą koordynatora projektu.</a:t>
            </a:r>
            <a:endParaRPr lang="pl-PL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7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333500" y="499533"/>
            <a:ext cx="10416117" cy="897467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pl-PL" b="1" dirty="0">
                <a:solidFill>
                  <a:schemeClr val="tx2">
                    <a:satMod val="200000"/>
                  </a:schemeClr>
                </a:solidFill>
              </a:rPr>
              <a:t>NIEWSKAZANE  </a:t>
            </a:r>
            <a:r>
              <a:rPr lang="pl-PL" b="1" dirty="0" smtClean="0">
                <a:solidFill>
                  <a:schemeClr val="tx2">
                    <a:satMod val="200000"/>
                  </a:schemeClr>
                </a:solidFill>
              </a:rPr>
              <a:t>SĄ:</a:t>
            </a:r>
            <a:endParaRPr lang="pl-PL" b="1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66923" name="Text Box 11"/>
          <p:cNvSpPr txBox="1">
            <a:spLocks noChangeArrowheads="1"/>
          </p:cNvSpPr>
          <p:nvPr/>
        </p:nvSpPr>
        <p:spPr bwMode="auto">
          <a:xfrm>
            <a:off x="1231900" y="1714500"/>
            <a:ext cx="10001251" cy="518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1358" indent="-351358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pl-PL" sz="2667" dirty="0"/>
              <a:t>Ćwiczenia szybkościowe i szybkościowo-siłowe.</a:t>
            </a:r>
            <a:endParaRPr lang="pl-PL" sz="2667" dirty="0">
              <a:sym typeface="Symbol" pitchFamily="18" charset="2"/>
            </a:endParaRPr>
          </a:p>
          <a:p>
            <a:pPr marL="351358" indent="-351358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pl-PL" sz="2667" dirty="0"/>
              <a:t> Szybkie zmiany pozycji (np. z leżenia do stania).</a:t>
            </a:r>
          </a:p>
          <a:p>
            <a:pPr marL="351358" indent="-351358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pl-PL" sz="2667" dirty="0"/>
              <a:t> Ćwiczenia z niskim ułożeniem głowy.</a:t>
            </a:r>
          </a:p>
          <a:p>
            <a:pPr marL="351358" indent="-351358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pl-PL" sz="2667" dirty="0"/>
              <a:t> Ćwiczenia równoważne na podwyższeniu. </a:t>
            </a:r>
          </a:p>
          <a:p>
            <a:pPr marL="351358" indent="-351358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pl-PL" sz="2667" dirty="0"/>
              <a:t>Ćwiczenia powodujące dłuższe wstrzymanie oddechu.</a:t>
            </a:r>
          </a:p>
          <a:p>
            <a:pPr marL="351358" indent="-351358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pl-PL" sz="2667" dirty="0"/>
              <a:t> Ćwiczenia przeciążające stawy zmienione zwyrodnieniowo. </a:t>
            </a:r>
            <a:endParaRPr lang="pl-PL" sz="2667" dirty="0">
              <a:sym typeface="Symbol" pitchFamily="18" charset="2"/>
            </a:endParaRPr>
          </a:p>
          <a:p>
            <a:pPr marL="351358" indent="-351358">
              <a:buFont typeface="Wingdings" pitchFamily="2" charset="2"/>
              <a:buChar char="§"/>
              <a:defRPr/>
            </a:pPr>
            <a:endParaRPr lang="pl-PL" sz="3200" dirty="0"/>
          </a:p>
          <a:p>
            <a:pPr>
              <a:buFont typeface="Wingdings" pitchFamily="2" charset="2"/>
              <a:buChar char="§"/>
              <a:defRPr/>
            </a:pPr>
            <a:endParaRPr lang="pl-PL" sz="3200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  <a:p>
            <a:pPr>
              <a:defRPr/>
            </a:pPr>
            <a:endParaRPr lang="pl-PL" sz="2667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666751" y="6489701"/>
            <a:ext cx="114300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da-DK" sz="1600" i="1" dirty="0">
                <a:solidFill>
                  <a:schemeClr val="bg1">
                    <a:lumMod val="50000"/>
                  </a:schemeClr>
                </a:solidFill>
              </a:rPr>
              <a:t>Materiały przygotowane w ramach projektu BEPRESEL (</a:t>
            </a:r>
            <a:r>
              <a:rPr lang="pl-PL" sz="1600" i="1" dirty="0">
                <a:solidFill>
                  <a:schemeClr val="bg1">
                    <a:lumMod val="50000"/>
                  </a:schemeClr>
                </a:solidFill>
              </a:rPr>
              <a:t>KA204-2017-012). Kopiowanie tylko za zgodą koordynatora projektu.</a:t>
            </a:r>
            <a:endParaRPr lang="pl-PL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82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2041</Words>
  <Application>Microsoft Office PowerPoint</Application>
  <PresentationFormat>Widescreen</PresentationFormat>
  <Paragraphs>584</Paragraphs>
  <Slides>36</Slides>
  <Notes>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36</vt:i4>
      </vt:variant>
    </vt:vector>
  </HeadingPairs>
  <TitlesOfParts>
    <vt:vector size="44" baseType="lpstr">
      <vt:lpstr>Arial</vt:lpstr>
      <vt:lpstr>Calibri</vt:lpstr>
      <vt:lpstr>Calibri Light</vt:lpstr>
      <vt:lpstr>Corbel</vt:lpstr>
      <vt:lpstr>Symbol</vt:lpstr>
      <vt:lpstr>Times New Roman</vt:lpstr>
      <vt:lpstr>Wingdings</vt:lpstr>
      <vt:lpstr>Office-tema</vt:lpstr>
      <vt:lpstr>PowerPoint-præsentation</vt:lpstr>
      <vt:lpstr>PowerPoint-præsentation</vt:lpstr>
      <vt:lpstr>PowerPoint-præsentation</vt:lpstr>
      <vt:lpstr>Zajęcia numer 5</vt:lpstr>
      <vt:lpstr>PowerPoint-præsentation</vt:lpstr>
      <vt:lpstr>AKTYWNOŚĆ FIZYCZNA</vt:lpstr>
      <vt:lpstr>ODDZIAŁYWANIE</vt:lpstr>
      <vt:lpstr>ZASADY WYKONYWANIA ĆWICZEŃ</vt:lpstr>
      <vt:lpstr>NIEWSKAZANE  SĄ:</vt:lpstr>
      <vt:lpstr>INDYWIDUALNY PROGRAM AKTYWNOŚCI FIZYCZNEJ</vt:lpstr>
      <vt:lpstr>POPRAWA WYTRZYMAŁOŚCI</vt:lpstr>
      <vt:lpstr>ZWIĘKSZENIE SIŁY MIĘŚNI</vt:lpstr>
      <vt:lpstr>POPRAWA GIBKOŚCI</vt:lpstr>
      <vt:lpstr>POPRAWA KOORDYNACJI I RÓWNOWAGI</vt:lpstr>
      <vt:lpstr>TYGODNIOWY PROGRAM AKTYWNOŚCI</vt:lpstr>
      <vt:lpstr> </vt:lpstr>
      <vt:lpstr> </vt:lpstr>
      <vt:lpstr> </vt:lpstr>
      <vt:lpstr> </vt:lpstr>
      <vt:lpstr> </vt:lpstr>
      <vt:lpstr>NIEKORZYSTNE OBJAWY</vt:lpstr>
      <vt:lpstr>PowerPoint-præsentation</vt:lpstr>
      <vt:lpstr>Zajęcia numer 5</vt:lpstr>
      <vt:lpstr>FORMY AKTYWNOŚCI RUCHOWEJ</vt:lpstr>
      <vt:lpstr>MARSZ</vt:lpstr>
      <vt:lpstr>PowerPoint-præsentation</vt:lpstr>
      <vt:lpstr>MARSZ</vt:lpstr>
      <vt:lpstr>GIMNASTYKA</vt:lpstr>
      <vt:lpstr>INNE ZALECANE FORMY ĆWICZEŃ</vt:lpstr>
      <vt:lpstr>PŁYWANIE</vt:lpstr>
      <vt:lpstr>ZALECANE FORMY RUCHU W OSTEOPOROZIE</vt:lpstr>
      <vt:lpstr>ZALECANE FORMY RUCHU W CUKRZYCY I NADWADZE</vt:lpstr>
      <vt:lpstr>ZALECANE FORMY RUCHU  W CHOROBACH UKŁADU KRĄŻENIA</vt:lpstr>
      <vt:lpstr>ZALECANE FORMY RUCHU PRZY BÓLACH KRZYŻA</vt:lpstr>
      <vt:lpstr>ZALECANE FORMY RUCHU  W CHOROBACH ZWYRODNIENIOWYCH</vt:lpstr>
      <vt:lpstr>SENIOROM NIE ZALECA SIĘ FORM AKTYWNOŚCI FIZYCZNEJ  takich jak:</vt:lpstr>
    </vt:vector>
  </TitlesOfParts>
  <Company>ITS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Niels Christian F Vestergaard (NCV | OJ)</dc:creator>
  <cp:lastModifiedBy>Niels Christian F Vestergaard (NCV | OJ)</cp:lastModifiedBy>
  <cp:revision>7</cp:revision>
  <dcterms:created xsi:type="dcterms:W3CDTF">2019-11-30T10:51:34Z</dcterms:created>
  <dcterms:modified xsi:type="dcterms:W3CDTF">2019-12-01T13:24:59Z</dcterms:modified>
</cp:coreProperties>
</file>