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F9556-D8B7-42FC-A245-FA7795859AFD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D3CB6-A9B3-492A-A588-3E9189BFB7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19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5608CE-0281-460F-A776-5871B7A08028}" type="slidenum">
              <a:rPr lang="da-DK" altLang="pl-PL">
                <a:latin typeface="Calibri" panose="020F0502020204030204" pitchFamily="34" charset="0"/>
              </a:rPr>
              <a:pPr/>
              <a:t>8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745900-DA37-4B09-B339-84C6181ABA5A}" type="slidenum">
              <a:rPr lang="da-DK" altLang="pl-PL">
                <a:latin typeface="Calibri" panose="020F0502020204030204" pitchFamily="34" charset="0"/>
              </a:rPr>
              <a:pPr/>
              <a:t>13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6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737415-FC9E-4DEE-ADBB-637EEEC58D76}" type="slidenum">
              <a:rPr lang="da-DK" altLang="pl-PL">
                <a:latin typeface="Calibri" panose="020F0502020204030204" pitchFamily="34" charset="0"/>
              </a:rPr>
              <a:pPr/>
              <a:t>14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1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Pladsholder til slide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FD4133-4055-4262-BF58-D4BA47DB589E}" type="slidenum">
              <a:rPr lang="da-DK" altLang="pl-PL">
                <a:latin typeface="Calibri" panose="020F0502020204030204" pitchFamily="34" charset="0"/>
              </a:rPr>
              <a:pPr/>
              <a:t>24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8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5844" name="Pladsholder til slide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EBF703-73B7-4F8F-A2EF-CA21F46B78ED}" type="slidenum">
              <a:rPr lang="da-DK" altLang="pl-PL">
                <a:latin typeface="Calibri" panose="020F0502020204030204" pitchFamily="34" charset="0"/>
              </a:rPr>
              <a:pPr/>
              <a:t>28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9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0634C3-6F12-4235-AFA6-AE9AD8D9901C}" type="slidenum">
              <a:rPr lang="da-DK" altLang="pl-PL">
                <a:latin typeface="Calibri" panose="020F0502020204030204" pitchFamily="34" charset="0"/>
              </a:rPr>
              <a:pPr/>
              <a:t>31</a:t>
            </a:fld>
            <a:endParaRPr lang="da-DK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5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2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2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48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76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03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75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738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00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7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9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6279-55C7-4ED9-9CEC-44A8BE159583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2C4B-4207-40BF-ABFE-D9BA95BC63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dk/url?sa=i&amp;rct=j&amp;q=&amp;esrc=s&amp;source=images&amp;cd=&amp;cad=rja&amp;uact=8&amp;ved=2ahUKEwjuw8nniZrdAhWCjiwKHbsOBjUQjRx6BAgBEAU&amp;url=https://pxhere.com/fr/photo/427759&amp;psig=AOvVaw3EM-TC6uZ4SJ055GFyFROi&amp;ust=15359006138053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oogle.dk/url?sa=i&amp;rct=j&amp;q=&amp;esrc=s&amp;source=images&amp;cd=&amp;cad=rja&amp;uact=8&amp;ved=2ahUKEwjuw8nniZrdAhWCjiwKHbsOBjUQjRx6BAgBEAU&amp;url=https://pxhere.com/fr/photo/427759&amp;psig=AOvVaw3EM-TC6uZ4SJ055GFyFROi&amp;ust=15359006138053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lede 2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524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333625" y="2968625"/>
            <a:ext cx="771525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Projekt </a:t>
            </a:r>
            <a:r>
              <a:rPr lang="pl-PL" sz="3200" dirty="0" err="1">
                <a:solidFill>
                  <a:schemeClr val="tx1"/>
                </a:solidFill>
              </a:rPr>
              <a:t>BePreSel</a:t>
            </a:r>
            <a:r>
              <a:rPr lang="pl-PL" sz="3200" dirty="0">
                <a:solidFill>
                  <a:schemeClr val="tx1"/>
                </a:solidFill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Lepsze przygotowanie seniorów do życia w zdrowiu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89200" y="4794250"/>
            <a:ext cx="685800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3077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5750"/>
            <a:ext cx="37861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az 9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619750"/>
            <a:ext cx="20907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az 10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2963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az 11" descr="Znalezione obrazy dla zapytania AOF-Skanderb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19750"/>
            <a:ext cx="14874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az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619750"/>
            <a:ext cx="180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Obraz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61975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sp>
        <p:nvSpPr>
          <p:cNvPr id="12" name="Rektangel 11"/>
          <p:cNvSpPr/>
          <p:nvPr/>
        </p:nvSpPr>
        <p:spPr>
          <a:xfrm>
            <a:off x="3905250" y="1885663"/>
            <a:ext cx="4462002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Moduł 1 część </a:t>
            </a:r>
            <a:r>
              <a:rPr lang="da-DK" sz="2800" smtClean="0"/>
              <a:t>2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274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el indlæsning 2">
            <a:extLst/>
          </p:cNvPr>
          <p:cNvSpPr/>
          <p:nvPr/>
        </p:nvSpPr>
        <p:spPr>
          <a:xfrm rot="406773" flipH="1">
            <a:off x="3343275" y="622300"/>
            <a:ext cx="5962650" cy="1687513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3315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77788"/>
            <a:ext cx="9691687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>
            <a:extLst/>
          </p:cNvPr>
          <p:cNvSpPr/>
          <p:nvPr/>
        </p:nvSpPr>
        <p:spPr>
          <a:xfrm>
            <a:off x="2587625" y="1296988"/>
            <a:ext cx="7140575" cy="3632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Historia</a:t>
            </a:r>
            <a:r>
              <a:rPr lang="en-US" sz="1600" dirty="0"/>
              <a:t> 1 .</a:t>
            </a:r>
            <a:endParaRPr lang="da-DK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Nauczyciel wychowania fizycznego wszedł pewnego dnia do klasy i powiedział, że wszyscy młodzi 19-latkowie mają jutro za zadanie przebiec długi dystans</a:t>
            </a:r>
            <a:r>
              <a:rPr lang="en-US" sz="1600" dirty="0"/>
              <a:t>                         </a:t>
            </a:r>
            <a:endParaRPr lang="pl-PL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 </a:t>
            </a:r>
            <a:r>
              <a:rPr lang="pl-PL" sz="1600" i="1" dirty="0"/>
              <a:t>jutro biegniemy na dystansie 15 kilometrów!</a:t>
            </a:r>
            <a:r>
              <a:rPr lang="en-GB" sz="1600" i="1" dirty="0"/>
              <a:t>”  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 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Paru młodych odpowiedziało</a:t>
            </a:r>
            <a:r>
              <a:rPr lang="en-GB" sz="1600" dirty="0"/>
              <a:t> </a:t>
            </a:r>
            <a:r>
              <a:rPr lang="en-GB" sz="1600" i="1" dirty="0"/>
              <a:t>”</a:t>
            </a:r>
            <a:r>
              <a:rPr lang="pl-PL" sz="1600" i="1" dirty="0"/>
              <a:t>w porządku</a:t>
            </a:r>
            <a:r>
              <a:rPr lang="en-GB" sz="1600" i="1" dirty="0"/>
              <a:t>”</a:t>
            </a:r>
            <a:r>
              <a:rPr lang="en-GB" sz="1600" dirty="0"/>
              <a:t> 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Jednak większość młodych odpowiedziała</a:t>
            </a:r>
            <a:r>
              <a:rPr lang="en-GB" sz="1600" dirty="0"/>
              <a:t> 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</a:t>
            </a:r>
            <a:r>
              <a:rPr lang="pl-PL" sz="1600" i="1" dirty="0"/>
              <a:t>Nie ma mowy – nie mogę pobiec 15 kilometrów! – To nie w porządku stawiać przed nami takie wymagania</a:t>
            </a:r>
            <a:r>
              <a:rPr lang="en-GB" sz="1600" i="1" dirty="0"/>
              <a:t>!”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 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i="1" dirty="0"/>
              <a:t>Potem nauczyciel zapytał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 </a:t>
            </a:r>
            <a:r>
              <a:rPr lang="pl-PL" sz="1600" i="1" dirty="0"/>
              <a:t>Jak to jest, że wszyscy macie po 19 lat. Wszyscy żyjecie tak samo długo, Jak to jest, że część z Was potrafi przebiec taką odległość, ale większość jednak nie potrafi?</a:t>
            </a:r>
            <a:r>
              <a:rPr lang="en-GB" sz="1600" i="1" dirty="0"/>
              <a:t>”.</a:t>
            </a:r>
            <a:endParaRPr lang="da-DK" sz="2800" dirty="0"/>
          </a:p>
        </p:txBody>
      </p:sp>
      <p:sp>
        <p:nvSpPr>
          <p:cNvPr id="5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el indlæsning 2">
            <a:extLst/>
          </p:cNvPr>
          <p:cNvSpPr/>
          <p:nvPr/>
        </p:nvSpPr>
        <p:spPr>
          <a:xfrm rot="406773" flipH="1">
            <a:off x="3343275" y="622300"/>
            <a:ext cx="5962650" cy="1687513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4339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77788"/>
            <a:ext cx="9691687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>
            <a:extLst/>
          </p:cNvPr>
          <p:cNvSpPr/>
          <p:nvPr/>
        </p:nvSpPr>
        <p:spPr>
          <a:xfrm>
            <a:off x="2587625" y="1296988"/>
            <a:ext cx="7140575" cy="3114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Historia</a:t>
            </a:r>
            <a:r>
              <a:rPr lang="en-US" sz="1600" dirty="0"/>
              <a:t> </a:t>
            </a:r>
            <a:r>
              <a:rPr lang="pl-PL" sz="1600" dirty="0"/>
              <a:t>2</a:t>
            </a:r>
            <a:r>
              <a:rPr lang="en-US" sz="1600" dirty="0"/>
              <a:t> .</a:t>
            </a:r>
            <a:endParaRPr lang="da-DK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Trener aktywności fizycznej wszedł pewnego dnia do sali gdzie siedzieli 75 - latkowie i powiedział, że wszyscy seniorzy mają jutro za zadanie przebiec długi dystans</a:t>
            </a:r>
            <a:r>
              <a:rPr lang="en-US" sz="1600" dirty="0"/>
              <a:t>                         </a:t>
            </a:r>
            <a:endParaRPr lang="pl-PL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 </a:t>
            </a:r>
            <a:r>
              <a:rPr lang="pl-PL" sz="1600" i="1" dirty="0"/>
              <a:t>jutro biegniemy na dystansie 10 kilometrów!</a:t>
            </a:r>
            <a:r>
              <a:rPr lang="en-GB" sz="1600" i="1" dirty="0"/>
              <a:t>”  </a:t>
            </a:r>
            <a:endParaRPr lang="pl-PL" sz="16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Większość seniorów odpowiedziała</a:t>
            </a:r>
            <a:r>
              <a:rPr lang="en-GB" sz="1600" dirty="0"/>
              <a:t> 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</a:t>
            </a:r>
            <a:r>
              <a:rPr lang="pl-PL" sz="1600" i="1" dirty="0"/>
              <a:t>Nie ma mowy – nie mogę pobiec 10 kilometrów! – To nie w porządku stawiać przed nami takie wymagania</a:t>
            </a:r>
            <a:r>
              <a:rPr lang="en-GB" sz="1600" i="1" dirty="0"/>
              <a:t>!”</a:t>
            </a:r>
            <a:r>
              <a:rPr lang="pl-PL" sz="1600" i="1" dirty="0"/>
              <a:t> – ale nie wszyscy od razu zaprzeczyli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 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i="1" dirty="0"/>
              <a:t>Potem trener zapytał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“ </a:t>
            </a:r>
            <a:r>
              <a:rPr lang="pl-PL" sz="1600" i="1" dirty="0"/>
              <a:t>Jak to jest, że wszyscy macie po 75 lat. Wszyscy żyjecie już tak długo, Jak to jest, że część z Was jeszcze uznaje, że  potrafi przebiec taką odległość, ale większość jednak nie potrafi?</a:t>
            </a:r>
            <a:r>
              <a:rPr lang="en-GB" sz="1600" i="1" dirty="0"/>
              <a:t>”.</a:t>
            </a:r>
            <a:endParaRPr lang="da-DK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5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8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/>
          </p:cNvPr>
          <p:cNvSpPr/>
          <p:nvPr/>
        </p:nvSpPr>
        <p:spPr>
          <a:xfrm>
            <a:off x="720725" y="590550"/>
            <a:ext cx="5929313" cy="112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rgbClr val="00B050"/>
                </a:solidFill>
              </a:rPr>
              <a:t>Czy my mamy</a:t>
            </a:r>
            <a:endParaRPr lang="da-DK" sz="6000" dirty="0">
              <a:solidFill>
                <a:srgbClr val="00B050"/>
              </a:solidFill>
            </a:endParaRP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396875" y="4902200"/>
            <a:ext cx="10145713" cy="11271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rgbClr val="00B050"/>
                </a:solidFill>
              </a:rPr>
              <a:t>Lub jakie jest nasze myślenie?</a:t>
            </a:r>
            <a:endParaRPr lang="da-DK" sz="6000" dirty="0">
              <a:solidFill>
                <a:srgbClr val="00B050"/>
              </a:solidFill>
            </a:endParaRPr>
          </a:p>
        </p:txBody>
      </p:sp>
      <p:sp>
        <p:nvSpPr>
          <p:cNvPr id="9" name="pole tekstowe 8">
            <a:extLst/>
          </p:cNvPr>
          <p:cNvSpPr txBox="1"/>
          <p:nvPr/>
        </p:nvSpPr>
        <p:spPr>
          <a:xfrm>
            <a:off x="1620078" y="1987826"/>
            <a:ext cx="862716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POZYTYWNE MYŚLENIE</a:t>
            </a:r>
          </a:p>
        </p:txBody>
      </p:sp>
      <p:pic>
        <p:nvPicPr>
          <p:cNvPr id="15365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pilforbindelse 4">
            <a:extLst/>
          </p:cNvPr>
          <p:cNvCxnSpPr/>
          <p:nvPr/>
        </p:nvCxnSpPr>
        <p:spPr>
          <a:xfrm flipV="1">
            <a:off x="2124075" y="2217738"/>
            <a:ext cx="0" cy="37226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/>
          </p:cNvPr>
          <p:cNvCxnSpPr/>
          <p:nvPr/>
        </p:nvCxnSpPr>
        <p:spPr>
          <a:xfrm>
            <a:off x="2124075" y="5940425"/>
            <a:ext cx="80105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ombinationstegning 11">
            <a:extLst/>
          </p:cNvPr>
          <p:cNvSpPr/>
          <p:nvPr/>
        </p:nvSpPr>
        <p:spPr>
          <a:xfrm>
            <a:off x="2124075" y="4068763"/>
            <a:ext cx="1701800" cy="1900237"/>
          </a:xfrm>
          <a:custGeom>
            <a:avLst/>
            <a:gdLst>
              <a:gd name="connsiteX0" fmla="*/ 0 w 1761688"/>
              <a:gd name="connsiteY0" fmla="*/ 1998726 h 1998726"/>
              <a:gd name="connsiteX1" fmla="*/ 998806 w 1761688"/>
              <a:gd name="connsiteY1" fmla="*/ 493483 h 1998726"/>
              <a:gd name="connsiteX2" fmla="*/ 1645920 w 1761688"/>
              <a:gd name="connsiteY2" fmla="*/ 43317 h 1998726"/>
              <a:gd name="connsiteX3" fmla="*/ 1758461 w 1761688"/>
              <a:gd name="connsiteY3" fmla="*/ 43317 h 19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688" h="1998726">
                <a:moveTo>
                  <a:pt x="0" y="1998726"/>
                </a:moveTo>
                <a:cubicBezTo>
                  <a:pt x="362243" y="1409055"/>
                  <a:pt x="724486" y="819384"/>
                  <a:pt x="998806" y="493483"/>
                </a:cubicBezTo>
                <a:cubicBezTo>
                  <a:pt x="1273126" y="167581"/>
                  <a:pt x="1519311" y="118345"/>
                  <a:pt x="1645920" y="43317"/>
                </a:cubicBezTo>
                <a:cubicBezTo>
                  <a:pt x="1772529" y="-31711"/>
                  <a:pt x="1765495" y="5803"/>
                  <a:pt x="1758461" y="43317"/>
                </a:cubicBezTo>
              </a:path>
            </a:pathLst>
          </a:custGeom>
          <a:noFill/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" name="Kombinationstegning 12">
            <a:extLst/>
          </p:cNvPr>
          <p:cNvSpPr/>
          <p:nvPr/>
        </p:nvSpPr>
        <p:spPr>
          <a:xfrm>
            <a:off x="3867150" y="3778250"/>
            <a:ext cx="2827338" cy="295275"/>
          </a:xfrm>
          <a:custGeom>
            <a:avLst/>
            <a:gdLst>
              <a:gd name="connsiteX0" fmla="*/ 0 w 1969477"/>
              <a:gd name="connsiteY0" fmla="*/ 254205 h 254205"/>
              <a:gd name="connsiteX1" fmla="*/ 211015 w 1969477"/>
              <a:gd name="connsiteY1" fmla="*/ 113528 h 254205"/>
              <a:gd name="connsiteX2" fmla="*/ 323557 w 1969477"/>
              <a:gd name="connsiteY2" fmla="*/ 212002 h 254205"/>
              <a:gd name="connsiteX3" fmla="*/ 576775 w 1969477"/>
              <a:gd name="connsiteY3" fmla="*/ 85393 h 254205"/>
              <a:gd name="connsiteX4" fmla="*/ 815926 w 1969477"/>
              <a:gd name="connsiteY4" fmla="*/ 141663 h 254205"/>
              <a:gd name="connsiteX5" fmla="*/ 1111347 w 1969477"/>
              <a:gd name="connsiteY5" fmla="*/ 987 h 254205"/>
              <a:gd name="connsiteX6" fmla="*/ 1378633 w 1969477"/>
              <a:gd name="connsiteY6" fmla="*/ 226070 h 254205"/>
              <a:gd name="connsiteX7" fmla="*/ 1659987 w 1969477"/>
              <a:gd name="connsiteY7" fmla="*/ 127596 h 254205"/>
              <a:gd name="connsiteX8" fmla="*/ 1969477 w 1969477"/>
              <a:gd name="connsiteY8" fmla="*/ 226070 h 2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477" h="254205">
                <a:moveTo>
                  <a:pt x="0" y="254205"/>
                </a:moveTo>
                <a:cubicBezTo>
                  <a:pt x="78544" y="187383"/>
                  <a:pt x="157089" y="120562"/>
                  <a:pt x="211015" y="113528"/>
                </a:cubicBezTo>
                <a:cubicBezTo>
                  <a:pt x="264941" y="106494"/>
                  <a:pt x="262597" y="216691"/>
                  <a:pt x="323557" y="212002"/>
                </a:cubicBezTo>
                <a:cubicBezTo>
                  <a:pt x="384517" y="207313"/>
                  <a:pt x="494714" y="97116"/>
                  <a:pt x="576775" y="85393"/>
                </a:cubicBezTo>
                <a:cubicBezTo>
                  <a:pt x="658836" y="73670"/>
                  <a:pt x="726831" y="155731"/>
                  <a:pt x="815926" y="141663"/>
                </a:cubicBezTo>
                <a:cubicBezTo>
                  <a:pt x="905021" y="127595"/>
                  <a:pt x="1017563" y="-13081"/>
                  <a:pt x="1111347" y="987"/>
                </a:cubicBezTo>
                <a:cubicBezTo>
                  <a:pt x="1205132" y="15055"/>
                  <a:pt x="1287193" y="204968"/>
                  <a:pt x="1378633" y="226070"/>
                </a:cubicBezTo>
                <a:cubicBezTo>
                  <a:pt x="1470073" y="247172"/>
                  <a:pt x="1561513" y="127596"/>
                  <a:pt x="1659987" y="127596"/>
                </a:cubicBezTo>
                <a:cubicBezTo>
                  <a:pt x="1758461" y="127596"/>
                  <a:pt x="1863969" y="176833"/>
                  <a:pt x="1969477" y="226070"/>
                </a:cubicBezTo>
              </a:path>
            </a:pathLst>
          </a:custGeom>
          <a:noFill/>
          <a:ln w="698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15" name="Lige forbindelse 14">
            <a:extLst/>
          </p:cNvPr>
          <p:cNvCxnSpPr>
            <a:stCxn id="13" idx="8"/>
          </p:cNvCxnSpPr>
          <p:nvPr/>
        </p:nvCxnSpPr>
        <p:spPr>
          <a:xfrm>
            <a:off x="6694488" y="4040188"/>
            <a:ext cx="2462212" cy="86360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/>
          </p:cNvPr>
          <p:cNvCxnSpPr/>
          <p:nvPr/>
        </p:nvCxnSpPr>
        <p:spPr>
          <a:xfrm>
            <a:off x="9126538" y="4943475"/>
            <a:ext cx="449262" cy="620713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>
            <a:spLocks noChangeArrowheads="1"/>
          </p:cNvSpPr>
          <p:nvPr/>
        </p:nvSpPr>
        <p:spPr bwMode="auto">
          <a:xfrm>
            <a:off x="0" y="1930400"/>
            <a:ext cx="2176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Poziom funkcjonowania</a:t>
            </a:r>
            <a:r>
              <a:rPr lang="da-DK" altLang="pl-PL" sz="1800" b="1"/>
              <a:t>.</a:t>
            </a:r>
          </a:p>
        </p:txBody>
      </p:sp>
      <p:sp>
        <p:nvSpPr>
          <p:cNvPr id="11" name="Tekstfelt 10"/>
          <p:cNvSpPr txBox="1">
            <a:spLocks noChangeArrowheads="1"/>
          </p:cNvSpPr>
          <p:nvPr/>
        </p:nvSpPr>
        <p:spPr bwMode="auto">
          <a:xfrm>
            <a:off x="9136063" y="6000750"/>
            <a:ext cx="217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wiek</a:t>
            </a:r>
            <a:endParaRPr lang="da-DK" altLang="pl-PL" sz="1800" b="1"/>
          </a:p>
        </p:txBody>
      </p:sp>
      <p:sp>
        <p:nvSpPr>
          <p:cNvPr id="16394" name="Tekstfelt 16"/>
          <p:cNvSpPr txBox="1">
            <a:spLocks noChangeArrowheads="1"/>
          </p:cNvSpPr>
          <p:nvPr/>
        </p:nvSpPr>
        <p:spPr bwMode="auto">
          <a:xfrm>
            <a:off x="585788" y="1325563"/>
            <a:ext cx="10307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l-PL" sz="1800" b="1"/>
              <a:t>Trad</a:t>
            </a:r>
            <a:r>
              <a:rPr lang="pl-PL" altLang="pl-PL" sz="1800" b="1"/>
              <a:t>ycyjne rozumienie przebiegu życia człowieka – i rozumienie poszczególnych faz jego rozwoju</a:t>
            </a:r>
            <a:r>
              <a:rPr lang="en-GB" altLang="pl-PL" sz="1800" b="1"/>
              <a:t>.</a:t>
            </a:r>
          </a:p>
        </p:txBody>
      </p:sp>
      <p:sp>
        <p:nvSpPr>
          <p:cNvPr id="18" name="Tekstfelt 17"/>
          <p:cNvSpPr txBox="1">
            <a:spLocks noChangeArrowheads="1"/>
          </p:cNvSpPr>
          <p:nvPr/>
        </p:nvSpPr>
        <p:spPr bwMode="auto">
          <a:xfrm>
            <a:off x="2505075" y="5402263"/>
            <a:ext cx="310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Dzieciństwo - młodość</a:t>
            </a:r>
            <a:r>
              <a:rPr lang="da-DK" altLang="pl-PL" sz="1800" b="1"/>
              <a:t> </a:t>
            </a:r>
          </a:p>
        </p:txBody>
      </p:sp>
      <p:sp>
        <p:nvSpPr>
          <p:cNvPr id="19" name="Tekstfelt 18"/>
          <p:cNvSpPr txBox="1">
            <a:spLocks noChangeArrowheads="1"/>
          </p:cNvSpPr>
          <p:nvPr/>
        </p:nvSpPr>
        <p:spPr bwMode="auto">
          <a:xfrm>
            <a:off x="3557588" y="3433763"/>
            <a:ext cx="3106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Wiek dorosły – czas pracy</a:t>
            </a:r>
            <a:r>
              <a:rPr lang="da-DK" altLang="pl-PL" sz="1800" b="1"/>
              <a:t>.</a:t>
            </a:r>
          </a:p>
        </p:txBody>
      </p:sp>
      <p:sp>
        <p:nvSpPr>
          <p:cNvPr id="20" name="Tekstfelt 19"/>
          <p:cNvSpPr txBox="1">
            <a:spLocks noChangeArrowheads="1"/>
          </p:cNvSpPr>
          <p:nvPr/>
        </p:nvSpPr>
        <p:spPr bwMode="auto">
          <a:xfrm>
            <a:off x="5853113" y="4722813"/>
            <a:ext cx="3106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Wiek starszy – procesy starzenia się i inwolucji</a:t>
            </a:r>
            <a:endParaRPr lang="da-DK" altLang="pl-PL" sz="1800" b="1"/>
          </a:p>
        </p:txBody>
      </p:sp>
      <p:sp>
        <p:nvSpPr>
          <p:cNvPr id="2" name="Rektangel 1">
            <a:extLst/>
          </p:cNvPr>
          <p:cNvSpPr/>
          <p:nvPr/>
        </p:nvSpPr>
        <p:spPr>
          <a:xfrm>
            <a:off x="7924800" y="2217738"/>
            <a:ext cx="3581400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Czy zgodzisz się ze stwierdzeniem, że bardzo często lub bardzo łatwo identyfikujemy starzenie się z utratą zdolności - kompetencji?</a:t>
            </a:r>
            <a:endParaRPr lang="en-GB" sz="1400" dirty="0"/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344488" y="23813"/>
            <a:ext cx="11847512" cy="1206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/>
              <a:t>Nasze oczekiwania – nasze nastawienie</a:t>
            </a:r>
            <a:r>
              <a:rPr lang="en-GB" sz="2400" b="1" dirty="0"/>
              <a:t> </a:t>
            </a:r>
            <a:endParaRPr lang="pl-PL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gdy poprosimy kogoś, aby narysował linię obrazującą życie i poszczególne jego stadia.</a:t>
            </a:r>
          </a:p>
        </p:txBody>
      </p:sp>
      <p:sp>
        <p:nvSpPr>
          <p:cNvPr id="17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0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led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890838"/>
            <a:ext cx="58864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95750"/>
            <a:ext cx="291941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429000"/>
            <a:ext cx="31210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ledforklaring med nedadgående pil 4">
            <a:extLst/>
          </p:cNvPr>
          <p:cNvSpPr/>
          <p:nvPr/>
        </p:nvSpPr>
        <p:spPr>
          <a:xfrm>
            <a:off x="528638" y="509588"/>
            <a:ext cx="4879975" cy="301307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Dlaczego</a:t>
            </a:r>
            <a:r>
              <a:rPr lang="da-DK" sz="2000" dirty="0"/>
              <a:t>? </a:t>
            </a:r>
            <a:endParaRPr lang="pl-PL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TAK WIELU Z NAS WIERZY I MYŚLI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FF0000"/>
                </a:solidFill>
              </a:rPr>
              <a:t>ŻE JEST TO NORMALNY, KOŃCOWY ETAP ŻYCIA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8" name="Billedforklaring med nedadgående pil 7">
            <a:extLst/>
          </p:cNvPr>
          <p:cNvSpPr/>
          <p:nvPr/>
        </p:nvSpPr>
        <p:spPr>
          <a:xfrm>
            <a:off x="6913563" y="509588"/>
            <a:ext cx="4479925" cy="301307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DLACZEGO</a:t>
            </a:r>
            <a:r>
              <a:rPr lang="da-DK" sz="2000" dirty="0"/>
              <a:t>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TAK WIELU Z NAS MYŚLI ŻE 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B050"/>
                </a:solidFill>
              </a:rPr>
              <a:t>NIE JEST NORMALNY, KOŃCOWY OKRES NASZEGO ŻYCIA</a:t>
            </a:r>
            <a:endParaRPr lang="da-DK" sz="2400" dirty="0">
              <a:solidFill>
                <a:srgbClr val="00B050"/>
              </a:solidFill>
            </a:endParaRPr>
          </a:p>
        </p:txBody>
      </p:sp>
      <p:sp>
        <p:nvSpPr>
          <p:cNvPr id="7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8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76225"/>
            <a:ext cx="9304337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6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630238"/>
            <a:ext cx="10361612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9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15423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335088"/>
            <a:ext cx="33289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150938"/>
            <a:ext cx="36957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7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3"/>
          <p:cNvSpPr>
            <a:spLocks noGrp="1"/>
          </p:cNvSpPr>
          <p:nvPr>
            <p:ph type="ctrTitle"/>
          </p:nvPr>
        </p:nvSpPr>
        <p:spPr>
          <a:xfrm>
            <a:off x="1425575" y="1122363"/>
            <a:ext cx="9144000" cy="2387600"/>
          </a:xfrm>
        </p:spPr>
        <p:txBody>
          <a:bodyPr/>
          <a:lstStyle/>
          <a:p>
            <a:pPr eaLnBrk="1" hangingPunct="1"/>
            <a:r>
              <a:rPr lang="pl-PL" altLang="pl-PL" smtClean="0"/>
              <a:t>Zajęcia numer 3</a:t>
            </a:r>
          </a:p>
        </p:txBody>
      </p:sp>
      <p:sp>
        <p:nvSpPr>
          <p:cNvPr id="2355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Temat 2: Samopoczucie –zdrowe starzenie się</a:t>
            </a:r>
          </a:p>
        </p:txBody>
      </p:sp>
      <p:sp>
        <p:nvSpPr>
          <p:cNvPr id="4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9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/>
          </p:cNvPr>
          <p:cNvSpPr/>
          <p:nvPr/>
        </p:nvSpPr>
        <p:spPr>
          <a:xfrm>
            <a:off x="92075" y="4362450"/>
            <a:ext cx="8856663" cy="16335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Czytamy też informacje na ten temat. Odbieramy sygnały z naszego otoczenia. Kiedy stanie się to naszym doświadczeniem, musimy o tym pamiętać!</a:t>
            </a: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Kiedy i kto w sposób profesjonalny zgłębił wiedzę na temat procesu starzenia się? Skąd czerpiemy profesjonalne podejście do procesu starości?</a:t>
            </a:r>
            <a:r>
              <a:rPr lang="en-GB" dirty="0"/>
              <a:t> </a:t>
            </a:r>
          </a:p>
        </p:txBody>
      </p:sp>
      <p:sp>
        <p:nvSpPr>
          <p:cNvPr id="24579" name="AutoShape 2" descr="Billedresultat for littera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0575" y="-838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1" name="Rektangel 10">
            <a:extLst/>
          </p:cNvPr>
          <p:cNvSpPr/>
          <p:nvPr/>
        </p:nvSpPr>
        <p:spPr>
          <a:xfrm>
            <a:off x="698500" y="965200"/>
            <a:ext cx="7267575" cy="16811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W</a:t>
            </a:r>
            <a:r>
              <a:rPr lang="pl-PL" sz="2000" dirty="0"/>
              <a:t>SZYSCY MAMY JAKIEŚ NASZE OSOBISTE DOŚWIADCZENIA, ZWIĄZANE Z OBSERWOWANIEM OSÓB WOKÓŁ NAS , w tym również obserwujemy proces starzenia się naszych znajomych. Stąd wydaje nam się, że wiemy , jak ten proces przebiega. Wiemy co jest </a:t>
            </a:r>
            <a:r>
              <a:rPr lang="pl-PL" sz="2000" i="1" u="sng" dirty="0"/>
              <a:t>normalne. </a:t>
            </a:r>
            <a:r>
              <a:rPr lang="pl-PL" sz="2000" dirty="0"/>
              <a:t>Widzieliśmy to przecież od czasu, kiedy byliśmy dziećmi.</a:t>
            </a:r>
            <a:endParaRPr lang="da-DK" dirty="0"/>
          </a:p>
        </p:txBody>
      </p:sp>
      <p:pic>
        <p:nvPicPr>
          <p:cNvPr id="24581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914400"/>
            <a:ext cx="292576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24584" name="Pladsholder til indhold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8738" y="4178300"/>
            <a:ext cx="2965450" cy="1973263"/>
          </a:xfrm>
        </p:spPr>
      </p:pic>
    </p:spTree>
    <p:extLst>
      <p:ext uri="{BB962C8B-B14F-4D97-AF65-F5344CB8AC3E}">
        <p14:creationId xmlns:p14="http://schemas.microsoft.com/office/powerpoint/2010/main" val="18270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047750"/>
            <a:ext cx="11334750" cy="4953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l-PL" altLang="da-DK" sz="2400" smtClean="0"/>
              <a:t>Niniejsze materiały powstały w ramach międzynarodowego projektu BEPRESEL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da-DK" sz="2400" smtClean="0"/>
              <a:t>(numer umowy KA204-2017-012)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da-DK" sz="2400" b="1" i="1" u="sng" smtClean="0"/>
              <a:t>Kopiowanie dozwolone za zgodą koordynatora projektu.</a:t>
            </a:r>
          </a:p>
          <a:p>
            <a:pPr>
              <a:buFont typeface="Arial" panose="020B0604020202020204" pitchFamily="34" charset="0"/>
              <a:buNone/>
            </a:pPr>
            <a:endParaRPr lang="sl-SI" altLang="da-DK" sz="2400" smtClean="0"/>
          </a:p>
          <a:p>
            <a:pPr>
              <a:buFont typeface="Arial" panose="020B0604020202020204" pitchFamily="34" charset="0"/>
              <a:buNone/>
            </a:pPr>
            <a:r>
              <a:rPr lang="sl-SI" altLang="da-DK" sz="2400" smtClean="0"/>
              <a:t>Partnerzy projektu:</a:t>
            </a:r>
            <a:endParaRPr lang="pl-PL" altLang="da-DK" sz="2400" smtClean="0"/>
          </a:p>
          <a:p>
            <a:r>
              <a:rPr lang="en-GB" altLang="da-DK" sz="2400" dirty="0" smtClean="0"/>
              <a:t>SOSUAARHUS AARHUS SOCIAL AND HEALTH CARE COLLEGE </a:t>
            </a:r>
            <a:r>
              <a:rPr lang="sl-SI" altLang="da-DK" sz="2400" smtClean="0"/>
              <a:t> (AARHUS – DANIA)</a:t>
            </a:r>
            <a:endParaRPr lang="pl-PL" altLang="da-DK" sz="2400" smtClean="0"/>
          </a:p>
          <a:p>
            <a:r>
              <a:rPr lang="sl-SI" altLang="da-DK" sz="2400" smtClean="0"/>
              <a:t>UNIWERSYTET JAGIELLOŃSKI COLLEGIUM MEDICUM (KRAKÓW – POLSKA)</a:t>
            </a:r>
            <a:endParaRPr lang="pl-PL" altLang="da-DK" sz="2400" smtClean="0"/>
          </a:p>
          <a:p>
            <a:r>
              <a:rPr lang="it-IT" altLang="da-DK" sz="2400" smtClean="0"/>
              <a:t>UNIVERSITÀ DELLE LIBERETÀ DEL FVG (UDINE – WŁOCHY)</a:t>
            </a:r>
            <a:endParaRPr lang="pl-PL" altLang="da-DK" sz="2400" smtClean="0"/>
          </a:p>
          <a:p>
            <a:r>
              <a:rPr lang="sl-SI" altLang="da-DK" sz="2400" smtClean="0"/>
              <a:t>LJUDSKA UNIVERZA PTUJ (PTUJ – SŁOWENIA)</a:t>
            </a:r>
            <a:endParaRPr lang="pl-PL" altLang="da-DK" sz="2400" smtClean="0"/>
          </a:p>
          <a:p>
            <a:r>
              <a:rPr lang="da-DK" altLang="da-DK" sz="2400" dirty="0" smtClean="0"/>
              <a:t>AOF SKANDERBORG AFTENSKOLE (SKANDERBORG – DANIA)</a:t>
            </a:r>
            <a:endParaRPr lang="pl-PL" altLang="da-DK" sz="2400" smtClean="0"/>
          </a:p>
          <a:p>
            <a:pPr>
              <a:buFont typeface="Arial" panose="020B0604020202020204" pitchFamily="34" charset="0"/>
              <a:buNone/>
            </a:pPr>
            <a:endParaRPr lang="pl-PL" altLang="da-DK" smtClean="0"/>
          </a:p>
          <a:p>
            <a:endParaRPr lang="pl-PL" altLang="da-DK" smtClean="0"/>
          </a:p>
        </p:txBody>
      </p:sp>
      <p:pic>
        <p:nvPicPr>
          <p:cNvPr id="4101" name="Obraz 1" descr="Znalezione obrazy dla zapytania bepresel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90500"/>
            <a:ext cx="1582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3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71450"/>
            <a:ext cx="26781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6000"/>
            <a:ext cx="1200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096000"/>
            <a:ext cx="1200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Obraz 19" descr="Znalezione obrazy dla zapytania AOF-Skanderb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05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Obraz 13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096000"/>
            <a:ext cx="24971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Obraz 16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0"/>
            <a:ext cx="1503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908550"/>
            <a:ext cx="31003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>
            <a:extLst/>
          </p:cNvPr>
          <p:cNvSpPr/>
          <p:nvPr/>
        </p:nvSpPr>
        <p:spPr>
          <a:xfrm>
            <a:off x="744538" y="392113"/>
            <a:ext cx="10947400" cy="598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</a:rPr>
              <a:t>Każde starzejące się pokolenie – buduje na bazie warunków życia w poprzednich pokoleniach.</a:t>
            </a:r>
            <a:endParaRPr lang="da-DK" sz="2800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892675"/>
            <a:ext cx="31019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4865688"/>
            <a:ext cx="31003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4873625"/>
            <a:ext cx="3098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>
            <a:extLst/>
          </p:cNvPr>
          <p:cNvSpPr/>
          <p:nvPr/>
        </p:nvSpPr>
        <p:spPr>
          <a:xfrm>
            <a:off x="10228263" y="5083175"/>
            <a:ext cx="966787" cy="6794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b="1" dirty="0"/>
          </a:p>
        </p:txBody>
      </p:sp>
      <p:sp>
        <p:nvSpPr>
          <p:cNvPr id="28" name="Terning 27">
            <a:extLst/>
          </p:cNvPr>
          <p:cNvSpPr/>
          <p:nvPr/>
        </p:nvSpPr>
        <p:spPr>
          <a:xfrm>
            <a:off x="10009188" y="4851400"/>
            <a:ext cx="1338262" cy="9001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urodzeni</a:t>
            </a:r>
            <a:r>
              <a:rPr lang="da-DK" dirty="0"/>
              <a:t> 1950th</a:t>
            </a:r>
          </a:p>
        </p:txBody>
      </p:sp>
      <p:sp>
        <p:nvSpPr>
          <p:cNvPr id="33" name="Terning 32">
            <a:extLst/>
          </p:cNvPr>
          <p:cNvSpPr/>
          <p:nvPr/>
        </p:nvSpPr>
        <p:spPr>
          <a:xfrm>
            <a:off x="7243763" y="4953000"/>
            <a:ext cx="1306512" cy="9001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urodzeni</a:t>
            </a:r>
            <a:r>
              <a:rPr lang="da-DK" dirty="0"/>
              <a:t> 1920th</a:t>
            </a:r>
          </a:p>
        </p:txBody>
      </p:sp>
      <p:sp>
        <p:nvSpPr>
          <p:cNvPr id="34" name="Terning 33">
            <a:extLst/>
          </p:cNvPr>
          <p:cNvSpPr/>
          <p:nvPr/>
        </p:nvSpPr>
        <p:spPr>
          <a:xfrm>
            <a:off x="4132263" y="4908550"/>
            <a:ext cx="1368425" cy="9001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urodzeni </a:t>
            </a:r>
            <a:r>
              <a:rPr lang="da-DK" dirty="0"/>
              <a:t>1890th</a:t>
            </a:r>
          </a:p>
        </p:txBody>
      </p:sp>
      <p:sp>
        <p:nvSpPr>
          <p:cNvPr id="35" name="Terning 34">
            <a:extLst/>
          </p:cNvPr>
          <p:cNvSpPr/>
          <p:nvPr/>
        </p:nvSpPr>
        <p:spPr>
          <a:xfrm>
            <a:off x="900113" y="4943475"/>
            <a:ext cx="1349375" cy="898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urodzeni</a:t>
            </a:r>
            <a:r>
              <a:rPr lang="da-DK" dirty="0"/>
              <a:t> 1860th</a:t>
            </a:r>
          </a:p>
        </p:txBody>
      </p:sp>
      <p:sp>
        <p:nvSpPr>
          <p:cNvPr id="42" name="Terning 41">
            <a:extLst/>
          </p:cNvPr>
          <p:cNvSpPr/>
          <p:nvPr/>
        </p:nvSpPr>
        <p:spPr>
          <a:xfrm>
            <a:off x="9858375" y="3559175"/>
            <a:ext cx="1706563" cy="15240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Warunki życia </a:t>
            </a:r>
            <a:r>
              <a:rPr lang="da-DK" sz="1600" dirty="0">
                <a:solidFill>
                  <a:schemeClr val="tx1"/>
                </a:solidFill>
              </a:rPr>
              <a:t>1950- 2019</a:t>
            </a:r>
          </a:p>
        </p:txBody>
      </p:sp>
      <p:sp>
        <p:nvSpPr>
          <p:cNvPr id="43" name="Terning 42">
            <a:extLst/>
          </p:cNvPr>
          <p:cNvSpPr/>
          <p:nvPr/>
        </p:nvSpPr>
        <p:spPr>
          <a:xfrm>
            <a:off x="7110413" y="3644900"/>
            <a:ext cx="1706562" cy="15224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Warunki życia </a:t>
            </a:r>
            <a:r>
              <a:rPr lang="da-DK" sz="1400" dirty="0"/>
              <a:t>1920- 1980</a:t>
            </a:r>
          </a:p>
        </p:txBody>
      </p:sp>
      <p:sp>
        <p:nvSpPr>
          <p:cNvPr id="44" name="Terning 43">
            <a:extLst/>
          </p:cNvPr>
          <p:cNvSpPr/>
          <p:nvPr/>
        </p:nvSpPr>
        <p:spPr>
          <a:xfrm>
            <a:off x="4043363" y="3624263"/>
            <a:ext cx="1706562" cy="152241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Warunki życia </a:t>
            </a:r>
            <a:r>
              <a:rPr lang="da-DK" sz="1400" dirty="0"/>
              <a:t>1890- 1950</a:t>
            </a:r>
          </a:p>
        </p:txBody>
      </p:sp>
      <p:sp>
        <p:nvSpPr>
          <p:cNvPr id="45" name="Terning 44">
            <a:extLst/>
          </p:cNvPr>
          <p:cNvSpPr/>
          <p:nvPr/>
        </p:nvSpPr>
        <p:spPr>
          <a:xfrm>
            <a:off x="838200" y="3651250"/>
            <a:ext cx="1706563" cy="150971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Warunki życia </a:t>
            </a:r>
            <a:r>
              <a:rPr lang="da-DK" sz="1400" dirty="0"/>
              <a:t>1860- 1920</a:t>
            </a:r>
          </a:p>
        </p:txBody>
      </p:sp>
      <p:sp>
        <p:nvSpPr>
          <p:cNvPr id="38" name="Terning 37">
            <a:extLst/>
          </p:cNvPr>
          <p:cNvSpPr/>
          <p:nvPr/>
        </p:nvSpPr>
        <p:spPr>
          <a:xfrm>
            <a:off x="1065213" y="2924175"/>
            <a:ext cx="1306512" cy="100012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60 -65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1920t</a:t>
            </a:r>
            <a:r>
              <a:rPr lang="pl-PL" b="1" dirty="0"/>
              <a:t>e</a:t>
            </a:r>
            <a:endParaRPr lang="da-DK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1" name="Terning 40">
            <a:extLst/>
          </p:cNvPr>
          <p:cNvSpPr/>
          <p:nvPr/>
        </p:nvSpPr>
        <p:spPr>
          <a:xfrm>
            <a:off x="1081088" y="2068513"/>
            <a:ext cx="1306512" cy="108108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80+ 1940t</a:t>
            </a:r>
            <a:r>
              <a:rPr lang="pl-PL" dirty="0"/>
              <a:t>e</a:t>
            </a:r>
            <a:endParaRPr lang="da-DK" dirty="0"/>
          </a:p>
        </p:txBody>
      </p:sp>
      <p:sp>
        <p:nvSpPr>
          <p:cNvPr id="32" name="Terning 31">
            <a:extLst/>
          </p:cNvPr>
          <p:cNvSpPr/>
          <p:nvPr/>
        </p:nvSpPr>
        <p:spPr>
          <a:xfrm>
            <a:off x="7327900" y="2959100"/>
            <a:ext cx="1306513" cy="10017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60 -65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1980t</a:t>
            </a:r>
            <a:r>
              <a:rPr lang="pl-PL" b="1" dirty="0"/>
              <a:t>e</a:t>
            </a:r>
            <a:endParaRPr lang="da-DK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39" name="Terning 38">
            <a:extLst/>
          </p:cNvPr>
          <p:cNvSpPr/>
          <p:nvPr/>
        </p:nvSpPr>
        <p:spPr>
          <a:xfrm>
            <a:off x="7327900" y="2114550"/>
            <a:ext cx="1306513" cy="10795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80+ 2000-10</a:t>
            </a:r>
          </a:p>
        </p:txBody>
      </p:sp>
      <p:sp>
        <p:nvSpPr>
          <p:cNvPr id="37" name="Terning 36">
            <a:extLst/>
          </p:cNvPr>
          <p:cNvSpPr/>
          <p:nvPr/>
        </p:nvSpPr>
        <p:spPr>
          <a:xfrm>
            <a:off x="4281488" y="2921000"/>
            <a:ext cx="1308100" cy="10017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60 -65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1950ths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0" name="Terning 39">
            <a:extLst/>
          </p:cNvPr>
          <p:cNvSpPr/>
          <p:nvPr/>
        </p:nvSpPr>
        <p:spPr>
          <a:xfrm>
            <a:off x="4295775" y="2068513"/>
            <a:ext cx="1306513" cy="108108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80+ 1970t</a:t>
            </a:r>
            <a:r>
              <a:rPr lang="pl-PL" dirty="0"/>
              <a:t>e</a:t>
            </a:r>
            <a:endParaRPr lang="da-DK" dirty="0"/>
          </a:p>
        </p:txBody>
      </p:sp>
      <p:sp>
        <p:nvSpPr>
          <p:cNvPr id="27" name="Terning 26">
            <a:extLst/>
          </p:cNvPr>
          <p:cNvSpPr/>
          <p:nvPr/>
        </p:nvSpPr>
        <p:spPr>
          <a:xfrm>
            <a:off x="10075863" y="2860675"/>
            <a:ext cx="1308100" cy="99853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60 -65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/>
              <a:t>2019-25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30" name="Terning 29">
            <a:extLst/>
          </p:cNvPr>
          <p:cNvSpPr/>
          <p:nvPr/>
        </p:nvSpPr>
        <p:spPr>
          <a:xfrm>
            <a:off x="10058400" y="2035175"/>
            <a:ext cx="1306513" cy="1077913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80+ 2030-35</a:t>
            </a:r>
          </a:p>
        </p:txBody>
      </p:sp>
      <p:sp>
        <p:nvSpPr>
          <p:cNvPr id="46" name="Terning 45">
            <a:extLst/>
          </p:cNvPr>
          <p:cNvSpPr/>
          <p:nvPr/>
        </p:nvSpPr>
        <p:spPr>
          <a:xfrm>
            <a:off x="7243763" y="1493838"/>
            <a:ext cx="1438275" cy="8667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rodzice</a:t>
            </a:r>
            <a:endParaRPr lang="da-DK" dirty="0"/>
          </a:p>
        </p:txBody>
      </p:sp>
      <p:sp>
        <p:nvSpPr>
          <p:cNvPr id="47" name="Terning 46">
            <a:extLst/>
          </p:cNvPr>
          <p:cNvSpPr/>
          <p:nvPr/>
        </p:nvSpPr>
        <p:spPr>
          <a:xfrm>
            <a:off x="4203700" y="1450975"/>
            <a:ext cx="1438275" cy="8683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pradziadkowie</a:t>
            </a:r>
            <a:endParaRPr lang="da-DK" sz="1200" dirty="0"/>
          </a:p>
        </p:txBody>
      </p:sp>
      <p:sp>
        <p:nvSpPr>
          <p:cNvPr id="48" name="Terning 47">
            <a:extLst/>
          </p:cNvPr>
          <p:cNvSpPr/>
          <p:nvPr/>
        </p:nvSpPr>
        <p:spPr>
          <a:xfrm>
            <a:off x="1052513" y="1430338"/>
            <a:ext cx="1438275" cy="8667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/>
              <a:t>prapradziadkowie</a:t>
            </a:r>
            <a:endParaRPr lang="da-DK" sz="1100" dirty="0"/>
          </a:p>
        </p:txBody>
      </p:sp>
      <p:sp>
        <p:nvSpPr>
          <p:cNvPr id="31" name="Terning 30">
            <a:extLst/>
          </p:cNvPr>
          <p:cNvSpPr/>
          <p:nvPr/>
        </p:nvSpPr>
        <p:spPr>
          <a:xfrm>
            <a:off x="10045700" y="1438275"/>
            <a:ext cx="1439863" cy="8667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MY</a:t>
            </a:r>
            <a:endParaRPr lang="da-DK" dirty="0"/>
          </a:p>
        </p:txBody>
      </p:sp>
      <p:pic>
        <p:nvPicPr>
          <p:cNvPr id="25628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0"/>
            <a:ext cx="13636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4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38" grpId="0" animBg="1"/>
      <p:bldP spid="41" grpId="0" animBg="1"/>
      <p:bldP spid="32" grpId="0" animBg="1"/>
      <p:bldP spid="39" grpId="0" animBg="1"/>
      <p:bldP spid="37" grpId="0" animBg="1"/>
      <p:bldP spid="40" grpId="0" animBg="1"/>
      <p:bldP spid="27" grpId="0" animBg="1"/>
      <p:bldP spid="30" grpId="0" animBg="1"/>
      <p:bldP spid="46" grpId="0" animBg="1"/>
      <p:bldP spid="47" grpId="0" animBg="1"/>
      <p:bldP spid="48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/>
          </p:cNvPr>
          <p:cNvSpPr/>
          <p:nvPr/>
        </p:nvSpPr>
        <p:spPr>
          <a:xfrm>
            <a:off x="498475" y="506413"/>
            <a:ext cx="7519988" cy="562133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Zdarza się, że w różnego rodzaju literaturze możemy przeczytać takie stwierdzenia jak poniżej: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</a:t>
            </a: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B050"/>
                </a:solidFill>
              </a:rPr>
              <a:t>“ </a:t>
            </a:r>
            <a:r>
              <a:rPr lang="pl-PL" sz="2400" i="1" dirty="0">
                <a:solidFill>
                  <a:srgbClr val="00B050"/>
                </a:solidFill>
              </a:rPr>
              <a:t>to normalne, że mięśnie słabną w ciągu życia, jeżeli człowiek nic nie zrobi aby temu zapobiec – będą słabnąć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2400" dirty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B050"/>
                </a:solidFill>
              </a:rPr>
              <a:t>“….Normal</a:t>
            </a:r>
            <a:r>
              <a:rPr lang="pl-PL" sz="2400" i="1" dirty="0" err="1">
                <a:solidFill>
                  <a:srgbClr val="00B050"/>
                </a:solidFill>
              </a:rPr>
              <a:t>ne</a:t>
            </a:r>
            <a:r>
              <a:rPr lang="pl-PL" sz="2400" i="1" dirty="0">
                <a:solidFill>
                  <a:srgbClr val="00B050"/>
                </a:solidFill>
              </a:rPr>
              <a:t>, że ludzie tracą siły z wiekiem, jeżeli nic nie robią aby temu zapobiec – będą je tracić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  <a:endParaRPr lang="da-DK" sz="2400" dirty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</a:t>
            </a: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</a:t>
            </a:r>
            <a:endParaRPr lang="da-DK" dirty="0"/>
          </a:p>
        </p:txBody>
      </p:sp>
      <p:sp>
        <p:nvSpPr>
          <p:cNvPr id="26627" name="AutoShape 2" descr="Billedresultat for littera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0575" y="-838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26628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2189163"/>
            <a:ext cx="345916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5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ladsholder til indhold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825" y="1690688"/>
            <a:ext cx="4329113" cy="4352925"/>
          </a:xfrm>
        </p:spPr>
      </p:pic>
      <p:sp>
        <p:nvSpPr>
          <p:cNvPr id="4" name="Rektangel 3">
            <a:extLst/>
          </p:cNvPr>
          <p:cNvSpPr/>
          <p:nvPr/>
        </p:nvSpPr>
        <p:spPr>
          <a:xfrm>
            <a:off x="850900" y="1527175"/>
            <a:ext cx="3276600" cy="9763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1"/>
                </a:solidFill>
              </a:rPr>
              <a:t>1: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</a:rPr>
              <a:t>Ostra choroba fizyczna i następująca po niej niesprawność</a:t>
            </a:r>
            <a:r>
              <a:rPr lang="en-GB" sz="1600" dirty="0">
                <a:solidFill>
                  <a:schemeClr val="tx1"/>
                </a:solidFill>
              </a:rPr>
              <a:t>.  </a:t>
            </a:r>
          </a:p>
        </p:txBody>
      </p:sp>
      <p:cxnSp>
        <p:nvCxnSpPr>
          <p:cNvPr id="10" name="Lige pilforbindelse 9">
            <a:extLst/>
          </p:cNvPr>
          <p:cNvCxnSpPr>
            <a:stCxn id="4" idx="3"/>
          </p:cNvCxnSpPr>
          <p:nvPr/>
        </p:nvCxnSpPr>
        <p:spPr>
          <a:xfrm>
            <a:off x="4127500" y="2016125"/>
            <a:ext cx="4010025" cy="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/>
          </p:cNvPr>
          <p:cNvCxnSpPr/>
          <p:nvPr/>
        </p:nvCxnSpPr>
        <p:spPr>
          <a:xfrm flipV="1">
            <a:off x="4108450" y="3109913"/>
            <a:ext cx="4029075" cy="20637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/>
          </p:cNvPr>
          <p:cNvCxnSpPr/>
          <p:nvPr/>
        </p:nvCxnSpPr>
        <p:spPr>
          <a:xfrm flipV="1">
            <a:off x="3916363" y="3997325"/>
            <a:ext cx="4240212" cy="1746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/>
          </p:cNvPr>
          <p:cNvCxnSpPr>
            <a:stCxn id="7" idx="3"/>
          </p:cNvCxnSpPr>
          <p:nvPr/>
        </p:nvCxnSpPr>
        <p:spPr>
          <a:xfrm flipV="1">
            <a:off x="4094163" y="4821238"/>
            <a:ext cx="4062412" cy="381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/>
          </p:cNvPr>
          <p:cNvSpPr/>
          <p:nvPr/>
        </p:nvSpPr>
        <p:spPr>
          <a:xfrm>
            <a:off x="830263" y="2608263"/>
            <a:ext cx="3278187" cy="8874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Powoli rozwijające się problemy i zaburzenia poznawcze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ktangel 4">
            <a:extLst/>
          </p:cNvPr>
          <p:cNvSpPr/>
          <p:nvPr/>
        </p:nvSpPr>
        <p:spPr>
          <a:xfrm>
            <a:off x="4433888" y="1512888"/>
            <a:ext cx="2895600" cy="28368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1"/>
                </a:solidFill>
              </a:rPr>
              <a:t>Wiemy że możemy zapobiegać lub opóźnić te stany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817563" y="4492625"/>
            <a:ext cx="32766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</a:rPr>
              <a:t>Powolne osuwanie się w uzależnienie od innych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ktangel 5">
            <a:extLst/>
          </p:cNvPr>
          <p:cNvSpPr/>
          <p:nvPr/>
        </p:nvSpPr>
        <p:spPr>
          <a:xfrm>
            <a:off x="817563" y="3559175"/>
            <a:ext cx="3276600" cy="8048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Problemy psychiatryczne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3" name="Rektangel 22">
            <a:extLst/>
          </p:cNvPr>
          <p:cNvSpPr/>
          <p:nvPr/>
        </p:nvSpPr>
        <p:spPr>
          <a:xfrm>
            <a:off x="817563" y="5308600"/>
            <a:ext cx="3276600" cy="7350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5</a:t>
            </a:r>
            <a:r>
              <a:rPr lang="pl-PL" sz="2400" dirty="0">
                <a:solidFill>
                  <a:schemeClr val="tx1"/>
                </a:solidFill>
              </a:rPr>
              <a:t>. Wypadki i upadki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24" name="Lige pilforbindelse 23">
            <a:extLst/>
          </p:cNvPr>
          <p:cNvCxnSpPr/>
          <p:nvPr/>
        </p:nvCxnSpPr>
        <p:spPr>
          <a:xfrm flipV="1">
            <a:off x="4094163" y="5614988"/>
            <a:ext cx="4043362" cy="635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/>
          </p:cNvPr>
          <p:cNvSpPr/>
          <p:nvPr/>
        </p:nvSpPr>
        <p:spPr>
          <a:xfrm>
            <a:off x="4525963" y="4452938"/>
            <a:ext cx="2803525" cy="1590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Bardzo wiele osób traci niezależność z powodów wymienionych w punktach 4 i 5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663" name="Titel 1"/>
          <p:cNvSpPr txBox="1">
            <a:spLocks/>
          </p:cNvSpPr>
          <p:nvPr/>
        </p:nvSpPr>
        <p:spPr bwMode="auto">
          <a:xfrm>
            <a:off x="830263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>
                <a:latin typeface="Calibri Light" panose="020F0302020204030204" pitchFamily="34" charset="0"/>
              </a:rPr>
              <a:t>Jak stajemy się zależni od innych</a:t>
            </a:r>
            <a:r>
              <a:rPr lang="da-DK" altLang="pl-PL" sz="4400">
                <a:latin typeface="Calibri Light" panose="020F0302020204030204" pitchFamily="34" charset="0"/>
              </a:rPr>
              <a:t>:</a:t>
            </a:r>
          </a:p>
        </p:txBody>
      </p:sp>
      <p:pic>
        <p:nvPicPr>
          <p:cNvPr id="27664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31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/>
          </p:cNvPr>
          <p:cNvSpPr/>
          <p:nvPr/>
        </p:nvSpPr>
        <p:spPr>
          <a:xfrm>
            <a:off x="1331913" y="784225"/>
            <a:ext cx="4049712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2554288" y="3006725"/>
            <a:ext cx="7394575" cy="598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4 </a:t>
            </a:r>
            <a:r>
              <a:rPr lang="pl-PL" sz="2000" dirty="0">
                <a:solidFill>
                  <a:schemeClr val="tx1"/>
                </a:solidFill>
              </a:rPr>
              <a:t>Powolne zmniejszanie się masy mięśniowej mięśni naszych przedramion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5" name="Rektangel 4">
            <a:extLst/>
          </p:cNvPr>
          <p:cNvSpPr/>
          <p:nvPr/>
        </p:nvSpPr>
        <p:spPr>
          <a:xfrm>
            <a:off x="2554288" y="890588"/>
            <a:ext cx="7394575" cy="73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1. Powolna redukcja naszych sił witalnych / sprawności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2554288" y="1563688"/>
            <a:ext cx="7394575" cy="6270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2.</a:t>
            </a:r>
            <a:r>
              <a:rPr lang="pl-PL" sz="2000" dirty="0">
                <a:solidFill>
                  <a:schemeClr val="tx1"/>
                </a:solidFill>
              </a:rPr>
              <a:t> Powolny spadek umiejętności  do utrzymywania właściwej równowagi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2554288" y="2149475"/>
            <a:ext cx="7394575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pl-PL" sz="2000" dirty="0">
                <a:solidFill>
                  <a:schemeClr val="tx1"/>
                </a:solidFill>
              </a:rPr>
              <a:t>Powolna redukcja możliwości rozciągania się mięśni naszych ud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pl-PL" sz="20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pl-PL" sz="2000" dirty="0">
                <a:solidFill>
                  <a:schemeClr val="tx1"/>
                </a:solidFill>
              </a:rPr>
              <a:t>mięśni położonych po bocznej stronie uda).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/>
          </p:cNvPr>
          <p:cNvSpPr/>
          <p:nvPr/>
        </p:nvSpPr>
        <p:spPr>
          <a:xfrm>
            <a:off x="2554288" y="5726113"/>
            <a:ext cx="7394575" cy="520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dirty="0">
                <a:solidFill>
                  <a:schemeClr val="tx1"/>
                </a:solidFill>
              </a:rPr>
              <a:t>8. Problem</a:t>
            </a:r>
            <a:r>
              <a:rPr lang="pl-PL" sz="2000" dirty="0">
                <a:solidFill>
                  <a:schemeClr val="tx1"/>
                </a:solidFill>
              </a:rPr>
              <a:t>y z nadciśnieniem tętniczym.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2" name="Pentagon 1">
            <a:extLst/>
          </p:cNvPr>
          <p:cNvSpPr/>
          <p:nvPr/>
        </p:nvSpPr>
        <p:spPr>
          <a:xfrm>
            <a:off x="179388" y="1830388"/>
            <a:ext cx="2354262" cy="2190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 </a:t>
            </a:r>
            <a:r>
              <a:rPr lang="pl-PL" sz="1600" dirty="0"/>
              <a:t>podstawowych fizycznych czynników koniecznych do uniknięcia zależności</a:t>
            </a:r>
            <a:endParaRPr lang="da-DK" dirty="0"/>
          </a:p>
        </p:txBody>
      </p:sp>
      <p:sp>
        <p:nvSpPr>
          <p:cNvPr id="12" name="Rektangel 11">
            <a:extLst/>
          </p:cNvPr>
          <p:cNvSpPr/>
          <p:nvPr/>
        </p:nvSpPr>
        <p:spPr>
          <a:xfrm>
            <a:off x="2554288" y="3683000"/>
            <a:ext cx="739457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pl-PL" sz="2000" dirty="0">
                <a:solidFill>
                  <a:schemeClr val="tx1"/>
                </a:solidFill>
              </a:rPr>
              <a:t>Zbyt duży lub, co ciekawe, ZBYT MAŁY indeks masy, czyli </a:t>
            </a:r>
            <a:r>
              <a:rPr lang="en-US" sz="2000" dirty="0">
                <a:solidFill>
                  <a:schemeClr val="tx1"/>
                </a:solidFill>
              </a:rPr>
              <a:t>BMI.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3" name="Rektangel 12">
            <a:extLst/>
          </p:cNvPr>
          <p:cNvSpPr/>
          <p:nvPr/>
        </p:nvSpPr>
        <p:spPr>
          <a:xfrm>
            <a:off x="2554288" y="4387850"/>
            <a:ext cx="8335962" cy="520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6.</a:t>
            </a:r>
            <a:r>
              <a:rPr lang="pl-PL" sz="2000" dirty="0">
                <a:solidFill>
                  <a:schemeClr val="tx1"/>
                </a:solidFill>
              </a:rPr>
              <a:t>Powolna zmiana w proporcjach tkanki mięśniowej i tłuszczowej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/>
          </p:cNvPr>
          <p:cNvSpPr/>
          <p:nvPr/>
        </p:nvSpPr>
        <p:spPr>
          <a:xfrm>
            <a:off x="2554288" y="4994275"/>
            <a:ext cx="7394575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dirty="0">
                <a:solidFill>
                  <a:schemeClr val="tx1"/>
                </a:solidFill>
              </a:rPr>
              <a:t>7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pl-PL" sz="2000" dirty="0">
                <a:solidFill>
                  <a:schemeClr val="tx1"/>
                </a:solidFill>
              </a:rPr>
              <a:t>Problem z redukcją masy mięśni naszych bioder.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" name="Titel 1">
            <a:extLst/>
          </p:cNvPr>
          <p:cNvSpPr txBox="1">
            <a:spLocks/>
          </p:cNvSpPr>
          <p:nvPr/>
        </p:nvSpPr>
        <p:spPr>
          <a:xfrm>
            <a:off x="830263" y="365125"/>
            <a:ext cx="10515600" cy="5429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dirty="0"/>
              <a:t>Dlaczego stajemy się zależni od innych </a:t>
            </a:r>
            <a:r>
              <a:rPr lang="da-DK" dirty="0"/>
              <a:t>:</a:t>
            </a:r>
          </a:p>
        </p:txBody>
      </p:sp>
      <p:pic>
        <p:nvPicPr>
          <p:cNvPr id="28685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8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29699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52500"/>
            <a:ext cx="7821612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/>
          </p:cNvPr>
          <p:cNvSpPr/>
          <p:nvPr/>
        </p:nvSpPr>
        <p:spPr>
          <a:xfrm>
            <a:off x="231775" y="3203575"/>
            <a:ext cx="814388" cy="2689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60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praca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x</a:t>
            </a:r>
            <a:r>
              <a:rPr lang="da-DK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5" name="Rektangel 4">
            <a:extLst/>
          </p:cNvPr>
          <p:cNvSpPr/>
          <p:nvPr/>
        </p:nvSpPr>
        <p:spPr>
          <a:xfrm>
            <a:off x="1073150" y="4662488"/>
            <a:ext cx="439738" cy="123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</a:t>
            </a:r>
          </a:p>
        </p:txBody>
      </p:sp>
      <p:sp>
        <p:nvSpPr>
          <p:cNvPr id="6" name="Rektangel 5">
            <a:extLst/>
          </p:cNvPr>
          <p:cNvSpPr/>
          <p:nvPr/>
        </p:nvSpPr>
        <p:spPr>
          <a:xfrm>
            <a:off x="1538288" y="4287838"/>
            <a:ext cx="439737" cy="1617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</a:t>
            </a: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1981200" y="4824413"/>
            <a:ext cx="439738" cy="10810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3</a:t>
            </a: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4687888" y="4276725"/>
            <a:ext cx="439737" cy="1622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</a:t>
            </a:r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8453438" y="4160838"/>
            <a:ext cx="439737" cy="1789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15</a:t>
            </a:r>
          </a:p>
        </p:txBody>
      </p:sp>
      <p:sp>
        <p:nvSpPr>
          <p:cNvPr id="10" name="Rektangel 9">
            <a:extLst/>
          </p:cNvPr>
          <p:cNvSpPr/>
          <p:nvPr/>
        </p:nvSpPr>
        <p:spPr>
          <a:xfrm>
            <a:off x="9494838" y="4348163"/>
            <a:ext cx="439737" cy="162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17</a:t>
            </a:r>
          </a:p>
        </p:txBody>
      </p:sp>
      <p:sp>
        <p:nvSpPr>
          <p:cNvPr id="13" name="Rektangel 12">
            <a:extLst/>
          </p:cNvPr>
          <p:cNvSpPr/>
          <p:nvPr/>
        </p:nvSpPr>
        <p:spPr>
          <a:xfrm>
            <a:off x="4222750" y="5076825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7</a:t>
            </a:r>
          </a:p>
        </p:txBody>
      </p:sp>
      <p:sp>
        <p:nvSpPr>
          <p:cNvPr id="17" name="Rektangel 16">
            <a:extLst/>
          </p:cNvPr>
          <p:cNvSpPr/>
          <p:nvPr/>
        </p:nvSpPr>
        <p:spPr>
          <a:xfrm flipH="1">
            <a:off x="9494838" y="5969000"/>
            <a:ext cx="2401887" cy="476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Robimy to kilka razy w roku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/>
          </p:cNvPr>
          <p:cNvSpPr/>
          <p:nvPr/>
        </p:nvSpPr>
        <p:spPr>
          <a:xfrm>
            <a:off x="11472863" y="4010025"/>
            <a:ext cx="538162" cy="1960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>
            <a:extLst/>
          </p:cNvPr>
          <p:cNvSpPr/>
          <p:nvPr/>
        </p:nvSpPr>
        <p:spPr>
          <a:xfrm>
            <a:off x="10975975" y="5118100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20</a:t>
            </a:r>
          </a:p>
        </p:txBody>
      </p:sp>
      <p:sp>
        <p:nvSpPr>
          <p:cNvPr id="20" name="Rektangel 19">
            <a:extLst/>
          </p:cNvPr>
          <p:cNvSpPr/>
          <p:nvPr/>
        </p:nvSpPr>
        <p:spPr>
          <a:xfrm>
            <a:off x="7466013" y="4546600"/>
            <a:ext cx="439737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13</a:t>
            </a:r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5167313" y="4827588"/>
            <a:ext cx="439737" cy="10826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9</a:t>
            </a:r>
          </a:p>
        </p:txBody>
      </p:sp>
      <p:sp>
        <p:nvSpPr>
          <p:cNvPr id="22" name="Rektangel 21">
            <a:extLst/>
          </p:cNvPr>
          <p:cNvSpPr/>
          <p:nvPr/>
        </p:nvSpPr>
        <p:spPr>
          <a:xfrm>
            <a:off x="5672138" y="4486275"/>
            <a:ext cx="43815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10</a:t>
            </a:r>
          </a:p>
        </p:txBody>
      </p:sp>
      <p:sp>
        <p:nvSpPr>
          <p:cNvPr id="23" name="Rektangel 22">
            <a:extLst/>
          </p:cNvPr>
          <p:cNvSpPr/>
          <p:nvPr/>
        </p:nvSpPr>
        <p:spPr>
          <a:xfrm>
            <a:off x="7962900" y="4341813"/>
            <a:ext cx="438150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14</a:t>
            </a:r>
          </a:p>
        </p:txBody>
      </p:sp>
      <p:sp>
        <p:nvSpPr>
          <p:cNvPr id="24" name="Rektangel 23">
            <a:extLst/>
          </p:cNvPr>
          <p:cNvSpPr/>
          <p:nvPr/>
        </p:nvSpPr>
        <p:spPr>
          <a:xfrm>
            <a:off x="6978650" y="4002088"/>
            <a:ext cx="439738" cy="1954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12</a:t>
            </a:r>
          </a:p>
        </p:txBody>
      </p:sp>
      <p:sp>
        <p:nvSpPr>
          <p:cNvPr id="31762" name="Titel 1"/>
          <p:cNvSpPr txBox="1">
            <a:spLocks/>
          </p:cNvSpPr>
          <p:nvPr/>
        </p:nvSpPr>
        <p:spPr bwMode="auto">
          <a:xfrm>
            <a:off x="2714625" y="1484313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ktangel 14">
            <a:extLst/>
          </p:cNvPr>
          <p:cNvSpPr/>
          <p:nvPr/>
        </p:nvSpPr>
        <p:spPr>
          <a:xfrm flipH="1">
            <a:off x="4203700" y="5895975"/>
            <a:ext cx="2387600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 – 5  </a:t>
            </a:r>
            <a:r>
              <a:rPr lang="pl-PL" dirty="0">
                <a:solidFill>
                  <a:schemeClr val="tx1"/>
                </a:solidFill>
              </a:rPr>
              <a:t>razy w tygodniu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/>
          </p:cNvPr>
          <p:cNvSpPr/>
          <p:nvPr/>
        </p:nvSpPr>
        <p:spPr>
          <a:xfrm flipH="1">
            <a:off x="6965950" y="5956300"/>
            <a:ext cx="2414588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1-3 </a:t>
            </a:r>
            <a:r>
              <a:rPr lang="pl-PL" dirty="0">
                <a:solidFill>
                  <a:schemeClr val="tx1"/>
                </a:solidFill>
              </a:rPr>
              <a:t>razy w miesiącu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/>
          </p:cNvPr>
          <p:cNvSpPr/>
          <p:nvPr/>
        </p:nvSpPr>
        <p:spPr>
          <a:xfrm>
            <a:off x="9918700" y="3533775"/>
            <a:ext cx="512763" cy="242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40</a:t>
            </a:r>
            <a:r>
              <a:rPr lang="pl-PL" dirty="0"/>
              <a:t>W</a:t>
            </a:r>
            <a:endParaRPr lang="da-DK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18  </a:t>
            </a:r>
          </a:p>
        </p:txBody>
      </p:sp>
      <p:sp>
        <p:nvSpPr>
          <p:cNvPr id="32" name="Rektangel 31">
            <a:extLst/>
          </p:cNvPr>
          <p:cNvSpPr/>
          <p:nvPr/>
        </p:nvSpPr>
        <p:spPr>
          <a:xfrm>
            <a:off x="10485438" y="3822700"/>
            <a:ext cx="490537" cy="21415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35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/>
          </p:cNvPr>
          <p:cNvSpPr/>
          <p:nvPr/>
        </p:nvSpPr>
        <p:spPr>
          <a:xfrm flipH="1">
            <a:off x="230188" y="5895975"/>
            <a:ext cx="3584575" cy="522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chemeClr val="tx1"/>
                </a:solidFill>
              </a:rPr>
              <a:t>dzienn</a:t>
            </a:r>
            <a:r>
              <a:rPr lang="da-DK" dirty="0">
                <a:solidFill>
                  <a:schemeClr val="tx1"/>
                </a:solidFill>
              </a:rPr>
              <a:t>i</a:t>
            </a:r>
            <a:r>
              <a:rPr lang="pl-PL" dirty="0">
                <a:solidFill>
                  <a:schemeClr val="tx1"/>
                </a:solidFill>
              </a:rPr>
              <a:t>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/>
          </p:cNvPr>
          <p:cNvSpPr/>
          <p:nvPr/>
        </p:nvSpPr>
        <p:spPr>
          <a:xfrm>
            <a:off x="6156325" y="3941763"/>
            <a:ext cx="439738" cy="1958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11</a:t>
            </a:r>
          </a:p>
        </p:txBody>
      </p:sp>
      <p:sp>
        <p:nvSpPr>
          <p:cNvPr id="35" name="Rektangel 34">
            <a:extLst/>
          </p:cNvPr>
          <p:cNvSpPr/>
          <p:nvPr/>
        </p:nvSpPr>
        <p:spPr>
          <a:xfrm>
            <a:off x="8928100" y="4867275"/>
            <a:ext cx="439738" cy="1082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16</a:t>
            </a:r>
          </a:p>
        </p:txBody>
      </p:sp>
      <p:sp>
        <p:nvSpPr>
          <p:cNvPr id="36" name="Rektangel 35">
            <a:extLst/>
          </p:cNvPr>
          <p:cNvSpPr/>
          <p:nvPr/>
        </p:nvSpPr>
        <p:spPr>
          <a:xfrm>
            <a:off x="2430463" y="5038725"/>
            <a:ext cx="439737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</a:t>
            </a:r>
          </a:p>
        </p:txBody>
      </p:sp>
      <p:sp>
        <p:nvSpPr>
          <p:cNvPr id="37" name="Rektangel 36">
            <a:extLst/>
          </p:cNvPr>
          <p:cNvSpPr/>
          <p:nvPr/>
        </p:nvSpPr>
        <p:spPr>
          <a:xfrm>
            <a:off x="2881313" y="4483100"/>
            <a:ext cx="438150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5</a:t>
            </a:r>
          </a:p>
        </p:txBody>
      </p:sp>
      <p:sp>
        <p:nvSpPr>
          <p:cNvPr id="38" name="Rektangel 37">
            <a:extLst/>
          </p:cNvPr>
          <p:cNvSpPr/>
          <p:nvPr/>
        </p:nvSpPr>
        <p:spPr>
          <a:xfrm>
            <a:off x="3348038" y="4283075"/>
            <a:ext cx="439737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6</a:t>
            </a:r>
          </a:p>
        </p:txBody>
      </p:sp>
      <p:sp>
        <p:nvSpPr>
          <p:cNvPr id="30" name="Rektangel 29">
            <a:extLst/>
          </p:cNvPr>
          <p:cNvSpPr/>
          <p:nvPr/>
        </p:nvSpPr>
        <p:spPr>
          <a:xfrm>
            <a:off x="0" y="68580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    </a:t>
            </a:r>
            <a:r>
              <a:rPr lang="pl-PL" sz="2800" dirty="0">
                <a:solidFill>
                  <a:schemeClr val="tx1"/>
                </a:solidFill>
              </a:rPr>
              <a:t>Cel: utrzymanie dotychczasowej sprawności fizycznej i psychicznej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</a:rPr>
              <a:t>Zadanie: ćwiczenie na poziomie 80% swoich dotychczasowych możliwości minimum 2 razy w tygodniu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1774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61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/>
          </p:cNvPr>
          <p:cNvSpPr/>
          <p:nvPr/>
        </p:nvSpPr>
        <p:spPr>
          <a:xfrm>
            <a:off x="231775" y="3203575"/>
            <a:ext cx="814388" cy="2689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60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praca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x</a:t>
            </a:r>
            <a:r>
              <a:rPr lang="da-DK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5" name="Rektangel 4">
            <a:extLst/>
          </p:cNvPr>
          <p:cNvSpPr/>
          <p:nvPr/>
        </p:nvSpPr>
        <p:spPr>
          <a:xfrm>
            <a:off x="1073150" y="4662488"/>
            <a:ext cx="439738" cy="123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</a:t>
            </a:r>
          </a:p>
        </p:txBody>
      </p:sp>
      <p:sp>
        <p:nvSpPr>
          <p:cNvPr id="6" name="Rektangel 5">
            <a:extLst/>
          </p:cNvPr>
          <p:cNvSpPr/>
          <p:nvPr/>
        </p:nvSpPr>
        <p:spPr>
          <a:xfrm>
            <a:off x="1538288" y="4287838"/>
            <a:ext cx="439737" cy="1617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</a:t>
            </a: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1981200" y="4824413"/>
            <a:ext cx="439738" cy="10810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3</a:t>
            </a: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4687888" y="4276725"/>
            <a:ext cx="439737" cy="1622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</a:t>
            </a:r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8453438" y="4160838"/>
            <a:ext cx="439737" cy="1789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15</a:t>
            </a:r>
          </a:p>
        </p:txBody>
      </p:sp>
      <p:sp>
        <p:nvSpPr>
          <p:cNvPr id="10" name="Rektangel 9">
            <a:extLst/>
          </p:cNvPr>
          <p:cNvSpPr/>
          <p:nvPr/>
        </p:nvSpPr>
        <p:spPr>
          <a:xfrm>
            <a:off x="9494838" y="4348163"/>
            <a:ext cx="439737" cy="162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17</a:t>
            </a:r>
          </a:p>
        </p:txBody>
      </p:sp>
      <p:sp>
        <p:nvSpPr>
          <p:cNvPr id="13" name="Rektangel 12">
            <a:extLst/>
          </p:cNvPr>
          <p:cNvSpPr/>
          <p:nvPr/>
        </p:nvSpPr>
        <p:spPr>
          <a:xfrm>
            <a:off x="4222750" y="5076825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7</a:t>
            </a:r>
          </a:p>
        </p:txBody>
      </p:sp>
      <p:sp>
        <p:nvSpPr>
          <p:cNvPr id="17" name="Rektangel 16">
            <a:extLst/>
          </p:cNvPr>
          <p:cNvSpPr/>
          <p:nvPr/>
        </p:nvSpPr>
        <p:spPr>
          <a:xfrm flipH="1">
            <a:off x="9494838" y="5969000"/>
            <a:ext cx="2401887" cy="476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Robimy to kilka razy w roku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/>
          </p:cNvPr>
          <p:cNvSpPr/>
          <p:nvPr/>
        </p:nvSpPr>
        <p:spPr>
          <a:xfrm>
            <a:off x="11472863" y="4010025"/>
            <a:ext cx="538162" cy="1960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>
            <a:extLst/>
          </p:cNvPr>
          <p:cNvSpPr/>
          <p:nvPr/>
        </p:nvSpPr>
        <p:spPr>
          <a:xfrm>
            <a:off x="10975975" y="5118100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20</a:t>
            </a:r>
          </a:p>
        </p:txBody>
      </p:sp>
      <p:sp>
        <p:nvSpPr>
          <p:cNvPr id="20" name="Rektangel 19">
            <a:extLst/>
          </p:cNvPr>
          <p:cNvSpPr/>
          <p:nvPr/>
        </p:nvSpPr>
        <p:spPr>
          <a:xfrm>
            <a:off x="7466013" y="4546600"/>
            <a:ext cx="439737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13</a:t>
            </a:r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5167313" y="4827588"/>
            <a:ext cx="439737" cy="10826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9</a:t>
            </a:r>
          </a:p>
        </p:txBody>
      </p:sp>
      <p:sp>
        <p:nvSpPr>
          <p:cNvPr id="22" name="Rektangel 21">
            <a:extLst/>
          </p:cNvPr>
          <p:cNvSpPr/>
          <p:nvPr/>
        </p:nvSpPr>
        <p:spPr>
          <a:xfrm>
            <a:off x="5672138" y="4486275"/>
            <a:ext cx="43815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10</a:t>
            </a:r>
          </a:p>
        </p:txBody>
      </p:sp>
      <p:sp>
        <p:nvSpPr>
          <p:cNvPr id="23" name="Rektangel 22">
            <a:extLst/>
          </p:cNvPr>
          <p:cNvSpPr/>
          <p:nvPr/>
        </p:nvSpPr>
        <p:spPr>
          <a:xfrm>
            <a:off x="7962900" y="4341813"/>
            <a:ext cx="438150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14</a:t>
            </a:r>
          </a:p>
        </p:txBody>
      </p:sp>
      <p:sp>
        <p:nvSpPr>
          <p:cNvPr id="24" name="Rektangel 23">
            <a:extLst/>
          </p:cNvPr>
          <p:cNvSpPr/>
          <p:nvPr/>
        </p:nvSpPr>
        <p:spPr>
          <a:xfrm>
            <a:off x="6978650" y="4002088"/>
            <a:ext cx="439738" cy="1954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12</a:t>
            </a:r>
          </a:p>
        </p:txBody>
      </p:sp>
      <p:sp>
        <p:nvSpPr>
          <p:cNvPr id="32786" name="Titel 1"/>
          <p:cNvSpPr txBox="1">
            <a:spLocks/>
          </p:cNvSpPr>
          <p:nvPr/>
        </p:nvSpPr>
        <p:spPr bwMode="auto">
          <a:xfrm>
            <a:off x="2714625" y="1484313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ktangel 14">
            <a:extLst/>
          </p:cNvPr>
          <p:cNvSpPr/>
          <p:nvPr/>
        </p:nvSpPr>
        <p:spPr>
          <a:xfrm flipH="1">
            <a:off x="4203700" y="5895975"/>
            <a:ext cx="2387600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 – 5  </a:t>
            </a:r>
            <a:r>
              <a:rPr lang="pl-PL" dirty="0">
                <a:solidFill>
                  <a:schemeClr val="tx1"/>
                </a:solidFill>
              </a:rPr>
              <a:t>razy w tygodniu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/>
          </p:cNvPr>
          <p:cNvSpPr/>
          <p:nvPr/>
        </p:nvSpPr>
        <p:spPr>
          <a:xfrm flipH="1">
            <a:off x="6965950" y="5956300"/>
            <a:ext cx="2414588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1-3 </a:t>
            </a:r>
            <a:r>
              <a:rPr lang="pl-PL" dirty="0">
                <a:solidFill>
                  <a:schemeClr val="tx1"/>
                </a:solidFill>
              </a:rPr>
              <a:t>razy w miesiącu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/>
          </p:cNvPr>
          <p:cNvSpPr/>
          <p:nvPr/>
        </p:nvSpPr>
        <p:spPr>
          <a:xfrm>
            <a:off x="9918700" y="3533775"/>
            <a:ext cx="512763" cy="242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40</a:t>
            </a:r>
            <a:r>
              <a:rPr lang="pl-PL" dirty="0"/>
              <a:t>W</a:t>
            </a:r>
            <a:endParaRPr lang="da-DK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18  </a:t>
            </a:r>
          </a:p>
        </p:txBody>
      </p:sp>
      <p:sp>
        <p:nvSpPr>
          <p:cNvPr id="32" name="Rektangel 31">
            <a:extLst/>
          </p:cNvPr>
          <p:cNvSpPr/>
          <p:nvPr/>
        </p:nvSpPr>
        <p:spPr>
          <a:xfrm>
            <a:off x="10485438" y="3822700"/>
            <a:ext cx="490537" cy="21415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35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/>
          </p:cNvPr>
          <p:cNvSpPr/>
          <p:nvPr/>
        </p:nvSpPr>
        <p:spPr>
          <a:xfrm flipH="1">
            <a:off x="230188" y="5895975"/>
            <a:ext cx="3584575" cy="522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chemeClr val="tx1"/>
                </a:solidFill>
              </a:rPr>
              <a:t>dzienn</a:t>
            </a:r>
            <a:r>
              <a:rPr lang="da-DK" dirty="0">
                <a:solidFill>
                  <a:schemeClr val="tx1"/>
                </a:solidFill>
              </a:rPr>
              <a:t>i</a:t>
            </a:r>
            <a:r>
              <a:rPr lang="pl-PL" dirty="0">
                <a:solidFill>
                  <a:schemeClr val="tx1"/>
                </a:solidFill>
              </a:rPr>
              <a:t>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/>
          </p:cNvPr>
          <p:cNvSpPr/>
          <p:nvPr/>
        </p:nvSpPr>
        <p:spPr>
          <a:xfrm>
            <a:off x="6156325" y="3941763"/>
            <a:ext cx="439738" cy="1958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11</a:t>
            </a:r>
          </a:p>
        </p:txBody>
      </p:sp>
      <p:sp>
        <p:nvSpPr>
          <p:cNvPr id="35" name="Rektangel 34">
            <a:extLst/>
          </p:cNvPr>
          <p:cNvSpPr/>
          <p:nvPr/>
        </p:nvSpPr>
        <p:spPr>
          <a:xfrm>
            <a:off x="8928100" y="4867275"/>
            <a:ext cx="439738" cy="1082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16</a:t>
            </a:r>
          </a:p>
        </p:txBody>
      </p:sp>
      <p:sp>
        <p:nvSpPr>
          <p:cNvPr id="36" name="Rektangel 35">
            <a:extLst/>
          </p:cNvPr>
          <p:cNvSpPr/>
          <p:nvPr/>
        </p:nvSpPr>
        <p:spPr>
          <a:xfrm>
            <a:off x="2430463" y="5038725"/>
            <a:ext cx="439737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</a:t>
            </a:r>
          </a:p>
        </p:txBody>
      </p:sp>
      <p:sp>
        <p:nvSpPr>
          <p:cNvPr id="37" name="Rektangel 36">
            <a:extLst/>
          </p:cNvPr>
          <p:cNvSpPr/>
          <p:nvPr/>
        </p:nvSpPr>
        <p:spPr>
          <a:xfrm>
            <a:off x="2881313" y="4483100"/>
            <a:ext cx="438150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5</a:t>
            </a:r>
          </a:p>
        </p:txBody>
      </p:sp>
      <p:sp>
        <p:nvSpPr>
          <p:cNvPr id="38" name="Rektangel 37">
            <a:extLst/>
          </p:cNvPr>
          <p:cNvSpPr/>
          <p:nvPr/>
        </p:nvSpPr>
        <p:spPr>
          <a:xfrm>
            <a:off x="3348038" y="4283075"/>
            <a:ext cx="439737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6</a:t>
            </a:r>
          </a:p>
        </p:txBody>
      </p:sp>
      <p:sp>
        <p:nvSpPr>
          <p:cNvPr id="30" name="Rektangel 29">
            <a:extLst/>
          </p:cNvPr>
          <p:cNvSpPr/>
          <p:nvPr/>
        </p:nvSpPr>
        <p:spPr>
          <a:xfrm>
            <a:off x="0" y="68580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 Nasza codzienna praca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bardzo przyczynia się do utrzymania lub powiększenia naszej sprawności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2798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7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/>
          </p:cNvPr>
          <p:cNvSpPr/>
          <p:nvPr/>
        </p:nvSpPr>
        <p:spPr>
          <a:xfrm>
            <a:off x="231775" y="3203575"/>
            <a:ext cx="814388" cy="2689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60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praca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x</a:t>
            </a:r>
            <a:r>
              <a:rPr lang="da-DK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5" name="Rektangel 4">
            <a:extLst/>
          </p:cNvPr>
          <p:cNvSpPr/>
          <p:nvPr/>
        </p:nvSpPr>
        <p:spPr>
          <a:xfrm>
            <a:off x="1073150" y="4662488"/>
            <a:ext cx="439738" cy="123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</a:t>
            </a:r>
          </a:p>
        </p:txBody>
      </p:sp>
      <p:sp>
        <p:nvSpPr>
          <p:cNvPr id="6" name="Rektangel 5">
            <a:extLst/>
          </p:cNvPr>
          <p:cNvSpPr/>
          <p:nvPr/>
        </p:nvSpPr>
        <p:spPr>
          <a:xfrm>
            <a:off x="1538288" y="4287838"/>
            <a:ext cx="439737" cy="1617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</a:t>
            </a: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1981200" y="4824413"/>
            <a:ext cx="439738" cy="10810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3</a:t>
            </a: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4687888" y="4276725"/>
            <a:ext cx="439737" cy="1622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8</a:t>
            </a:r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8453438" y="4160838"/>
            <a:ext cx="439737" cy="1789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15</a:t>
            </a:r>
          </a:p>
        </p:txBody>
      </p:sp>
      <p:sp>
        <p:nvSpPr>
          <p:cNvPr id="10" name="Rektangel 9">
            <a:extLst/>
          </p:cNvPr>
          <p:cNvSpPr/>
          <p:nvPr/>
        </p:nvSpPr>
        <p:spPr>
          <a:xfrm>
            <a:off x="9494838" y="4348163"/>
            <a:ext cx="439737" cy="162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17</a:t>
            </a:r>
          </a:p>
        </p:txBody>
      </p:sp>
      <p:sp>
        <p:nvSpPr>
          <p:cNvPr id="13" name="Rektangel 12">
            <a:extLst/>
          </p:cNvPr>
          <p:cNvSpPr/>
          <p:nvPr/>
        </p:nvSpPr>
        <p:spPr>
          <a:xfrm>
            <a:off x="4222750" y="5076825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7</a:t>
            </a:r>
          </a:p>
        </p:txBody>
      </p:sp>
      <p:sp>
        <p:nvSpPr>
          <p:cNvPr id="17" name="Rektangel 16">
            <a:extLst/>
          </p:cNvPr>
          <p:cNvSpPr/>
          <p:nvPr/>
        </p:nvSpPr>
        <p:spPr>
          <a:xfrm flipH="1">
            <a:off x="9494838" y="5969000"/>
            <a:ext cx="2401887" cy="476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Robimy to kilka razy w roku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/>
          </p:cNvPr>
          <p:cNvSpPr/>
          <p:nvPr/>
        </p:nvSpPr>
        <p:spPr>
          <a:xfrm>
            <a:off x="11472863" y="4010025"/>
            <a:ext cx="538162" cy="1960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30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Rektangel 18">
            <a:extLst/>
          </p:cNvPr>
          <p:cNvSpPr/>
          <p:nvPr/>
        </p:nvSpPr>
        <p:spPr>
          <a:xfrm>
            <a:off x="10975975" y="5118100"/>
            <a:ext cx="439738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20</a:t>
            </a:r>
          </a:p>
        </p:txBody>
      </p:sp>
      <p:sp>
        <p:nvSpPr>
          <p:cNvPr id="20" name="Rektangel 19">
            <a:extLst/>
          </p:cNvPr>
          <p:cNvSpPr/>
          <p:nvPr/>
        </p:nvSpPr>
        <p:spPr>
          <a:xfrm>
            <a:off x="7466013" y="4546600"/>
            <a:ext cx="439737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13</a:t>
            </a:r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5167313" y="4827588"/>
            <a:ext cx="439737" cy="10826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9</a:t>
            </a:r>
          </a:p>
        </p:txBody>
      </p:sp>
      <p:sp>
        <p:nvSpPr>
          <p:cNvPr id="22" name="Rektangel 21">
            <a:extLst/>
          </p:cNvPr>
          <p:cNvSpPr/>
          <p:nvPr/>
        </p:nvSpPr>
        <p:spPr>
          <a:xfrm>
            <a:off x="5672138" y="4486275"/>
            <a:ext cx="43815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10</a:t>
            </a:r>
          </a:p>
        </p:txBody>
      </p:sp>
      <p:sp>
        <p:nvSpPr>
          <p:cNvPr id="23" name="Rektangel 22">
            <a:extLst/>
          </p:cNvPr>
          <p:cNvSpPr/>
          <p:nvPr/>
        </p:nvSpPr>
        <p:spPr>
          <a:xfrm>
            <a:off x="7962900" y="4341813"/>
            <a:ext cx="438150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14</a:t>
            </a:r>
          </a:p>
        </p:txBody>
      </p:sp>
      <p:sp>
        <p:nvSpPr>
          <p:cNvPr id="24" name="Rektangel 23">
            <a:extLst/>
          </p:cNvPr>
          <p:cNvSpPr/>
          <p:nvPr/>
        </p:nvSpPr>
        <p:spPr>
          <a:xfrm>
            <a:off x="6978650" y="4002088"/>
            <a:ext cx="439738" cy="1954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12</a:t>
            </a:r>
          </a:p>
        </p:txBody>
      </p:sp>
      <p:sp>
        <p:nvSpPr>
          <p:cNvPr id="33810" name="Titel 1"/>
          <p:cNvSpPr txBox="1">
            <a:spLocks/>
          </p:cNvSpPr>
          <p:nvPr/>
        </p:nvSpPr>
        <p:spPr bwMode="auto">
          <a:xfrm>
            <a:off x="2714625" y="1484313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ktangel 14">
            <a:extLst/>
          </p:cNvPr>
          <p:cNvSpPr/>
          <p:nvPr/>
        </p:nvSpPr>
        <p:spPr>
          <a:xfrm flipH="1">
            <a:off x="4203700" y="5895975"/>
            <a:ext cx="2387600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 – 5  </a:t>
            </a:r>
            <a:r>
              <a:rPr lang="pl-PL" dirty="0">
                <a:solidFill>
                  <a:schemeClr val="tx1"/>
                </a:solidFill>
              </a:rPr>
              <a:t>razy w tygodniu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/>
          </p:cNvPr>
          <p:cNvSpPr/>
          <p:nvPr/>
        </p:nvSpPr>
        <p:spPr>
          <a:xfrm flipH="1">
            <a:off x="6965950" y="5956300"/>
            <a:ext cx="2414588" cy="509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1-3 </a:t>
            </a:r>
            <a:r>
              <a:rPr lang="pl-PL" dirty="0">
                <a:solidFill>
                  <a:schemeClr val="tx1"/>
                </a:solidFill>
              </a:rPr>
              <a:t>razy w miesiącu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/>
          </p:cNvPr>
          <p:cNvSpPr/>
          <p:nvPr/>
        </p:nvSpPr>
        <p:spPr>
          <a:xfrm>
            <a:off x="9918700" y="3533775"/>
            <a:ext cx="512763" cy="242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40</a:t>
            </a:r>
            <a:r>
              <a:rPr lang="pl-PL" dirty="0"/>
              <a:t>W</a:t>
            </a:r>
            <a:endParaRPr lang="da-DK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18  </a:t>
            </a:r>
          </a:p>
        </p:txBody>
      </p:sp>
      <p:sp>
        <p:nvSpPr>
          <p:cNvPr id="32" name="Rektangel 31">
            <a:extLst/>
          </p:cNvPr>
          <p:cNvSpPr/>
          <p:nvPr/>
        </p:nvSpPr>
        <p:spPr>
          <a:xfrm>
            <a:off x="10485438" y="3822700"/>
            <a:ext cx="490537" cy="21415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35 </a:t>
            </a:r>
            <a:r>
              <a:rPr lang="pl-PL" dirty="0">
                <a:solidFill>
                  <a:schemeClr val="tx1"/>
                </a:solidFill>
              </a:rPr>
              <a:t>W</a:t>
            </a: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/>
          </p:cNvPr>
          <p:cNvSpPr/>
          <p:nvPr/>
        </p:nvSpPr>
        <p:spPr>
          <a:xfrm flipH="1">
            <a:off x="230188" y="5895975"/>
            <a:ext cx="3584575" cy="522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chemeClr val="tx1"/>
                </a:solidFill>
              </a:rPr>
              <a:t>dzienn</a:t>
            </a:r>
            <a:r>
              <a:rPr lang="da-DK" dirty="0">
                <a:solidFill>
                  <a:schemeClr val="tx1"/>
                </a:solidFill>
              </a:rPr>
              <a:t>i</a:t>
            </a:r>
            <a:r>
              <a:rPr lang="pl-PL" dirty="0">
                <a:solidFill>
                  <a:schemeClr val="tx1"/>
                </a:solidFill>
              </a:rPr>
              <a:t>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/>
          </p:cNvPr>
          <p:cNvSpPr/>
          <p:nvPr/>
        </p:nvSpPr>
        <p:spPr>
          <a:xfrm>
            <a:off x="6156325" y="3941763"/>
            <a:ext cx="439738" cy="1958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11</a:t>
            </a:r>
          </a:p>
        </p:txBody>
      </p:sp>
      <p:sp>
        <p:nvSpPr>
          <p:cNvPr id="35" name="Rektangel 34">
            <a:extLst/>
          </p:cNvPr>
          <p:cNvSpPr/>
          <p:nvPr/>
        </p:nvSpPr>
        <p:spPr>
          <a:xfrm>
            <a:off x="8928100" y="4867275"/>
            <a:ext cx="439738" cy="1082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16</a:t>
            </a:r>
          </a:p>
        </p:txBody>
      </p:sp>
      <p:sp>
        <p:nvSpPr>
          <p:cNvPr id="36" name="Rektangel 35">
            <a:extLst/>
          </p:cNvPr>
          <p:cNvSpPr/>
          <p:nvPr/>
        </p:nvSpPr>
        <p:spPr>
          <a:xfrm>
            <a:off x="2430463" y="5038725"/>
            <a:ext cx="439737" cy="84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4</a:t>
            </a:r>
          </a:p>
        </p:txBody>
      </p:sp>
      <p:sp>
        <p:nvSpPr>
          <p:cNvPr id="37" name="Rektangel 36">
            <a:extLst/>
          </p:cNvPr>
          <p:cNvSpPr/>
          <p:nvPr/>
        </p:nvSpPr>
        <p:spPr>
          <a:xfrm>
            <a:off x="2881313" y="4483100"/>
            <a:ext cx="438150" cy="1409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5</a:t>
            </a:r>
          </a:p>
        </p:txBody>
      </p:sp>
      <p:sp>
        <p:nvSpPr>
          <p:cNvPr id="38" name="Rektangel 37">
            <a:extLst/>
          </p:cNvPr>
          <p:cNvSpPr/>
          <p:nvPr/>
        </p:nvSpPr>
        <p:spPr>
          <a:xfrm>
            <a:off x="3348038" y="4283075"/>
            <a:ext cx="439737" cy="161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6</a:t>
            </a:r>
          </a:p>
        </p:txBody>
      </p:sp>
      <p:sp>
        <p:nvSpPr>
          <p:cNvPr id="30" name="Rektangel 29">
            <a:extLst/>
          </p:cNvPr>
          <p:cNvSpPr/>
          <p:nvPr/>
        </p:nvSpPr>
        <p:spPr>
          <a:xfrm>
            <a:off x="0" y="68580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    </a:t>
            </a:r>
            <a:r>
              <a:rPr lang="pl-PL" sz="2800" dirty="0">
                <a:solidFill>
                  <a:schemeClr val="tx1"/>
                </a:solidFill>
              </a:rPr>
              <a:t>Cel: utrzymanie dotychczasowej sprawności fizycznej i psychicznej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</a:rPr>
              <a:t>Zadanie: ćwiczenie na poziomie 80% swoich dotychczasowych możliwości minimum 2 razy w tygodniu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3822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85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15" grpId="0" animBg="1"/>
      <p:bldP spid="16" grpId="0" animBg="1"/>
      <p:bldP spid="31" grpId="0" animBg="1"/>
      <p:bldP spid="32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/>
          </p:cNvPr>
          <p:cNvSpPr/>
          <p:nvPr/>
        </p:nvSpPr>
        <p:spPr>
          <a:xfrm>
            <a:off x="4238625" y="1574800"/>
            <a:ext cx="7515225" cy="1290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B050"/>
                </a:solidFill>
              </a:rPr>
              <a:t>10%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B050"/>
                </a:solidFill>
              </a:rPr>
              <a:t>Było fizycznie silniejszych w wieku lat </a:t>
            </a:r>
            <a:r>
              <a:rPr lang="en-GB" sz="2000" b="1" dirty="0">
                <a:solidFill>
                  <a:srgbClr val="00B050"/>
                </a:solidFill>
              </a:rPr>
              <a:t>75 </a:t>
            </a:r>
            <a:r>
              <a:rPr lang="pl-PL" sz="2000" b="1" dirty="0">
                <a:solidFill>
                  <a:srgbClr val="00B050"/>
                </a:solidFill>
              </a:rPr>
              <a:t>niż wtedy, gdy mieli 70 lat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4219575" y="3248025"/>
            <a:ext cx="7553325" cy="1338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B0F0"/>
                </a:solidFill>
              </a:rPr>
              <a:t>60% </a:t>
            </a:r>
            <a:r>
              <a:rPr lang="pl-PL" sz="2800" b="1" dirty="0">
                <a:solidFill>
                  <a:srgbClr val="00B0F0"/>
                </a:solidFill>
              </a:rPr>
              <a:t>mieli dokładnie taką samą sprawność fizyczną jak wtedy, gdy mieli lat 70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4238625" y="5154613"/>
            <a:ext cx="7596188" cy="1228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</a:rPr>
              <a:t>30%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</a:rPr>
              <a:t>Było  słabszych niż wtedy, gdy mieli 70 lat</a:t>
            </a:r>
            <a:r>
              <a:rPr lang="en-GB" sz="2000" b="1" dirty="0">
                <a:solidFill>
                  <a:srgbClr val="FF0000"/>
                </a:solidFill>
              </a:rPr>
              <a:t>. 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Højrepil 9">
            <a:extLst/>
          </p:cNvPr>
          <p:cNvSpPr/>
          <p:nvPr/>
        </p:nvSpPr>
        <p:spPr>
          <a:xfrm>
            <a:off x="4238625" y="252413"/>
            <a:ext cx="7720013" cy="12319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Po</a:t>
            </a:r>
            <a:r>
              <a:rPr lang="da-DK" b="1" dirty="0">
                <a:solidFill>
                  <a:schemeClr val="tx1"/>
                </a:solidFill>
              </a:rPr>
              <a:t> 5 </a:t>
            </a:r>
            <a:r>
              <a:rPr lang="pl-PL" b="1" dirty="0">
                <a:solidFill>
                  <a:schemeClr val="tx1"/>
                </a:solidFill>
              </a:rPr>
              <a:t>latach</a:t>
            </a:r>
            <a:r>
              <a:rPr lang="da-DK" b="1" dirty="0">
                <a:solidFill>
                  <a:schemeClr val="tx1"/>
                </a:solidFill>
              </a:rPr>
              <a:t> 7</a:t>
            </a:r>
            <a:r>
              <a:rPr lang="pl-PL" b="1" dirty="0">
                <a:solidFill>
                  <a:schemeClr val="tx1"/>
                </a:solidFill>
              </a:rPr>
              <a:t>0-latkowie</a:t>
            </a:r>
            <a:r>
              <a:rPr lang="da-DK" b="1" dirty="0">
                <a:solidFill>
                  <a:schemeClr val="tx1"/>
                </a:solidFill>
              </a:rPr>
              <a:t> – </a:t>
            </a:r>
            <a:r>
              <a:rPr lang="pl-PL" b="1" dirty="0">
                <a:solidFill>
                  <a:schemeClr val="tx1"/>
                </a:solidFill>
              </a:rPr>
              <a:t>staną się</a:t>
            </a:r>
            <a:r>
              <a:rPr lang="da-DK" b="1" dirty="0">
                <a:solidFill>
                  <a:schemeClr val="tx1"/>
                </a:solidFill>
              </a:rPr>
              <a:t> 75</a:t>
            </a:r>
            <a:r>
              <a:rPr lang="pl-PL" b="1" dirty="0">
                <a:solidFill>
                  <a:schemeClr val="tx1"/>
                </a:solidFill>
              </a:rPr>
              <a:t>-latkami</a:t>
            </a:r>
            <a:r>
              <a:rPr lang="da-DK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ktangel 5">
            <a:extLst/>
          </p:cNvPr>
          <p:cNvSpPr/>
          <p:nvPr/>
        </p:nvSpPr>
        <p:spPr>
          <a:xfrm>
            <a:off x="0" y="554038"/>
            <a:ext cx="4238625" cy="5829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Seniorzy w wieku 70 lat, po przejściu na emeryturę i następnie w wieku 75 lat</a:t>
            </a:r>
            <a:endParaRPr lang="en-GB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400 senior</a:t>
            </a:r>
            <a:r>
              <a:rPr lang="pl-PL" sz="1400" b="1" dirty="0"/>
              <a:t>ów – zbadano jak radzili sobie z prawie 40 różnymi wybranymi przez siebie czynnościami dnia codziennego.</a:t>
            </a:r>
            <a:endParaRPr lang="en-GB" sz="1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Wszystko począwszy od kąpieli, gotowania , pójścia na zakupy, umycia podłogi w kuchni, przycięcia żywopłotu. Zarówno trudne, jak i łatwe do wykonania czynności</a:t>
            </a:r>
            <a:r>
              <a:rPr lang="en-GB" sz="1400" b="1" dirty="0"/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Nic poważnego nie działo się w ciągu następnych 5 lat. U tych którzy przeżyli, popatrzono się na te same czynności po 5 latach.</a:t>
            </a:r>
            <a:endParaRPr lang="en-GB" sz="1400" b="1" dirty="0"/>
          </a:p>
        </p:txBody>
      </p:sp>
      <p:sp>
        <p:nvSpPr>
          <p:cNvPr id="11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82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ladsholder til indhold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988" y="3844925"/>
            <a:ext cx="5838825" cy="2247900"/>
          </a:xfrm>
        </p:spPr>
      </p:pic>
      <p:sp>
        <p:nvSpPr>
          <p:cNvPr id="7" name="Oval billedforklaring 6">
            <a:extLst/>
          </p:cNvPr>
          <p:cNvSpPr/>
          <p:nvPr/>
        </p:nvSpPr>
        <p:spPr>
          <a:xfrm>
            <a:off x="1077913" y="1990725"/>
            <a:ext cx="3409950" cy="1854200"/>
          </a:xfrm>
          <a:prstGeom prst="wedgeEllipseCallout">
            <a:avLst>
              <a:gd name="adj1" fmla="val 57328"/>
              <a:gd name="adj2" fmla="val 61099"/>
            </a:avLst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1"/>
                </a:solidFill>
              </a:rPr>
              <a:t>Za późno dla niego, aby zacząć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9" name="Oval billedforklaring 8">
            <a:extLst/>
          </p:cNvPr>
          <p:cNvSpPr/>
          <p:nvPr/>
        </p:nvSpPr>
        <p:spPr>
          <a:xfrm>
            <a:off x="7854950" y="2446338"/>
            <a:ext cx="4071938" cy="2335212"/>
          </a:xfrm>
          <a:prstGeom prst="wedgeEllipseCallout">
            <a:avLst>
              <a:gd name="adj1" fmla="val -36472"/>
              <a:gd name="adj2" fmla="val 598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/>
              <a:t>”</a:t>
            </a:r>
            <a:r>
              <a:rPr lang="pl-PL" sz="2400" i="1" dirty="0"/>
              <a:t>więcej aktywności fizycznej – więcej zdrowego odżywiania się w wieku senioralnym</a:t>
            </a:r>
            <a:r>
              <a:rPr lang="en-GB" sz="2000" i="1" dirty="0"/>
              <a:t> ………”</a:t>
            </a:r>
          </a:p>
        </p:txBody>
      </p:sp>
      <p:sp>
        <p:nvSpPr>
          <p:cNvPr id="10" name="Oval billedforklaring 9">
            <a:extLst/>
          </p:cNvPr>
          <p:cNvSpPr/>
          <p:nvPr/>
        </p:nvSpPr>
        <p:spPr>
          <a:xfrm>
            <a:off x="5221288" y="1466850"/>
            <a:ext cx="3409950" cy="1855788"/>
          </a:xfrm>
          <a:prstGeom prst="wedgeEllipseCallout">
            <a:avLst>
              <a:gd name="adj1" fmla="val -10488"/>
              <a:gd name="adj2" fmla="val 76592"/>
            </a:avLst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1"/>
                </a:solidFill>
              </a:rPr>
              <a:t>Za późno dla niej, aby zacząć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/>
          </p:cNvPr>
          <p:cNvSpPr/>
          <p:nvPr/>
        </p:nvSpPr>
        <p:spPr>
          <a:xfrm>
            <a:off x="206375" y="153988"/>
            <a:ext cx="6753225" cy="104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Mając te informacje – co można pomyśleć?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6871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5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57188" y="3389313"/>
            <a:ext cx="7280275" cy="14414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Zanim przejdziemy dalej, pozwólcie Państwo, że się przedstawię</a:t>
            </a:r>
            <a:endParaRPr lang="da-DK" sz="2800" b="1" dirty="0"/>
          </a:p>
        </p:txBody>
      </p:sp>
      <p:sp>
        <p:nvSpPr>
          <p:cNvPr id="7" name="Rektangel 6"/>
          <p:cNvSpPr/>
          <p:nvPr/>
        </p:nvSpPr>
        <p:spPr>
          <a:xfrm>
            <a:off x="357188" y="1401763"/>
            <a:ext cx="7280275" cy="14382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Nazywam się:</a:t>
            </a:r>
            <a:endParaRPr lang="da-DK" sz="2800" b="1" dirty="0"/>
          </a:p>
        </p:txBody>
      </p:sp>
      <p:pic>
        <p:nvPicPr>
          <p:cNvPr id="5125" name="Billede 7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1776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90488"/>
            <a:ext cx="2039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92" y="2309266"/>
            <a:ext cx="3581677" cy="148687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9652000" y="2558473"/>
            <a:ext cx="1487055" cy="960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mtClean="0"/>
              <a:t>Jak się mamy?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1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501775"/>
            <a:ext cx="3524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508125"/>
            <a:ext cx="4976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ladsholder til indhold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413" y="4154488"/>
            <a:ext cx="5838825" cy="2247900"/>
          </a:xfrm>
        </p:spPr>
      </p:pic>
      <p:sp>
        <p:nvSpPr>
          <p:cNvPr id="11" name="Rektangel 10">
            <a:extLst/>
          </p:cNvPr>
          <p:cNvSpPr/>
          <p:nvPr/>
        </p:nvSpPr>
        <p:spPr>
          <a:xfrm>
            <a:off x="206375" y="153988"/>
            <a:ext cx="6753225" cy="104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Dla tych którzy tak myślą, mamy dwie informacje przed przerwą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ktangel 1">
            <a:extLst/>
          </p:cNvPr>
          <p:cNvSpPr/>
          <p:nvPr/>
        </p:nvSpPr>
        <p:spPr>
          <a:xfrm>
            <a:off x="679450" y="1828800"/>
            <a:ext cx="3055938" cy="25606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Stwierdzenie </a:t>
            </a:r>
            <a:r>
              <a:rPr lang="da-DK" dirty="0">
                <a:solidFill>
                  <a:schemeClr val="tx1"/>
                </a:solidFill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Nasz poziom aktywności fizycznej w wieku 50 i 60 lat – nie ma wpływu na nasze funkcjonowanie, kiedy będziemy 75 – latkami.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7197725" y="1828800"/>
            <a:ext cx="4206875" cy="25606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Stwierdzenie</a:t>
            </a:r>
            <a:r>
              <a:rPr lang="en-GB" dirty="0">
                <a:solidFill>
                  <a:schemeClr val="tx1"/>
                </a:solidFill>
              </a:rPr>
              <a:t>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Późniejsze badania wykazały, że bardzo niewielki wysiłek – </a:t>
            </a:r>
            <a:r>
              <a:rPr lang="pl-PL" b="1" dirty="0">
                <a:solidFill>
                  <a:schemeClr val="tx1"/>
                </a:solidFill>
              </a:rPr>
              <a:t>jedna godzina w tygodniu –może zdecydować o tym, czy staniemy się uzależnieni od innych, czy pozostaniemy niezależni </a:t>
            </a:r>
            <a:r>
              <a:rPr lang="pl-PL" dirty="0">
                <a:solidFill>
                  <a:schemeClr val="tx1"/>
                </a:solidFill>
              </a:rPr>
              <a:t>po 85 roku życia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4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/>
          </p:cNvPr>
          <p:cNvSpPr/>
          <p:nvPr/>
        </p:nvSpPr>
        <p:spPr>
          <a:xfrm>
            <a:off x="2760663" y="242888"/>
            <a:ext cx="3614737" cy="822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S</a:t>
            </a:r>
            <a:r>
              <a:rPr lang="pl-PL" dirty="0"/>
              <a:t>TWIERDZENIE</a:t>
            </a:r>
            <a:r>
              <a:rPr lang="da-DK" dirty="0"/>
              <a:t>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Jeśli podzielimy się na dwie grupy</a:t>
            </a:r>
            <a:r>
              <a:rPr lang="da-DK" dirty="0"/>
              <a:t>.</a:t>
            </a:r>
          </a:p>
        </p:txBody>
      </p:sp>
      <p:sp>
        <p:nvSpPr>
          <p:cNvPr id="7" name="Rektangel 6">
            <a:extLst/>
          </p:cNvPr>
          <p:cNvSpPr/>
          <p:nvPr/>
        </p:nvSpPr>
        <p:spPr>
          <a:xfrm>
            <a:off x="295275" y="1308100"/>
            <a:ext cx="3844925" cy="2146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Jedna grupa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Która nie była zbyt aktywna do 60 roku życia, paliła papierosy, nie za bardzo przejmowała się dietą, a także od czasu do czasu piła piwo</a:t>
            </a:r>
            <a:r>
              <a:rPr lang="en-GB" sz="20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7904163" y="1004888"/>
            <a:ext cx="3957637" cy="248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Gr</a:t>
            </a:r>
            <a:r>
              <a:rPr lang="pl-PL" sz="2000" dirty="0" err="1">
                <a:solidFill>
                  <a:schemeClr val="tx1"/>
                </a:solidFill>
              </a:rPr>
              <a:t>upa</a:t>
            </a:r>
            <a:r>
              <a:rPr lang="pl-PL" sz="2000" dirty="0">
                <a:solidFill>
                  <a:schemeClr val="tx1"/>
                </a:solidFill>
              </a:rPr>
              <a:t> druga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Byłą świadoma generalnych reguł pozostawania zdrowym. Nie paliła, alkohol – sporadycznie. Co tydzień – fizyczne ćwiczenia i generalnie – przejmuje się zaleceniami dietetycznymi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endParaRPr lang="en-GB" sz="2000" dirty="0"/>
          </a:p>
        </p:txBody>
      </p:sp>
      <p:sp>
        <p:nvSpPr>
          <p:cNvPr id="9" name="Rektangel 8">
            <a:extLst/>
          </p:cNvPr>
          <p:cNvSpPr/>
          <p:nvPr/>
        </p:nvSpPr>
        <p:spPr>
          <a:xfrm>
            <a:off x="3014663" y="4203700"/>
            <a:ext cx="5681662" cy="185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Pomimo tego, wciąż wiele osób z grupy drugiej stanie się w przyszłości zależnymi od innych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868738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>
            <a:extLst/>
          </p:cNvPr>
          <p:cNvSpPr/>
          <p:nvPr/>
        </p:nvSpPr>
        <p:spPr>
          <a:xfrm>
            <a:off x="4430713" y="2459038"/>
            <a:ext cx="3354387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Znasz osobę odpowiadającą opisowi z obu profili</a:t>
            </a:r>
            <a:r>
              <a:rPr lang="en-GB" sz="2800" dirty="0"/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.</a:t>
            </a:r>
          </a:p>
        </p:txBody>
      </p:sp>
      <p:pic>
        <p:nvPicPr>
          <p:cNvPr id="3892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-11113"/>
            <a:ext cx="20431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38923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4005263"/>
            <a:ext cx="28797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Zajęcia numer 3</a:t>
            </a:r>
          </a:p>
        </p:txBody>
      </p:sp>
      <p:sp>
        <p:nvSpPr>
          <p:cNvPr id="6147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Temat 1: Samopoczucie – psychologia starzenia się</a:t>
            </a:r>
          </a:p>
        </p:txBody>
      </p:sp>
      <p:pic>
        <p:nvPicPr>
          <p:cNvPr id="6148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9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47" y="1868488"/>
            <a:ext cx="2656425" cy="2561765"/>
          </a:xfrm>
          <a:prstGeom prst="rect">
            <a:avLst/>
          </a:prstGeom>
        </p:spPr>
      </p:pic>
      <p:sp>
        <p:nvSpPr>
          <p:cNvPr id="8" name="Ellipse 7">
            <a:extLst/>
          </p:cNvPr>
          <p:cNvSpPr/>
          <p:nvPr/>
        </p:nvSpPr>
        <p:spPr>
          <a:xfrm>
            <a:off x="0" y="1298575"/>
            <a:ext cx="2547938" cy="106521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zamożność</a:t>
            </a:r>
            <a:r>
              <a:rPr lang="da-DK" sz="2800" dirty="0"/>
              <a:t> </a:t>
            </a:r>
          </a:p>
        </p:txBody>
      </p:sp>
      <p:sp>
        <p:nvSpPr>
          <p:cNvPr id="9" name="Ellipse 8">
            <a:extLst/>
          </p:cNvPr>
          <p:cNvSpPr/>
          <p:nvPr/>
        </p:nvSpPr>
        <p:spPr>
          <a:xfrm>
            <a:off x="0" y="4191000"/>
            <a:ext cx="2373313" cy="125412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niskie dochody</a:t>
            </a:r>
            <a:endParaRPr lang="da-DK" sz="2800" dirty="0"/>
          </a:p>
        </p:txBody>
      </p:sp>
      <p:sp>
        <p:nvSpPr>
          <p:cNvPr id="10" name="Ellipse 9">
            <a:extLst/>
          </p:cNvPr>
          <p:cNvSpPr/>
          <p:nvPr/>
        </p:nvSpPr>
        <p:spPr>
          <a:xfrm>
            <a:off x="174625" y="130175"/>
            <a:ext cx="2151063" cy="12414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e</a:t>
            </a:r>
            <a:r>
              <a:rPr lang="en-GB" sz="2800" dirty="0"/>
              <a:t>d</a:t>
            </a:r>
            <a:r>
              <a:rPr lang="pl-PL" sz="2800" dirty="0" err="1"/>
              <a:t>ukacja</a:t>
            </a:r>
            <a:r>
              <a:rPr lang="da-DK" sz="2800" dirty="0"/>
              <a:t> </a:t>
            </a:r>
          </a:p>
        </p:txBody>
      </p:sp>
      <p:sp>
        <p:nvSpPr>
          <p:cNvPr id="11" name="Ellipse 10">
            <a:extLst/>
          </p:cNvPr>
          <p:cNvSpPr/>
          <p:nvPr/>
        </p:nvSpPr>
        <p:spPr>
          <a:xfrm>
            <a:off x="1682750" y="4830763"/>
            <a:ext cx="2801938" cy="12414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brak wykształcenia</a:t>
            </a:r>
            <a:r>
              <a:rPr lang="en-GB" sz="2400" dirty="0"/>
              <a:t> </a:t>
            </a:r>
          </a:p>
        </p:txBody>
      </p:sp>
      <p:sp>
        <p:nvSpPr>
          <p:cNvPr id="12" name="Ellipse 11">
            <a:extLst/>
          </p:cNvPr>
          <p:cNvSpPr/>
          <p:nvPr/>
        </p:nvSpPr>
        <p:spPr>
          <a:xfrm>
            <a:off x="4420393" y="1548175"/>
            <a:ext cx="2351088" cy="7715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Marzenia</a:t>
            </a:r>
            <a:r>
              <a:rPr lang="da-DK" sz="2800" dirty="0"/>
              <a:t> </a:t>
            </a:r>
          </a:p>
        </p:txBody>
      </p:sp>
      <p:sp>
        <p:nvSpPr>
          <p:cNvPr id="13" name="Ellipse 12">
            <a:extLst/>
          </p:cNvPr>
          <p:cNvSpPr/>
          <p:nvPr/>
        </p:nvSpPr>
        <p:spPr>
          <a:xfrm>
            <a:off x="4352925" y="2595563"/>
            <a:ext cx="2363788" cy="7318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Nadzieje</a:t>
            </a:r>
            <a:r>
              <a:rPr lang="da-DK" sz="2800" dirty="0"/>
              <a:t> </a:t>
            </a:r>
          </a:p>
        </p:txBody>
      </p:sp>
      <p:sp>
        <p:nvSpPr>
          <p:cNvPr id="14" name="Ellipse 13">
            <a:extLst/>
          </p:cNvPr>
          <p:cNvSpPr/>
          <p:nvPr/>
        </p:nvSpPr>
        <p:spPr>
          <a:xfrm>
            <a:off x="4237038" y="3651250"/>
            <a:ext cx="2638425" cy="6572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/>
              <a:t>Ambi</a:t>
            </a:r>
            <a:r>
              <a:rPr lang="pl-PL" sz="2800" dirty="0" err="1"/>
              <a:t>cje</a:t>
            </a:r>
            <a:r>
              <a:rPr lang="da-DK" sz="2800" dirty="0"/>
              <a:t> </a:t>
            </a:r>
          </a:p>
        </p:txBody>
      </p:sp>
      <p:sp>
        <p:nvSpPr>
          <p:cNvPr id="19" name="Rektangel 18">
            <a:extLst/>
          </p:cNvPr>
          <p:cNvSpPr/>
          <p:nvPr/>
        </p:nvSpPr>
        <p:spPr>
          <a:xfrm>
            <a:off x="7340666" y="2595563"/>
            <a:ext cx="4617178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Pozostać niezależnym</a:t>
            </a:r>
            <a:endParaRPr lang="en-GB" sz="2800" dirty="0"/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7303294" y="3651250"/>
            <a:ext cx="465455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Mieć świadomość swojej determinacji</a:t>
            </a:r>
            <a:endParaRPr lang="en-GB" sz="2000" dirty="0"/>
          </a:p>
        </p:txBody>
      </p:sp>
      <p:sp>
        <p:nvSpPr>
          <p:cNvPr id="22" name="Rektangel 21">
            <a:extLst/>
          </p:cNvPr>
          <p:cNvSpPr/>
          <p:nvPr/>
        </p:nvSpPr>
        <p:spPr>
          <a:xfrm>
            <a:off x="7340666" y="1655448"/>
            <a:ext cx="4617178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Pozostać zdrowym</a:t>
            </a:r>
            <a:endParaRPr lang="en-GB" sz="2800" dirty="0"/>
          </a:p>
        </p:txBody>
      </p:sp>
      <p:cxnSp>
        <p:nvCxnSpPr>
          <p:cNvPr id="24" name="Lige pilforbindelse 23">
            <a:extLst/>
          </p:cNvPr>
          <p:cNvCxnSpPr/>
          <p:nvPr/>
        </p:nvCxnSpPr>
        <p:spPr>
          <a:xfrm flipH="1" flipV="1">
            <a:off x="4362450" y="2216727"/>
            <a:ext cx="2466975" cy="9237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/>
          </p:cNvPr>
          <p:cNvSpPr/>
          <p:nvPr/>
        </p:nvSpPr>
        <p:spPr>
          <a:xfrm>
            <a:off x="1971675" y="407988"/>
            <a:ext cx="2311400" cy="12414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Wysoka pozycja społeczna</a:t>
            </a:r>
            <a:endParaRPr lang="da-DK" sz="2400" dirty="0"/>
          </a:p>
        </p:txBody>
      </p:sp>
      <p:sp>
        <p:nvSpPr>
          <p:cNvPr id="27" name="Ellipse 26">
            <a:extLst/>
          </p:cNvPr>
          <p:cNvSpPr/>
          <p:nvPr/>
        </p:nvSpPr>
        <p:spPr>
          <a:xfrm>
            <a:off x="117475" y="5664200"/>
            <a:ext cx="2486025" cy="1035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zatrudnienie</a:t>
            </a:r>
            <a:endParaRPr lang="en-GB" sz="2400" dirty="0"/>
          </a:p>
        </p:txBody>
      </p:sp>
      <p:cxnSp>
        <p:nvCxnSpPr>
          <p:cNvPr id="28" name="Lige pilforbindelse 27">
            <a:extLst/>
          </p:cNvPr>
          <p:cNvCxnSpPr/>
          <p:nvPr/>
        </p:nvCxnSpPr>
        <p:spPr>
          <a:xfrm flipH="1" flipV="1">
            <a:off x="4362450" y="3230851"/>
            <a:ext cx="2466975" cy="9237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>
            <a:extLst/>
          </p:cNvPr>
          <p:cNvCxnSpPr/>
          <p:nvPr/>
        </p:nvCxnSpPr>
        <p:spPr>
          <a:xfrm flipH="1" flipV="1">
            <a:off x="4322762" y="4181763"/>
            <a:ext cx="2466975" cy="9237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" y="290907"/>
            <a:ext cx="2920383" cy="1943583"/>
          </a:xfrm>
        </p:spPr>
      </p:pic>
      <p:sp>
        <p:nvSpPr>
          <p:cNvPr id="5" name="Rektangel 4"/>
          <p:cNvSpPr/>
          <p:nvPr/>
        </p:nvSpPr>
        <p:spPr>
          <a:xfrm>
            <a:off x="4347696" y="940830"/>
            <a:ext cx="3465966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pasti</a:t>
            </a:r>
            <a:r>
              <a:rPr lang="en-GB" dirty="0"/>
              <a:t> in </a:t>
            </a:r>
            <a:r>
              <a:rPr lang="en-GB" dirty="0" err="1"/>
              <a:t>compagnia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4055586" y="1770268"/>
            <a:ext cx="3758076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Più attività fisiche - stimolano </a:t>
            </a:r>
          </a:p>
          <a:p>
            <a:pPr algn="ctr"/>
            <a:r>
              <a:rPr lang="it-IT" dirty="0"/>
              <a:t>il nostro appetito</a:t>
            </a:r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4055586" y="2681684"/>
            <a:ext cx="3736751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Abbastanza</a:t>
            </a:r>
            <a:r>
              <a:rPr lang="en-GB" dirty="0"/>
              <a:t> </a:t>
            </a:r>
            <a:r>
              <a:rPr lang="en-GB" dirty="0" err="1"/>
              <a:t>proteine</a:t>
            </a:r>
            <a:endParaRPr lang="en-GB" dirty="0"/>
          </a:p>
        </p:txBody>
      </p:sp>
      <p:sp>
        <p:nvSpPr>
          <p:cNvPr id="8" name="Rektangel 7"/>
          <p:cNvSpPr/>
          <p:nvPr/>
        </p:nvSpPr>
        <p:spPr>
          <a:xfrm>
            <a:off x="4055586" y="3544478"/>
            <a:ext cx="4050188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Assumere</a:t>
            </a:r>
            <a:r>
              <a:rPr lang="en-GB" dirty="0"/>
              <a:t> </a:t>
            </a:r>
            <a:r>
              <a:rPr lang="en-GB" dirty="0" err="1"/>
              <a:t>sufficiente</a:t>
            </a:r>
            <a:r>
              <a:rPr lang="en-GB" dirty="0"/>
              <a:t> </a:t>
            </a:r>
            <a:r>
              <a:rPr lang="en-GB" dirty="0" err="1"/>
              <a:t>vitamina</a:t>
            </a:r>
            <a:r>
              <a:rPr lang="en-GB" dirty="0"/>
              <a:t> D e calcio</a:t>
            </a:r>
          </a:p>
        </p:txBody>
      </p:sp>
      <p:sp>
        <p:nvSpPr>
          <p:cNvPr id="9" name="Rektangel 8"/>
          <p:cNvSpPr/>
          <p:nvPr/>
        </p:nvSpPr>
        <p:spPr>
          <a:xfrm>
            <a:off x="4055587" y="4422538"/>
            <a:ext cx="4050188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Non mescolare medicine e sostituti senza consultare il proprio medico</a:t>
            </a:r>
            <a:endParaRPr lang="en-GB" dirty="0"/>
          </a:p>
        </p:txBody>
      </p:sp>
      <p:sp>
        <p:nvSpPr>
          <p:cNvPr id="12" name="Rektangel 11"/>
          <p:cNvSpPr/>
          <p:nvPr/>
        </p:nvSpPr>
        <p:spPr>
          <a:xfrm>
            <a:off x="4055586" y="5270066"/>
            <a:ext cx="4050188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Prenditi cura del tuo peso e della tua percentuale di grasso</a:t>
            </a:r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26" y="232445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/>
          </p:cNvPr>
          <p:cNvSpPr/>
          <p:nvPr/>
        </p:nvSpPr>
        <p:spPr>
          <a:xfrm>
            <a:off x="949325" y="673100"/>
            <a:ext cx="10483850" cy="13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Mamy zamiar przyjrzeć się, porozmawiać i przedyskutować  wiele aspektów procesu starzenia się, aby lepiej zrozumieć funkcjonowanie człowieka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W JESIENI JEGO ŻYCIA</a:t>
            </a:r>
            <a:endParaRPr lang="da-DK" sz="2800" dirty="0"/>
          </a:p>
        </p:txBody>
      </p:sp>
      <p:pic>
        <p:nvPicPr>
          <p:cNvPr id="9221" name="Billede 15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10" name="Pladsholder til indhold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85" y="2444459"/>
            <a:ext cx="4061730" cy="3134303"/>
          </a:xfrm>
        </p:spPr>
      </p:pic>
    </p:spTree>
    <p:extLst>
      <p:ext uri="{BB962C8B-B14F-4D97-AF65-F5344CB8AC3E}">
        <p14:creationId xmlns:p14="http://schemas.microsoft.com/office/powerpoint/2010/main" val="21317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588" y="4075113"/>
            <a:ext cx="2454275" cy="1524000"/>
          </a:xfrm>
        </p:spPr>
      </p:pic>
      <p:sp>
        <p:nvSpPr>
          <p:cNvPr id="5" name="Rektangel 4">
            <a:extLst/>
          </p:cNvPr>
          <p:cNvSpPr/>
          <p:nvPr/>
        </p:nvSpPr>
        <p:spPr>
          <a:xfrm>
            <a:off x="2831667" y="2737644"/>
            <a:ext cx="2516188" cy="98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/>
              <a:t>Co o tym decyduje?</a:t>
            </a:r>
            <a:endParaRPr lang="en-GB" sz="2400" b="1" dirty="0"/>
          </a:p>
        </p:txBody>
      </p:sp>
      <p:sp>
        <p:nvSpPr>
          <p:cNvPr id="8" name="Rektangel 7">
            <a:extLst/>
          </p:cNvPr>
          <p:cNvSpPr/>
          <p:nvPr/>
        </p:nvSpPr>
        <p:spPr>
          <a:xfrm>
            <a:off x="3370263" y="4240213"/>
            <a:ext cx="3192462" cy="984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Stanie się zależnym</a:t>
            </a:r>
            <a:endParaRPr lang="en-GB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017588"/>
            <a:ext cx="23066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>
            <a:extLst/>
          </p:cNvPr>
          <p:cNvSpPr/>
          <p:nvPr/>
        </p:nvSpPr>
        <p:spPr>
          <a:xfrm>
            <a:off x="3478213" y="1090613"/>
            <a:ext cx="2676525" cy="984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Pozostanie niezależnym od innych</a:t>
            </a:r>
            <a:endParaRPr lang="da-DK" sz="2800" dirty="0"/>
          </a:p>
        </p:txBody>
      </p:sp>
      <p:sp>
        <p:nvSpPr>
          <p:cNvPr id="21" name="Rektangel 20">
            <a:extLst/>
          </p:cNvPr>
          <p:cNvSpPr/>
          <p:nvPr/>
        </p:nvSpPr>
        <p:spPr>
          <a:xfrm>
            <a:off x="5347855" y="2795588"/>
            <a:ext cx="6844144" cy="86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KTO Z NAS:</a:t>
            </a:r>
            <a:endParaRPr lang="en-GB" sz="2400" dirty="0"/>
          </a:p>
        </p:txBody>
      </p:sp>
      <p:sp>
        <p:nvSpPr>
          <p:cNvPr id="15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" y="2519747"/>
            <a:ext cx="3265640" cy="1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/>
          </p:cNvPr>
          <p:cNvSpPr txBox="1"/>
          <p:nvPr/>
        </p:nvSpPr>
        <p:spPr>
          <a:xfrm>
            <a:off x="1620078" y="1987826"/>
            <a:ext cx="862716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POZYTYWNE MYŚLENIE</a:t>
            </a:r>
          </a:p>
        </p:txBody>
      </p:sp>
      <p:pic>
        <p:nvPicPr>
          <p:cNvPr id="12291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0"/>
            <a:ext cx="2039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11"/>
          <p:cNvSpPr txBox="1"/>
          <p:nvPr/>
        </p:nvSpPr>
        <p:spPr>
          <a:xfrm>
            <a:off x="1849438" y="6461125"/>
            <a:ext cx="85725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0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1837</Words>
  <Application>Microsoft Office PowerPoint</Application>
  <PresentationFormat>Widescreen</PresentationFormat>
  <Paragraphs>329</Paragraphs>
  <Slides>31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Zajęcia numer 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Zajęcia numer 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5</cp:revision>
  <dcterms:created xsi:type="dcterms:W3CDTF">2019-11-30T09:19:08Z</dcterms:created>
  <dcterms:modified xsi:type="dcterms:W3CDTF">2019-12-01T12:34:41Z</dcterms:modified>
</cp:coreProperties>
</file>