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C41972-334E-41AB-89DA-408BE0A14CD3}"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pl-PL"/>
        </a:p>
      </dgm:t>
    </dgm:pt>
    <dgm:pt modelId="{23EF68FB-3D2D-4EA9-ACD7-A50AD4B04BD6}">
      <dgm:prSet phldrT="[Tekst]"/>
      <dgm:spPr/>
      <dgm:t>
        <a:bodyPr/>
        <a:lstStyle/>
        <a:p>
          <a:r>
            <a:rPr lang="pl-PL" dirty="0"/>
            <a:t>UKŁAD ODDECHOWY:</a:t>
          </a:r>
        </a:p>
        <a:p>
          <a:r>
            <a:rPr lang="pl-PL" b="0" dirty="0"/>
            <a:t>płytki oddech, utrudnione nabieranie dużej ilości powietrza przy głębokim wdechu, gorsza wentylacja sprzyja infekcjom płuc i oskrzeli. </a:t>
          </a:r>
        </a:p>
      </dgm:t>
    </dgm:pt>
    <dgm:pt modelId="{29F3DACF-0843-4F95-823D-74352FEE42A5}" type="parTrans" cxnId="{6C80634D-E6BA-4357-91E6-A58504247EAC}">
      <dgm:prSet/>
      <dgm:spPr/>
      <dgm:t>
        <a:bodyPr/>
        <a:lstStyle/>
        <a:p>
          <a:endParaRPr lang="pl-PL"/>
        </a:p>
      </dgm:t>
    </dgm:pt>
    <dgm:pt modelId="{C06D56BF-B442-4071-A408-84F88F2CE27B}" type="sibTrans" cxnId="{6C80634D-E6BA-4357-91E6-A58504247EAC}">
      <dgm:prSet/>
      <dgm:spPr/>
      <dgm:t>
        <a:bodyPr/>
        <a:lstStyle/>
        <a:p>
          <a:endParaRPr lang="pl-PL"/>
        </a:p>
      </dgm:t>
    </dgm:pt>
    <dgm:pt modelId="{FAB8B1B2-6188-4CE9-944F-27E687FF81C1}">
      <dgm:prSet phldrT="[Tekst]"/>
      <dgm:spPr/>
      <dgm:t>
        <a:bodyPr/>
        <a:lstStyle/>
        <a:p>
          <a:r>
            <a:rPr lang="pl-PL" dirty="0"/>
            <a:t>UKŁAD POKARMOWY:</a:t>
          </a:r>
        </a:p>
        <a:p>
          <a:r>
            <a:rPr lang="pl-PL" dirty="0"/>
            <a:t>wysychanie śluzówki jamy ustnej, ubytki w uzębieniu, stany zapalne dziąseł wskutek niedopasowania protezy, spowolnienie perystaltyki mięśni przełyku wydłuża proces połykania, pogorszenie powonienia i słabsze odczuwanie smaku</a:t>
          </a:r>
        </a:p>
      </dgm:t>
    </dgm:pt>
    <dgm:pt modelId="{475EB799-69C9-4E92-BD26-4A408E69D4A1}" type="parTrans" cxnId="{8C2C957E-E930-4433-AEB0-BC8CE3C02644}">
      <dgm:prSet/>
      <dgm:spPr/>
      <dgm:t>
        <a:bodyPr/>
        <a:lstStyle/>
        <a:p>
          <a:endParaRPr lang="pl-PL"/>
        </a:p>
      </dgm:t>
    </dgm:pt>
    <dgm:pt modelId="{1645E7F8-11C9-4688-B3D8-C7E6788E2028}" type="sibTrans" cxnId="{8C2C957E-E930-4433-AEB0-BC8CE3C02644}">
      <dgm:prSet/>
      <dgm:spPr/>
      <dgm:t>
        <a:bodyPr/>
        <a:lstStyle/>
        <a:p>
          <a:endParaRPr lang="pl-PL"/>
        </a:p>
      </dgm:t>
    </dgm:pt>
    <dgm:pt modelId="{1BDDB350-F1B1-4FF4-B941-3AA50BF1722E}">
      <dgm:prSet phldrT="[Tekst]"/>
      <dgm:spPr/>
      <dgm:t>
        <a:bodyPr/>
        <a:lstStyle/>
        <a:p>
          <a:r>
            <a:rPr lang="pl-PL" dirty="0"/>
            <a:t>UKŁAD MOCZOWY:</a:t>
          </a:r>
        </a:p>
        <a:p>
          <a:endParaRPr lang="pl-PL" dirty="0"/>
        </a:p>
        <a:p>
          <a:r>
            <a:rPr lang="pl-PL" b="0" dirty="0"/>
            <a:t>nerki osób starszych są szczególnie wrażliwe na nagły spadek ciśnienia tętniczego krwi, odwodnienie wskutek wymiotów, biegunki lub małej podaży płynów oraz na działanie toksyczne niektórych leków.</a:t>
          </a:r>
        </a:p>
        <a:p>
          <a:endParaRPr lang="pl-PL" dirty="0"/>
        </a:p>
      </dgm:t>
    </dgm:pt>
    <dgm:pt modelId="{D9382554-BD07-44C8-AF9E-4843D3029651}" type="parTrans" cxnId="{3727C84A-6305-427F-AA5F-431FF0197ADB}">
      <dgm:prSet/>
      <dgm:spPr/>
      <dgm:t>
        <a:bodyPr/>
        <a:lstStyle/>
        <a:p>
          <a:endParaRPr lang="pl-PL"/>
        </a:p>
      </dgm:t>
    </dgm:pt>
    <dgm:pt modelId="{8BDAA351-C4B9-4531-83D7-2998F8B0FA3C}" type="sibTrans" cxnId="{3727C84A-6305-427F-AA5F-431FF0197ADB}">
      <dgm:prSet/>
      <dgm:spPr/>
      <dgm:t>
        <a:bodyPr/>
        <a:lstStyle/>
        <a:p>
          <a:endParaRPr lang="pl-PL"/>
        </a:p>
      </dgm:t>
    </dgm:pt>
    <dgm:pt modelId="{864913A4-D7E9-4CD1-B6C8-5873947E0173}">
      <dgm:prSet phldrT="[Tekst]"/>
      <dgm:spPr/>
      <dgm:t>
        <a:bodyPr/>
        <a:lstStyle/>
        <a:p>
          <a:r>
            <a:rPr lang="pl-PL" dirty="0"/>
            <a:t>UKŁAD ODPORONOŚCI:</a:t>
          </a:r>
        </a:p>
        <a:p>
          <a:r>
            <a:rPr lang="pl-PL" b="0" dirty="0"/>
            <a:t>większa podatność na choroby zakaźne, zakażenia dłużej trwają, często mają cięższy i nietypowy przebieg.</a:t>
          </a:r>
        </a:p>
        <a:p>
          <a:endParaRPr lang="pl-PL" dirty="0"/>
        </a:p>
      </dgm:t>
    </dgm:pt>
    <dgm:pt modelId="{C810FCE7-DA42-4C9D-98A8-22A80D8CBC70}" type="parTrans" cxnId="{169FBEF6-C70B-4F09-A0AB-75786A94489A}">
      <dgm:prSet/>
      <dgm:spPr/>
      <dgm:t>
        <a:bodyPr/>
        <a:lstStyle/>
        <a:p>
          <a:endParaRPr lang="pl-PL"/>
        </a:p>
      </dgm:t>
    </dgm:pt>
    <dgm:pt modelId="{ABCF1F43-62B4-43E8-B683-CCCBA4FEA97C}" type="sibTrans" cxnId="{169FBEF6-C70B-4F09-A0AB-75786A94489A}">
      <dgm:prSet/>
      <dgm:spPr/>
      <dgm:t>
        <a:bodyPr/>
        <a:lstStyle/>
        <a:p>
          <a:endParaRPr lang="pl-PL"/>
        </a:p>
      </dgm:t>
    </dgm:pt>
    <dgm:pt modelId="{0610B644-BC60-44A7-A47B-74F3BB392022}">
      <dgm:prSet/>
      <dgm:spPr/>
      <dgm:t>
        <a:bodyPr/>
        <a:lstStyle/>
        <a:p>
          <a:r>
            <a:rPr lang="pl-PL" dirty="0"/>
            <a:t>UKŁAD KRĄŻENIA:</a:t>
          </a:r>
        </a:p>
        <a:p>
          <a:r>
            <a:rPr lang="pl-PL" dirty="0"/>
            <a:t>mniejsza tolerancja wysiłku</a:t>
          </a:r>
        </a:p>
      </dgm:t>
    </dgm:pt>
    <dgm:pt modelId="{F032D6BD-A479-4786-99F9-C2F6CB2CCA47}" type="parTrans" cxnId="{9D9904AC-955F-485B-803F-8D8E275CA58A}">
      <dgm:prSet/>
      <dgm:spPr/>
      <dgm:t>
        <a:bodyPr/>
        <a:lstStyle/>
        <a:p>
          <a:endParaRPr lang="pl-PL"/>
        </a:p>
      </dgm:t>
    </dgm:pt>
    <dgm:pt modelId="{A03D4DFA-0C47-4B79-BB45-6D18BB14F8C2}" type="sibTrans" cxnId="{9D9904AC-955F-485B-803F-8D8E275CA58A}">
      <dgm:prSet/>
      <dgm:spPr/>
      <dgm:t>
        <a:bodyPr/>
        <a:lstStyle/>
        <a:p>
          <a:endParaRPr lang="pl-PL"/>
        </a:p>
      </dgm:t>
    </dgm:pt>
    <dgm:pt modelId="{16AD0A7D-0541-4D50-BBA1-EF2212BB932B}">
      <dgm:prSet/>
      <dgm:spPr/>
      <dgm:t>
        <a:bodyPr/>
        <a:lstStyle/>
        <a:p>
          <a:r>
            <a:rPr lang="pl-PL" dirty="0"/>
            <a:t>ZABURZENIA WZROKU:</a:t>
          </a:r>
        </a:p>
        <a:p>
          <a:r>
            <a:rPr lang="pl-PL" dirty="0"/>
            <a:t>pogorszenie ostrości wzroku spowodowane dalekowzrocznością, spowolnienie reakcji na światło i zmniejszenie siły akomodacji wraz z wydłużeniem reakcji </a:t>
          </a:r>
          <a:r>
            <a:rPr lang="pl-PL" dirty="0" err="1"/>
            <a:t>psycho-ruchowej</a:t>
          </a:r>
          <a:endParaRPr lang="pl-PL" dirty="0"/>
        </a:p>
      </dgm:t>
    </dgm:pt>
    <dgm:pt modelId="{DFFF923B-5A06-45EA-85D7-14248DB997D8}" type="parTrans" cxnId="{2FE6EF5D-8472-4439-8FC0-06E18206837E}">
      <dgm:prSet/>
      <dgm:spPr/>
      <dgm:t>
        <a:bodyPr/>
        <a:lstStyle/>
        <a:p>
          <a:endParaRPr lang="pl-PL"/>
        </a:p>
      </dgm:t>
    </dgm:pt>
    <dgm:pt modelId="{54932CC5-714A-48FC-81B7-535144D227DC}" type="sibTrans" cxnId="{2FE6EF5D-8472-4439-8FC0-06E18206837E}">
      <dgm:prSet/>
      <dgm:spPr/>
      <dgm:t>
        <a:bodyPr/>
        <a:lstStyle/>
        <a:p>
          <a:endParaRPr lang="pl-PL"/>
        </a:p>
      </dgm:t>
    </dgm:pt>
    <dgm:pt modelId="{FCE851B8-F944-41E0-95C1-1B2D05DBD85B}" type="pres">
      <dgm:prSet presAssocID="{E3C41972-334E-41AB-89DA-408BE0A14CD3}" presName="diagram" presStyleCnt="0">
        <dgm:presLayoutVars>
          <dgm:dir/>
          <dgm:resizeHandles val="exact"/>
        </dgm:presLayoutVars>
      </dgm:prSet>
      <dgm:spPr/>
      <dgm:t>
        <a:bodyPr/>
        <a:lstStyle/>
        <a:p>
          <a:endParaRPr lang="pl-PL"/>
        </a:p>
      </dgm:t>
    </dgm:pt>
    <dgm:pt modelId="{53F467C1-40C8-4B33-9284-89F97087DE5B}" type="pres">
      <dgm:prSet presAssocID="{0610B644-BC60-44A7-A47B-74F3BB392022}" presName="node" presStyleLbl="node1" presStyleIdx="0" presStyleCnt="6">
        <dgm:presLayoutVars>
          <dgm:bulletEnabled val="1"/>
        </dgm:presLayoutVars>
      </dgm:prSet>
      <dgm:spPr/>
      <dgm:t>
        <a:bodyPr/>
        <a:lstStyle/>
        <a:p>
          <a:endParaRPr lang="pl-PL"/>
        </a:p>
      </dgm:t>
    </dgm:pt>
    <dgm:pt modelId="{DA1E0AB4-0A10-4E9B-93BE-B0C443AE971A}" type="pres">
      <dgm:prSet presAssocID="{A03D4DFA-0C47-4B79-BB45-6D18BB14F8C2}" presName="sibTrans" presStyleCnt="0"/>
      <dgm:spPr/>
    </dgm:pt>
    <dgm:pt modelId="{B56AE558-B8EC-4813-9E8C-148718C7146B}" type="pres">
      <dgm:prSet presAssocID="{23EF68FB-3D2D-4EA9-ACD7-A50AD4B04BD6}" presName="node" presStyleLbl="node1" presStyleIdx="1" presStyleCnt="6">
        <dgm:presLayoutVars>
          <dgm:bulletEnabled val="1"/>
        </dgm:presLayoutVars>
      </dgm:prSet>
      <dgm:spPr/>
      <dgm:t>
        <a:bodyPr/>
        <a:lstStyle/>
        <a:p>
          <a:endParaRPr lang="pl-PL"/>
        </a:p>
      </dgm:t>
    </dgm:pt>
    <dgm:pt modelId="{A98EEC26-457C-408A-B9AF-C1BC75E5F758}" type="pres">
      <dgm:prSet presAssocID="{C06D56BF-B442-4071-A408-84F88F2CE27B}" presName="sibTrans" presStyleCnt="0"/>
      <dgm:spPr/>
    </dgm:pt>
    <dgm:pt modelId="{5B8CA811-ABC2-4018-8B33-85A162D3608A}" type="pres">
      <dgm:prSet presAssocID="{FAB8B1B2-6188-4CE9-944F-27E687FF81C1}" presName="node" presStyleLbl="node1" presStyleIdx="2" presStyleCnt="6">
        <dgm:presLayoutVars>
          <dgm:bulletEnabled val="1"/>
        </dgm:presLayoutVars>
      </dgm:prSet>
      <dgm:spPr/>
      <dgm:t>
        <a:bodyPr/>
        <a:lstStyle/>
        <a:p>
          <a:endParaRPr lang="pl-PL"/>
        </a:p>
      </dgm:t>
    </dgm:pt>
    <dgm:pt modelId="{B5206199-A304-461F-8F2F-4A7B11F915BE}" type="pres">
      <dgm:prSet presAssocID="{1645E7F8-11C9-4688-B3D8-C7E6788E2028}" presName="sibTrans" presStyleCnt="0"/>
      <dgm:spPr/>
    </dgm:pt>
    <dgm:pt modelId="{C3AB8AA8-C2D2-4106-BC68-F9AFA8128B72}" type="pres">
      <dgm:prSet presAssocID="{1BDDB350-F1B1-4FF4-B941-3AA50BF1722E}" presName="node" presStyleLbl="node1" presStyleIdx="3" presStyleCnt="6">
        <dgm:presLayoutVars>
          <dgm:bulletEnabled val="1"/>
        </dgm:presLayoutVars>
      </dgm:prSet>
      <dgm:spPr/>
      <dgm:t>
        <a:bodyPr/>
        <a:lstStyle/>
        <a:p>
          <a:endParaRPr lang="pl-PL"/>
        </a:p>
      </dgm:t>
    </dgm:pt>
    <dgm:pt modelId="{BF1B8636-B413-4C35-9B0F-6991A7B40E3A}" type="pres">
      <dgm:prSet presAssocID="{8BDAA351-C4B9-4531-83D7-2998F8B0FA3C}" presName="sibTrans" presStyleCnt="0"/>
      <dgm:spPr/>
    </dgm:pt>
    <dgm:pt modelId="{5433DB26-9581-4D57-BEE1-522F2B81FF39}" type="pres">
      <dgm:prSet presAssocID="{864913A4-D7E9-4CD1-B6C8-5873947E0173}" presName="node" presStyleLbl="node1" presStyleIdx="4" presStyleCnt="6">
        <dgm:presLayoutVars>
          <dgm:bulletEnabled val="1"/>
        </dgm:presLayoutVars>
      </dgm:prSet>
      <dgm:spPr/>
      <dgm:t>
        <a:bodyPr/>
        <a:lstStyle/>
        <a:p>
          <a:endParaRPr lang="pl-PL"/>
        </a:p>
      </dgm:t>
    </dgm:pt>
    <dgm:pt modelId="{E0CBF162-8550-4026-A00A-35E433B23E25}" type="pres">
      <dgm:prSet presAssocID="{ABCF1F43-62B4-43E8-B683-CCCBA4FEA97C}" presName="sibTrans" presStyleCnt="0"/>
      <dgm:spPr/>
    </dgm:pt>
    <dgm:pt modelId="{E0C53F4C-BE36-40EF-9000-B36363DC079F}" type="pres">
      <dgm:prSet presAssocID="{16AD0A7D-0541-4D50-BBA1-EF2212BB932B}" presName="node" presStyleLbl="node1" presStyleIdx="5" presStyleCnt="6">
        <dgm:presLayoutVars>
          <dgm:bulletEnabled val="1"/>
        </dgm:presLayoutVars>
      </dgm:prSet>
      <dgm:spPr/>
      <dgm:t>
        <a:bodyPr/>
        <a:lstStyle/>
        <a:p>
          <a:endParaRPr lang="pl-PL"/>
        </a:p>
      </dgm:t>
    </dgm:pt>
  </dgm:ptLst>
  <dgm:cxnLst>
    <dgm:cxn modelId="{6A1A14C8-E411-474F-93F5-5B146C26CF1C}" type="presOf" srcId="{23EF68FB-3D2D-4EA9-ACD7-A50AD4B04BD6}" destId="{B56AE558-B8EC-4813-9E8C-148718C7146B}" srcOrd="0" destOrd="0" presId="urn:microsoft.com/office/officeart/2005/8/layout/default#1"/>
    <dgm:cxn modelId="{5A89A5C5-F623-4A29-A4B2-1D9D224F971E}" type="presOf" srcId="{1BDDB350-F1B1-4FF4-B941-3AA50BF1722E}" destId="{C3AB8AA8-C2D2-4106-BC68-F9AFA8128B72}" srcOrd="0" destOrd="0" presId="urn:microsoft.com/office/officeart/2005/8/layout/default#1"/>
    <dgm:cxn modelId="{C88E85C3-8887-4672-9ECE-21E4D6CBFBFD}" type="presOf" srcId="{0610B644-BC60-44A7-A47B-74F3BB392022}" destId="{53F467C1-40C8-4B33-9284-89F97087DE5B}" srcOrd="0" destOrd="0" presId="urn:microsoft.com/office/officeart/2005/8/layout/default#1"/>
    <dgm:cxn modelId="{2FE6EF5D-8472-4439-8FC0-06E18206837E}" srcId="{E3C41972-334E-41AB-89DA-408BE0A14CD3}" destId="{16AD0A7D-0541-4D50-BBA1-EF2212BB932B}" srcOrd="5" destOrd="0" parTransId="{DFFF923B-5A06-45EA-85D7-14248DB997D8}" sibTransId="{54932CC5-714A-48FC-81B7-535144D227DC}"/>
    <dgm:cxn modelId="{98F5A94E-7518-4166-862D-E40B0BD8711E}" type="presOf" srcId="{E3C41972-334E-41AB-89DA-408BE0A14CD3}" destId="{FCE851B8-F944-41E0-95C1-1B2D05DBD85B}" srcOrd="0" destOrd="0" presId="urn:microsoft.com/office/officeart/2005/8/layout/default#1"/>
    <dgm:cxn modelId="{3727C84A-6305-427F-AA5F-431FF0197ADB}" srcId="{E3C41972-334E-41AB-89DA-408BE0A14CD3}" destId="{1BDDB350-F1B1-4FF4-B941-3AA50BF1722E}" srcOrd="3" destOrd="0" parTransId="{D9382554-BD07-44C8-AF9E-4843D3029651}" sibTransId="{8BDAA351-C4B9-4531-83D7-2998F8B0FA3C}"/>
    <dgm:cxn modelId="{EF4CB2D3-DF62-48F7-B860-AAE1AF900A84}" type="presOf" srcId="{864913A4-D7E9-4CD1-B6C8-5873947E0173}" destId="{5433DB26-9581-4D57-BEE1-522F2B81FF39}" srcOrd="0" destOrd="0" presId="urn:microsoft.com/office/officeart/2005/8/layout/default#1"/>
    <dgm:cxn modelId="{8C2C957E-E930-4433-AEB0-BC8CE3C02644}" srcId="{E3C41972-334E-41AB-89DA-408BE0A14CD3}" destId="{FAB8B1B2-6188-4CE9-944F-27E687FF81C1}" srcOrd="2" destOrd="0" parTransId="{475EB799-69C9-4E92-BD26-4A408E69D4A1}" sibTransId="{1645E7F8-11C9-4688-B3D8-C7E6788E2028}"/>
    <dgm:cxn modelId="{6C80634D-E6BA-4357-91E6-A58504247EAC}" srcId="{E3C41972-334E-41AB-89DA-408BE0A14CD3}" destId="{23EF68FB-3D2D-4EA9-ACD7-A50AD4B04BD6}" srcOrd="1" destOrd="0" parTransId="{29F3DACF-0843-4F95-823D-74352FEE42A5}" sibTransId="{C06D56BF-B442-4071-A408-84F88F2CE27B}"/>
    <dgm:cxn modelId="{6DF837B1-4096-4B30-B6F2-B2B823E3E939}" type="presOf" srcId="{FAB8B1B2-6188-4CE9-944F-27E687FF81C1}" destId="{5B8CA811-ABC2-4018-8B33-85A162D3608A}" srcOrd="0" destOrd="0" presId="urn:microsoft.com/office/officeart/2005/8/layout/default#1"/>
    <dgm:cxn modelId="{169FBEF6-C70B-4F09-A0AB-75786A94489A}" srcId="{E3C41972-334E-41AB-89DA-408BE0A14CD3}" destId="{864913A4-D7E9-4CD1-B6C8-5873947E0173}" srcOrd="4" destOrd="0" parTransId="{C810FCE7-DA42-4C9D-98A8-22A80D8CBC70}" sibTransId="{ABCF1F43-62B4-43E8-B683-CCCBA4FEA97C}"/>
    <dgm:cxn modelId="{61871473-E56D-4A14-BBC6-8CBFB6A53176}" type="presOf" srcId="{16AD0A7D-0541-4D50-BBA1-EF2212BB932B}" destId="{E0C53F4C-BE36-40EF-9000-B36363DC079F}" srcOrd="0" destOrd="0" presId="urn:microsoft.com/office/officeart/2005/8/layout/default#1"/>
    <dgm:cxn modelId="{9D9904AC-955F-485B-803F-8D8E275CA58A}" srcId="{E3C41972-334E-41AB-89DA-408BE0A14CD3}" destId="{0610B644-BC60-44A7-A47B-74F3BB392022}" srcOrd="0" destOrd="0" parTransId="{F032D6BD-A479-4786-99F9-C2F6CB2CCA47}" sibTransId="{A03D4DFA-0C47-4B79-BB45-6D18BB14F8C2}"/>
    <dgm:cxn modelId="{BB515579-6DC0-40FF-B873-481B54217DBF}" type="presParOf" srcId="{FCE851B8-F944-41E0-95C1-1B2D05DBD85B}" destId="{53F467C1-40C8-4B33-9284-89F97087DE5B}" srcOrd="0" destOrd="0" presId="urn:microsoft.com/office/officeart/2005/8/layout/default#1"/>
    <dgm:cxn modelId="{C237000B-864D-4694-A748-3DF403A2B898}" type="presParOf" srcId="{FCE851B8-F944-41E0-95C1-1B2D05DBD85B}" destId="{DA1E0AB4-0A10-4E9B-93BE-B0C443AE971A}" srcOrd="1" destOrd="0" presId="urn:microsoft.com/office/officeart/2005/8/layout/default#1"/>
    <dgm:cxn modelId="{716754A2-185E-44E5-8146-F8BA54AA7BBA}" type="presParOf" srcId="{FCE851B8-F944-41E0-95C1-1B2D05DBD85B}" destId="{B56AE558-B8EC-4813-9E8C-148718C7146B}" srcOrd="2" destOrd="0" presId="urn:microsoft.com/office/officeart/2005/8/layout/default#1"/>
    <dgm:cxn modelId="{EA8074DA-0CC2-451D-92F5-9F7CBC5EADC5}" type="presParOf" srcId="{FCE851B8-F944-41E0-95C1-1B2D05DBD85B}" destId="{A98EEC26-457C-408A-B9AF-C1BC75E5F758}" srcOrd="3" destOrd="0" presId="urn:microsoft.com/office/officeart/2005/8/layout/default#1"/>
    <dgm:cxn modelId="{DB73D132-6AC6-4AC9-9551-D61C305DB436}" type="presParOf" srcId="{FCE851B8-F944-41E0-95C1-1B2D05DBD85B}" destId="{5B8CA811-ABC2-4018-8B33-85A162D3608A}" srcOrd="4" destOrd="0" presId="urn:microsoft.com/office/officeart/2005/8/layout/default#1"/>
    <dgm:cxn modelId="{9AAC059C-8BD2-40D0-8576-7C55BD16CFE6}" type="presParOf" srcId="{FCE851B8-F944-41E0-95C1-1B2D05DBD85B}" destId="{B5206199-A304-461F-8F2F-4A7B11F915BE}" srcOrd="5" destOrd="0" presId="urn:microsoft.com/office/officeart/2005/8/layout/default#1"/>
    <dgm:cxn modelId="{6AF5FC93-874D-469C-B427-2959EE54CD63}" type="presParOf" srcId="{FCE851B8-F944-41E0-95C1-1B2D05DBD85B}" destId="{C3AB8AA8-C2D2-4106-BC68-F9AFA8128B72}" srcOrd="6" destOrd="0" presId="urn:microsoft.com/office/officeart/2005/8/layout/default#1"/>
    <dgm:cxn modelId="{70A45C01-B2B0-439D-B6B9-AA5618AAA4BA}" type="presParOf" srcId="{FCE851B8-F944-41E0-95C1-1B2D05DBD85B}" destId="{BF1B8636-B413-4C35-9B0F-6991A7B40E3A}" srcOrd="7" destOrd="0" presId="urn:microsoft.com/office/officeart/2005/8/layout/default#1"/>
    <dgm:cxn modelId="{B620C4BF-7D28-4F67-9C4B-8781A3DB744C}" type="presParOf" srcId="{FCE851B8-F944-41E0-95C1-1B2D05DBD85B}" destId="{5433DB26-9581-4D57-BEE1-522F2B81FF39}" srcOrd="8" destOrd="0" presId="urn:microsoft.com/office/officeart/2005/8/layout/default#1"/>
    <dgm:cxn modelId="{F233E025-B1E2-416A-83A5-83585BCCD348}" type="presParOf" srcId="{FCE851B8-F944-41E0-95C1-1B2D05DBD85B}" destId="{E0CBF162-8550-4026-A00A-35E433B23E25}" srcOrd="9" destOrd="0" presId="urn:microsoft.com/office/officeart/2005/8/layout/default#1"/>
    <dgm:cxn modelId="{66641308-281C-4F8E-A19D-35BDD2A62499}" type="presParOf" srcId="{FCE851B8-F944-41E0-95C1-1B2D05DBD85B}" destId="{E0C53F4C-BE36-40EF-9000-B36363DC079F}" srcOrd="1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467C1-40C8-4B33-9284-89F97087DE5B}">
      <dsp:nvSpPr>
        <dsp:cNvPr id="0" name=""/>
        <dsp:cNvSpPr/>
      </dsp:nvSpPr>
      <dsp:spPr>
        <a:xfrm>
          <a:off x="0" y="854144"/>
          <a:ext cx="3640206" cy="21841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l-PL" sz="1500" kern="1200" dirty="0"/>
            <a:t>UKŁAD KRĄŻENIA:</a:t>
          </a:r>
        </a:p>
        <a:p>
          <a:pPr lvl="0" algn="ctr" defTabSz="666750">
            <a:lnSpc>
              <a:spcPct val="90000"/>
            </a:lnSpc>
            <a:spcBef>
              <a:spcPct val="0"/>
            </a:spcBef>
            <a:spcAft>
              <a:spcPct val="35000"/>
            </a:spcAft>
          </a:pPr>
          <a:r>
            <a:rPr lang="pl-PL" sz="1500" kern="1200" dirty="0"/>
            <a:t>mniejsza tolerancja wysiłku</a:t>
          </a:r>
        </a:p>
      </dsp:txBody>
      <dsp:txXfrm>
        <a:off x="0" y="854144"/>
        <a:ext cx="3640206" cy="2184123"/>
      </dsp:txXfrm>
    </dsp:sp>
    <dsp:sp modelId="{B56AE558-B8EC-4813-9E8C-148718C7146B}">
      <dsp:nvSpPr>
        <dsp:cNvPr id="0" name=""/>
        <dsp:cNvSpPr/>
      </dsp:nvSpPr>
      <dsp:spPr>
        <a:xfrm>
          <a:off x="4004227" y="854144"/>
          <a:ext cx="3640206" cy="21841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l-PL" sz="1500" kern="1200" dirty="0"/>
            <a:t>UKŁAD ODDECHOWY:</a:t>
          </a:r>
        </a:p>
        <a:p>
          <a:pPr lvl="0" algn="ctr" defTabSz="666750">
            <a:lnSpc>
              <a:spcPct val="90000"/>
            </a:lnSpc>
            <a:spcBef>
              <a:spcPct val="0"/>
            </a:spcBef>
            <a:spcAft>
              <a:spcPct val="35000"/>
            </a:spcAft>
          </a:pPr>
          <a:r>
            <a:rPr lang="pl-PL" sz="1500" b="0" kern="1200" dirty="0"/>
            <a:t>płytki oddech, utrudnione nabieranie dużej ilości powietrza przy głębokim wdechu, gorsza wentylacja sprzyja infekcjom płuc i oskrzeli. </a:t>
          </a:r>
        </a:p>
      </dsp:txBody>
      <dsp:txXfrm>
        <a:off x="4004227" y="854144"/>
        <a:ext cx="3640206" cy="2184123"/>
      </dsp:txXfrm>
    </dsp:sp>
    <dsp:sp modelId="{5B8CA811-ABC2-4018-8B33-85A162D3608A}">
      <dsp:nvSpPr>
        <dsp:cNvPr id="0" name=""/>
        <dsp:cNvSpPr/>
      </dsp:nvSpPr>
      <dsp:spPr>
        <a:xfrm>
          <a:off x="8008454" y="854144"/>
          <a:ext cx="3640206" cy="21841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l-PL" sz="1500" kern="1200" dirty="0"/>
            <a:t>UKŁAD POKARMOWY:</a:t>
          </a:r>
        </a:p>
        <a:p>
          <a:pPr lvl="0" algn="ctr" defTabSz="666750">
            <a:lnSpc>
              <a:spcPct val="90000"/>
            </a:lnSpc>
            <a:spcBef>
              <a:spcPct val="0"/>
            </a:spcBef>
            <a:spcAft>
              <a:spcPct val="35000"/>
            </a:spcAft>
          </a:pPr>
          <a:r>
            <a:rPr lang="pl-PL" sz="1500" kern="1200" dirty="0"/>
            <a:t>wysychanie śluzówki jamy ustnej, ubytki w uzębieniu, stany zapalne dziąseł wskutek niedopasowania protezy, spowolnienie perystaltyki mięśni przełyku wydłuża proces połykania, pogorszenie powonienia i słabsze odczuwanie smaku</a:t>
          </a:r>
        </a:p>
      </dsp:txBody>
      <dsp:txXfrm>
        <a:off x="8008454" y="854144"/>
        <a:ext cx="3640206" cy="2184123"/>
      </dsp:txXfrm>
    </dsp:sp>
    <dsp:sp modelId="{C3AB8AA8-C2D2-4106-BC68-F9AFA8128B72}">
      <dsp:nvSpPr>
        <dsp:cNvPr id="0" name=""/>
        <dsp:cNvSpPr/>
      </dsp:nvSpPr>
      <dsp:spPr>
        <a:xfrm>
          <a:off x="0" y="3402288"/>
          <a:ext cx="3640206" cy="21841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l-PL" sz="1500" kern="1200" dirty="0"/>
            <a:t>UKŁAD MOCZOWY:</a:t>
          </a:r>
        </a:p>
        <a:p>
          <a:pPr lvl="0" algn="ctr" defTabSz="666750">
            <a:lnSpc>
              <a:spcPct val="90000"/>
            </a:lnSpc>
            <a:spcBef>
              <a:spcPct val="0"/>
            </a:spcBef>
            <a:spcAft>
              <a:spcPct val="35000"/>
            </a:spcAft>
          </a:pPr>
          <a:endParaRPr lang="pl-PL" sz="1500" kern="1200" dirty="0"/>
        </a:p>
        <a:p>
          <a:pPr lvl="0" algn="ctr" defTabSz="666750">
            <a:lnSpc>
              <a:spcPct val="90000"/>
            </a:lnSpc>
            <a:spcBef>
              <a:spcPct val="0"/>
            </a:spcBef>
            <a:spcAft>
              <a:spcPct val="35000"/>
            </a:spcAft>
          </a:pPr>
          <a:r>
            <a:rPr lang="pl-PL" sz="1500" b="0" kern="1200" dirty="0"/>
            <a:t>nerki osób starszych są szczególnie wrażliwe na nagły spadek ciśnienia tętniczego krwi, odwodnienie wskutek wymiotów, biegunki lub małej podaży płynów oraz na działanie toksyczne niektórych leków.</a:t>
          </a:r>
        </a:p>
        <a:p>
          <a:pPr lvl="0" algn="ctr" defTabSz="666750">
            <a:lnSpc>
              <a:spcPct val="90000"/>
            </a:lnSpc>
            <a:spcBef>
              <a:spcPct val="0"/>
            </a:spcBef>
            <a:spcAft>
              <a:spcPct val="35000"/>
            </a:spcAft>
          </a:pPr>
          <a:endParaRPr lang="pl-PL" sz="1500" kern="1200" dirty="0"/>
        </a:p>
      </dsp:txBody>
      <dsp:txXfrm>
        <a:off x="0" y="3402288"/>
        <a:ext cx="3640206" cy="2184123"/>
      </dsp:txXfrm>
    </dsp:sp>
    <dsp:sp modelId="{5433DB26-9581-4D57-BEE1-522F2B81FF39}">
      <dsp:nvSpPr>
        <dsp:cNvPr id="0" name=""/>
        <dsp:cNvSpPr/>
      </dsp:nvSpPr>
      <dsp:spPr>
        <a:xfrm>
          <a:off x="4004227" y="3402288"/>
          <a:ext cx="3640206" cy="21841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l-PL" sz="1500" kern="1200" dirty="0"/>
            <a:t>UKŁAD ODPORONOŚCI:</a:t>
          </a:r>
        </a:p>
        <a:p>
          <a:pPr lvl="0" algn="ctr" defTabSz="666750">
            <a:lnSpc>
              <a:spcPct val="90000"/>
            </a:lnSpc>
            <a:spcBef>
              <a:spcPct val="0"/>
            </a:spcBef>
            <a:spcAft>
              <a:spcPct val="35000"/>
            </a:spcAft>
          </a:pPr>
          <a:r>
            <a:rPr lang="pl-PL" sz="1500" b="0" kern="1200" dirty="0"/>
            <a:t>większa podatność na choroby zakaźne, zakażenia dłużej trwają, często mają cięższy i nietypowy przebieg.</a:t>
          </a:r>
        </a:p>
        <a:p>
          <a:pPr lvl="0" algn="ctr" defTabSz="666750">
            <a:lnSpc>
              <a:spcPct val="90000"/>
            </a:lnSpc>
            <a:spcBef>
              <a:spcPct val="0"/>
            </a:spcBef>
            <a:spcAft>
              <a:spcPct val="35000"/>
            </a:spcAft>
          </a:pPr>
          <a:endParaRPr lang="pl-PL" sz="1500" kern="1200" dirty="0"/>
        </a:p>
      </dsp:txBody>
      <dsp:txXfrm>
        <a:off x="4004227" y="3402288"/>
        <a:ext cx="3640206" cy="2184123"/>
      </dsp:txXfrm>
    </dsp:sp>
    <dsp:sp modelId="{E0C53F4C-BE36-40EF-9000-B36363DC079F}">
      <dsp:nvSpPr>
        <dsp:cNvPr id="0" name=""/>
        <dsp:cNvSpPr/>
      </dsp:nvSpPr>
      <dsp:spPr>
        <a:xfrm>
          <a:off x="8008454" y="3402288"/>
          <a:ext cx="3640206" cy="21841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l-PL" sz="1500" kern="1200" dirty="0"/>
            <a:t>ZABURZENIA WZROKU:</a:t>
          </a:r>
        </a:p>
        <a:p>
          <a:pPr lvl="0" algn="ctr" defTabSz="666750">
            <a:lnSpc>
              <a:spcPct val="90000"/>
            </a:lnSpc>
            <a:spcBef>
              <a:spcPct val="0"/>
            </a:spcBef>
            <a:spcAft>
              <a:spcPct val="35000"/>
            </a:spcAft>
          </a:pPr>
          <a:r>
            <a:rPr lang="pl-PL" sz="1500" kern="1200" dirty="0"/>
            <a:t>pogorszenie ostrości wzroku spowodowane dalekowzrocznością, spowolnienie reakcji na światło i zmniejszenie siły akomodacji wraz z wydłużeniem reakcji </a:t>
          </a:r>
          <a:r>
            <a:rPr lang="pl-PL" sz="1500" kern="1200" dirty="0" err="1"/>
            <a:t>psycho-ruchowej</a:t>
          </a:r>
          <a:endParaRPr lang="pl-PL" sz="1500" kern="1200" dirty="0"/>
        </a:p>
      </dsp:txBody>
      <dsp:txXfrm>
        <a:off x="8008454" y="3402288"/>
        <a:ext cx="3640206" cy="2184123"/>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26477C-852B-4B1F-A1CB-2AAE6EA307C2}" type="datetimeFigureOut">
              <a:rPr lang="da-DK" smtClean="0"/>
              <a:t>30-11-2019</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6DADD6-E52D-4B92-9C7E-98791F429F09}" type="slidenum">
              <a:rPr lang="da-DK" smtClean="0"/>
              <a:t>‹nr.›</a:t>
            </a:fld>
            <a:endParaRPr lang="da-DK"/>
          </a:p>
        </p:txBody>
      </p:sp>
    </p:spTree>
    <p:extLst>
      <p:ext uri="{BB962C8B-B14F-4D97-AF65-F5344CB8AC3E}">
        <p14:creationId xmlns:p14="http://schemas.microsoft.com/office/powerpoint/2010/main" val="2639819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Pladsholder til slide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1268" name="Pladsholder til slidenumm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50C7D-5A23-42C7-B46F-228D050C038F}" type="slidenum">
              <a:rPr lang="da-DK" altLang="pl-PL">
                <a:latin typeface="Calibri" panose="020F0502020204030204" pitchFamily="34" charset="0"/>
              </a:rPr>
              <a:pPr/>
              <a:t>8</a:t>
            </a:fld>
            <a:endParaRPr lang="da-DK" altLang="pl-PL">
              <a:latin typeface="Calibri" panose="020F0502020204030204" pitchFamily="34" charset="0"/>
            </a:endParaRPr>
          </a:p>
        </p:txBody>
      </p:sp>
    </p:spTree>
    <p:extLst>
      <p:ext uri="{BB962C8B-B14F-4D97-AF65-F5344CB8AC3E}">
        <p14:creationId xmlns:p14="http://schemas.microsoft.com/office/powerpoint/2010/main" val="2098839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ymbol zastępczy obrazu slajdu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Symbol zastępczy notatek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pl-PL" smtClean="0"/>
              <a:t>Układ moczowy – nerki starszej osoby są wydolne w połowie, a mimo wszystko długo nie dają sygnału, że nie są całkowicie sprawne. Dlatego spadek ciśnienia tętniczego, odwodnienie, krwotok, biegunka są szczególnie groźne, ponieważ mogą doprowadzić do zatrzymania ich pracy i nieodwracalnej niewydolności nerek.  </a:t>
            </a:r>
          </a:p>
          <a:p>
            <a:endParaRPr lang="pl-PL" altLang="pl-PL" smtClean="0"/>
          </a:p>
        </p:txBody>
      </p:sp>
      <p:sp>
        <p:nvSpPr>
          <p:cNvPr id="43012" name="Symbol zastępczy numeru slajd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2A034D1-9792-4C75-928A-191317E2F569}" type="slidenum">
              <a:rPr lang="da-DK" altLang="pl-PL">
                <a:latin typeface="Calibri" panose="020F0502020204030204" pitchFamily="34" charset="0"/>
              </a:rPr>
              <a:pPr/>
              <a:t>30</a:t>
            </a:fld>
            <a:endParaRPr lang="da-DK" altLang="pl-PL">
              <a:latin typeface="Calibri" panose="020F0502020204030204" pitchFamily="34" charset="0"/>
            </a:endParaRPr>
          </a:p>
        </p:txBody>
      </p:sp>
    </p:spTree>
    <p:extLst>
      <p:ext uri="{BB962C8B-B14F-4D97-AF65-F5344CB8AC3E}">
        <p14:creationId xmlns:p14="http://schemas.microsoft.com/office/powerpoint/2010/main" val="889485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ymbol zastępczy obrazu slajdu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Symbol zastępczy notatek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pl-PL" smtClean="0"/>
              <a:t>Układ odporności – osoby starsze inaczej reagują na infekcje, często bez wysokiej gorączki, a jednak infekcje dłużej trwają, trudniej się leczą i mogą prowadzić do poważnych powikłań. Dlatego warto się szczepić, unikać kontaktu z chorymi, dbać by się nie przeziębić. </a:t>
            </a:r>
          </a:p>
          <a:p>
            <a:endParaRPr lang="pl-PL" altLang="pl-PL" smtClean="0"/>
          </a:p>
        </p:txBody>
      </p:sp>
      <p:sp>
        <p:nvSpPr>
          <p:cNvPr id="45060" name="Symbol zastępczy numeru slajd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DD63D88-784E-4860-A5A4-37B694145396}" type="slidenum">
              <a:rPr lang="da-DK" altLang="pl-PL">
                <a:latin typeface="Calibri" panose="020F0502020204030204" pitchFamily="34" charset="0"/>
              </a:rPr>
              <a:pPr/>
              <a:t>31</a:t>
            </a:fld>
            <a:endParaRPr lang="da-DK" altLang="pl-PL">
              <a:latin typeface="Calibri" panose="020F0502020204030204" pitchFamily="34" charset="0"/>
            </a:endParaRPr>
          </a:p>
        </p:txBody>
      </p:sp>
    </p:spTree>
    <p:extLst>
      <p:ext uri="{BB962C8B-B14F-4D97-AF65-F5344CB8AC3E}">
        <p14:creationId xmlns:p14="http://schemas.microsoft.com/office/powerpoint/2010/main" val="1758246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863600" algn="l"/>
                <a:tab pos="1728788" algn="l"/>
                <a:tab pos="2593975" algn="l"/>
                <a:tab pos="3459163" algn="l"/>
                <a:tab pos="4324350" algn="l"/>
                <a:tab pos="5189538" algn="l"/>
                <a:tab pos="6053138" algn="l"/>
                <a:tab pos="6918325" algn="l"/>
                <a:tab pos="7783513" algn="l"/>
                <a:tab pos="8648700" algn="l"/>
                <a:tab pos="9513888"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863600" algn="l"/>
                <a:tab pos="1728788" algn="l"/>
                <a:tab pos="2593975" algn="l"/>
                <a:tab pos="3459163" algn="l"/>
                <a:tab pos="4324350" algn="l"/>
                <a:tab pos="5189538" algn="l"/>
                <a:tab pos="6053138" algn="l"/>
                <a:tab pos="6918325" algn="l"/>
                <a:tab pos="7783513" algn="l"/>
                <a:tab pos="8648700" algn="l"/>
                <a:tab pos="9513888"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863600" algn="l"/>
                <a:tab pos="1728788" algn="l"/>
                <a:tab pos="2593975" algn="l"/>
                <a:tab pos="3459163" algn="l"/>
                <a:tab pos="4324350" algn="l"/>
                <a:tab pos="5189538" algn="l"/>
                <a:tab pos="6053138" algn="l"/>
                <a:tab pos="6918325" algn="l"/>
                <a:tab pos="7783513" algn="l"/>
                <a:tab pos="8648700" algn="l"/>
                <a:tab pos="9513888"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863600" algn="l"/>
                <a:tab pos="1728788" algn="l"/>
                <a:tab pos="2593975" algn="l"/>
                <a:tab pos="3459163" algn="l"/>
                <a:tab pos="4324350" algn="l"/>
                <a:tab pos="5189538" algn="l"/>
                <a:tab pos="6053138" algn="l"/>
                <a:tab pos="6918325" algn="l"/>
                <a:tab pos="7783513" algn="l"/>
                <a:tab pos="8648700" algn="l"/>
                <a:tab pos="9513888"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863600" algn="l"/>
                <a:tab pos="1728788" algn="l"/>
                <a:tab pos="2593975" algn="l"/>
                <a:tab pos="3459163" algn="l"/>
                <a:tab pos="4324350" algn="l"/>
                <a:tab pos="5189538" algn="l"/>
                <a:tab pos="6053138" algn="l"/>
                <a:tab pos="6918325" algn="l"/>
                <a:tab pos="7783513" algn="l"/>
                <a:tab pos="8648700" algn="l"/>
                <a:tab pos="95138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863600" algn="l"/>
                <a:tab pos="1728788" algn="l"/>
                <a:tab pos="2593975" algn="l"/>
                <a:tab pos="3459163" algn="l"/>
                <a:tab pos="4324350" algn="l"/>
                <a:tab pos="5189538" algn="l"/>
                <a:tab pos="6053138" algn="l"/>
                <a:tab pos="6918325" algn="l"/>
                <a:tab pos="7783513" algn="l"/>
                <a:tab pos="8648700" algn="l"/>
                <a:tab pos="95138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863600" algn="l"/>
                <a:tab pos="1728788" algn="l"/>
                <a:tab pos="2593975" algn="l"/>
                <a:tab pos="3459163" algn="l"/>
                <a:tab pos="4324350" algn="l"/>
                <a:tab pos="5189538" algn="l"/>
                <a:tab pos="6053138" algn="l"/>
                <a:tab pos="6918325" algn="l"/>
                <a:tab pos="7783513" algn="l"/>
                <a:tab pos="8648700" algn="l"/>
                <a:tab pos="95138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863600" algn="l"/>
                <a:tab pos="1728788" algn="l"/>
                <a:tab pos="2593975" algn="l"/>
                <a:tab pos="3459163" algn="l"/>
                <a:tab pos="4324350" algn="l"/>
                <a:tab pos="5189538" algn="l"/>
                <a:tab pos="6053138" algn="l"/>
                <a:tab pos="6918325" algn="l"/>
                <a:tab pos="7783513" algn="l"/>
                <a:tab pos="8648700" algn="l"/>
                <a:tab pos="95138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863600" algn="l"/>
                <a:tab pos="1728788" algn="l"/>
                <a:tab pos="2593975" algn="l"/>
                <a:tab pos="3459163" algn="l"/>
                <a:tab pos="4324350" algn="l"/>
                <a:tab pos="5189538" algn="l"/>
                <a:tab pos="6053138" algn="l"/>
                <a:tab pos="6918325" algn="l"/>
                <a:tab pos="7783513" algn="l"/>
                <a:tab pos="8648700" algn="l"/>
                <a:tab pos="9513888" algn="l"/>
              </a:tabLst>
              <a:defRPr>
                <a:solidFill>
                  <a:schemeClr val="tx1"/>
                </a:solidFill>
                <a:latin typeface="Arial" panose="020B0604020202020204" pitchFamily="34" charset="0"/>
                <a:cs typeface="Arial" panose="020B0604020202020204" pitchFamily="34" charset="0"/>
              </a:defRPr>
            </a:lvl9pPr>
          </a:lstStyle>
          <a:p>
            <a:fld id="{581AF0E8-7B95-475C-BF18-914A2EA8EC75}" type="slidenum">
              <a:rPr lang="pl-PL" altLang="pl-PL">
                <a:solidFill>
                  <a:srgbClr val="000000"/>
                </a:solidFill>
                <a:latin typeface="Times New Roman" panose="02020603050405020304" pitchFamily="18" charset="0"/>
              </a:rPr>
              <a:pPr/>
              <a:t>32</a:t>
            </a:fld>
            <a:endParaRPr lang="pl-PL" altLang="pl-PL">
              <a:solidFill>
                <a:srgbClr val="000000"/>
              </a:solidFill>
              <a:latin typeface="Times New Roman" panose="02020603050405020304" pitchFamily="18" charset="0"/>
            </a:endParaRPr>
          </a:p>
        </p:txBody>
      </p:sp>
      <p:sp>
        <p:nvSpPr>
          <p:cNvPr id="47107" name="Rectangle 2"/>
          <p:cNvSpPr>
            <a:spLocks noGrp="1" noRot="1" noChangeAspect="1" noChangeArrowheads="1" noTextEdit="1"/>
          </p:cNvSpPr>
          <p:nvPr>
            <p:ph type="sldImg"/>
          </p:nvPr>
        </p:nvSpPr>
        <p:spPr bwMode="auto">
          <a:xfrm>
            <a:off x="382588" y="685800"/>
            <a:ext cx="6094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pl-PL" altLang="pl-PL" smtClean="0"/>
              <a:t>Narząd wzroku – powszechnie wiadomo, że wraz z wiekiem nasila się dalekowzroczność. Najczęstszym problemem jest zaćma prowadząca do przymglenia widzenia. Jednak bardziej niebezpieczna jest  jaskra i zwyrodnienie plamki, które mogą prowadzić do utraty wzroku. Dlatego zaleca się kontrolę wzroku przynajmniej co dwa lata. </a:t>
            </a:r>
          </a:p>
        </p:txBody>
      </p:sp>
    </p:spTree>
    <p:extLst>
      <p:ext uri="{BB962C8B-B14F-4D97-AF65-F5344CB8AC3E}">
        <p14:creationId xmlns:p14="http://schemas.microsoft.com/office/powerpoint/2010/main" val="1841877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ymbol zastępczy obrazu slajdu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Symbol zastępczy notatek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pl-PL" altLang="pl-PL" smtClean="0"/>
              <a:t>Stopniowa utrata słuchu w zakresie wysokich tonów stopniowo postępuje po 40 r.ż.</a:t>
            </a:r>
          </a:p>
          <a:p>
            <a:pPr>
              <a:lnSpc>
                <a:spcPct val="90000"/>
              </a:lnSpc>
            </a:pPr>
            <a:r>
              <a:rPr lang="pl-PL" altLang="pl-PL" smtClean="0"/>
              <a:t>Dlatego w</a:t>
            </a:r>
            <a:r>
              <a:rPr lang="pl-PL" altLang="pl-PL" smtClean="0">
                <a:solidFill>
                  <a:srgbClr val="000000"/>
                </a:solidFill>
              </a:rPr>
              <a:t>skazane jest badanie słuchu przynajmniej co 2 lata – audiometria.</a:t>
            </a:r>
          </a:p>
          <a:p>
            <a:pPr>
              <a:lnSpc>
                <a:spcPct val="90000"/>
              </a:lnSpc>
            </a:pPr>
            <a:endParaRPr lang="pl-PL" altLang="pl-PL" smtClean="0"/>
          </a:p>
          <a:p>
            <a:endParaRPr lang="pl-PL" altLang="pl-PL" smtClean="0"/>
          </a:p>
        </p:txBody>
      </p:sp>
      <p:sp>
        <p:nvSpPr>
          <p:cNvPr id="49156" name="Symbol zastępczy numeru slajd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D5828F5-17D0-4C3E-BB0D-C234FF004A42}" type="slidenum">
              <a:rPr lang="da-DK" altLang="pl-PL">
                <a:latin typeface="Calibri" panose="020F0502020204030204" pitchFamily="34" charset="0"/>
              </a:rPr>
              <a:pPr/>
              <a:t>33</a:t>
            </a:fld>
            <a:endParaRPr lang="da-DK" altLang="pl-PL">
              <a:latin typeface="Calibri" panose="020F0502020204030204" pitchFamily="34" charset="0"/>
            </a:endParaRPr>
          </a:p>
        </p:txBody>
      </p:sp>
    </p:spTree>
    <p:extLst>
      <p:ext uri="{BB962C8B-B14F-4D97-AF65-F5344CB8AC3E}">
        <p14:creationId xmlns:p14="http://schemas.microsoft.com/office/powerpoint/2010/main" val="2439876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ymbol zastępczy obrazu slajdu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Symbol zastępczy notatek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pl-PL" smtClean="0"/>
              <a:t>Zastanówmy się kiedy czujemy się zdrowi. </a:t>
            </a:r>
          </a:p>
          <a:p>
            <a:r>
              <a:rPr lang="pl-PL" altLang="pl-PL" smtClean="0"/>
              <a:t>Co jest wyznacznikiem zdrowia ?</a:t>
            </a:r>
          </a:p>
          <a:p>
            <a:endParaRPr lang="pl-PL" altLang="pl-PL" smtClean="0"/>
          </a:p>
          <a:p>
            <a:r>
              <a:rPr lang="pl-PL" altLang="pl-PL" smtClean="0"/>
              <a:t>Okazuje się że to nie tylko brak choroby, ale ogólny dobrostan umożliwiający nam aktywny udział w życiu społecznym.</a:t>
            </a:r>
          </a:p>
          <a:p>
            <a:r>
              <a:rPr lang="pl-PL" altLang="pl-PL" smtClean="0"/>
              <a:t>Na slajdzie przedstawiono wiele czynników.</a:t>
            </a:r>
          </a:p>
          <a:p>
            <a:endParaRPr lang="pl-PL" altLang="pl-PL" smtClean="0"/>
          </a:p>
          <a:p>
            <a:r>
              <a:rPr lang="pl-PL" altLang="pl-PL" smtClean="0"/>
              <a:t>Proszę zastanówmy się, które z nich sprawiają, że czujemy się zdrowi. </a:t>
            </a:r>
          </a:p>
          <a:p>
            <a:endParaRPr lang="pl-PL" altLang="pl-PL" smtClean="0"/>
          </a:p>
          <a:p>
            <a:pPr eaLnBrk="1" hangingPunct="1">
              <a:buFontTx/>
              <a:buChar char="•"/>
            </a:pPr>
            <a:r>
              <a:rPr lang="pl-PL" altLang="pl-PL" smtClean="0"/>
              <a:t>Brak choroby</a:t>
            </a:r>
          </a:p>
          <a:p>
            <a:pPr eaLnBrk="1" hangingPunct="1">
              <a:buFontTx/>
              <a:buChar char="•"/>
            </a:pPr>
            <a:r>
              <a:rPr lang="pl-PL" altLang="pl-PL" smtClean="0"/>
              <a:t>Bycie wolnym od leków</a:t>
            </a:r>
          </a:p>
          <a:p>
            <a:pPr eaLnBrk="1" hangingPunct="1">
              <a:buFontTx/>
              <a:buChar char="•"/>
            </a:pPr>
            <a:r>
              <a:rPr lang="pl-PL" altLang="pl-PL" smtClean="0"/>
              <a:t>Bez bólu </a:t>
            </a:r>
          </a:p>
          <a:p>
            <a:pPr eaLnBrk="1" hangingPunct="1">
              <a:buFontTx/>
              <a:buChar char="•"/>
            </a:pPr>
            <a:r>
              <a:rPr lang="pl-PL" altLang="pl-PL" smtClean="0"/>
              <a:t>Apetyt i przyjemność z jedzenia</a:t>
            </a:r>
          </a:p>
          <a:p>
            <a:pPr eaLnBrk="1" hangingPunct="1">
              <a:buFontTx/>
              <a:buChar char="•"/>
            </a:pPr>
            <a:r>
              <a:rPr lang="pl-PL" altLang="pl-PL" smtClean="0"/>
              <a:t>Dobry stan odżywienia</a:t>
            </a:r>
          </a:p>
          <a:p>
            <a:pPr eaLnBrk="1" hangingPunct="1">
              <a:buFontTx/>
              <a:buChar char="•"/>
            </a:pPr>
            <a:r>
              <a:rPr lang="pl-PL" altLang="pl-PL" smtClean="0"/>
              <a:t>Dobry wzrok i słuch</a:t>
            </a:r>
          </a:p>
          <a:p>
            <a:pPr eaLnBrk="1" hangingPunct="1">
              <a:buFontTx/>
              <a:buChar char="•"/>
            </a:pPr>
            <a:r>
              <a:rPr lang="pl-PL" altLang="pl-PL" smtClean="0"/>
              <a:t>Zdrowa cera, zdrowy wygląd</a:t>
            </a:r>
          </a:p>
          <a:p>
            <a:pPr eaLnBrk="1" hangingPunct="1">
              <a:buFontTx/>
              <a:buChar char="•"/>
            </a:pPr>
            <a:r>
              <a:rPr lang="pl-PL" altLang="pl-PL" smtClean="0"/>
              <a:t>Bycie wolnym od nałogów</a:t>
            </a:r>
          </a:p>
          <a:p>
            <a:pPr eaLnBrk="1" hangingPunct="1">
              <a:buFontTx/>
              <a:buChar char="•"/>
            </a:pPr>
            <a:r>
              <a:rPr lang="pl-PL" altLang="pl-PL" smtClean="0"/>
              <a:t>Dobry sen</a:t>
            </a:r>
          </a:p>
          <a:p>
            <a:pPr eaLnBrk="1" hangingPunct="1">
              <a:buFontTx/>
              <a:buChar char="•"/>
            </a:pPr>
            <a:r>
              <a:rPr lang="pl-PL" altLang="pl-PL" smtClean="0"/>
              <a:t>Bycie sprawnym</a:t>
            </a:r>
          </a:p>
          <a:p>
            <a:pPr eaLnBrk="1" hangingPunct="1">
              <a:buFontTx/>
              <a:buChar char="•"/>
            </a:pPr>
            <a:r>
              <a:rPr lang="pl-PL" altLang="pl-PL" smtClean="0"/>
              <a:t>Bycie niezależnym od innych</a:t>
            </a:r>
          </a:p>
          <a:p>
            <a:pPr eaLnBrk="1" hangingPunct="1">
              <a:buFontTx/>
              <a:buChar char="•"/>
            </a:pPr>
            <a:r>
              <a:rPr lang="pl-PL" altLang="pl-PL" smtClean="0"/>
              <a:t>Uczestnictwo w życiu społecznym</a:t>
            </a:r>
          </a:p>
          <a:p>
            <a:pPr eaLnBrk="1" hangingPunct="1">
              <a:buFontTx/>
              <a:buChar char="•"/>
            </a:pPr>
            <a:r>
              <a:rPr lang="pl-PL" altLang="pl-PL" smtClean="0"/>
              <a:t>Długie życie </a:t>
            </a:r>
          </a:p>
          <a:p>
            <a:pPr eaLnBrk="1" hangingPunct="1">
              <a:buFontTx/>
              <a:buChar char="•"/>
            </a:pPr>
            <a:r>
              <a:rPr lang="pl-PL" altLang="pl-PL" smtClean="0"/>
              <a:t>Dobre ogólne samopoczucie</a:t>
            </a:r>
          </a:p>
          <a:p>
            <a:pPr eaLnBrk="1" hangingPunct="1">
              <a:buFontTx/>
              <a:buChar char="•"/>
            </a:pPr>
            <a:r>
              <a:rPr lang="pl-PL" altLang="pl-PL" smtClean="0"/>
              <a:t>Poczucie szczęścia</a:t>
            </a:r>
          </a:p>
          <a:p>
            <a:pPr eaLnBrk="1" hangingPunct="1">
              <a:buFontTx/>
              <a:buChar char="•"/>
            </a:pPr>
            <a:r>
              <a:rPr lang="pl-PL" altLang="pl-PL" smtClean="0"/>
              <a:t>Samoakceptacja</a:t>
            </a:r>
          </a:p>
          <a:p>
            <a:pPr eaLnBrk="1" hangingPunct="1">
              <a:buFontTx/>
              <a:buChar char="•"/>
            </a:pPr>
            <a:r>
              <a:rPr lang="pl-PL" altLang="pl-PL" smtClean="0"/>
              <a:t>Dobry nastrój </a:t>
            </a:r>
          </a:p>
          <a:p>
            <a:pPr eaLnBrk="1" hangingPunct="1">
              <a:lnSpc>
                <a:spcPct val="110000"/>
              </a:lnSpc>
              <a:buFontTx/>
              <a:buChar char="•"/>
            </a:pPr>
            <a:r>
              <a:rPr lang="pl-PL" altLang="pl-PL" smtClean="0"/>
              <a:t>Satysfakcja z życia</a:t>
            </a:r>
          </a:p>
          <a:p>
            <a:pPr eaLnBrk="1" hangingPunct="1">
              <a:lnSpc>
                <a:spcPct val="110000"/>
              </a:lnSpc>
              <a:buFontTx/>
              <a:buChar char="•"/>
            </a:pPr>
            <a:r>
              <a:rPr lang="pl-PL" altLang="pl-PL" smtClean="0"/>
              <a:t>Radzenie sobie ze stresem</a:t>
            </a:r>
          </a:p>
          <a:p>
            <a:pPr eaLnBrk="1" hangingPunct="1">
              <a:lnSpc>
                <a:spcPct val="110000"/>
              </a:lnSpc>
              <a:buFontTx/>
              <a:buChar char="•"/>
            </a:pPr>
            <a:r>
              <a:rPr lang="pl-PL" altLang="pl-PL" smtClean="0"/>
              <a:t>Umiejętność rozwiązywania swoich  problemów</a:t>
            </a:r>
          </a:p>
          <a:p>
            <a:pPr eaLnBrk="1" hangingPunct="1">
              <a:lnSpc>
                <a:spcPct val="110000"/>
              </a:lnSpc>
              <a:buFontTx/>
              <a:buChar char="•"/>
            </a:pPr>
            <a:r>
              <a:rPr lang="pl-PL" altLang="pl-PL" smtClean="0"/>
              <a:t>Posiadanie dobrych relacji z innymi</a:t>
            </a:r>
          </a:p>
          <a:p>
            <a:pPr eaLnBrk="1" hangingPunct="1">
              <a:lnSpc>
                <a:spcPct val="110000"/>
              </a:lnSpc>
              <a:buFontTx/>
              <a:buChar char="•"/>
            </a:pPr>
            <a:r>
              <a:rPr lang="pl-PL" altLang="pl-PL" smtClean="0"/>
              <a:t>Umiejętność przystosowania się do zmian</a:t>
            </a:r>
          </a:p>
          <a:p>
            <a:endParaRPr lang="pl-PL" altLang="pl-PL" smtClean="0"/>
          </a:p>
        </p:txBody>
      </p:sp>
      <p:sp>
        <p:nvSpPr>
          <p:cNvPr id="54276" name="Symbol zastępczy numeru slajd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10B815F-4369-46D9-91E5-CA665F852E9C}" type="slidenum">
              <a:rPr lang="da-DK" altLang="pl-PL">
                <a:latin typeface="Calibri" panose="020F0502020204030204" pitchFamily="34" charset="0"/>
              </a:rPr>
              <a:pPr/>
              <a:t>37</a:t>
            </a:fld>
            <a:endParaRPr lang="da-DK" altLang="pl-PL">
              <a:latin typeface="Calibri" panose="020F0502020204030204" pitchFamily="34" charset="0"/>
            </a:endParaRPr>
          </a:p>
        </p:txBody>
      </p:sp>
    </p:spTree>
    <p:extLst>
      <p:ext uri="{BB962C8B-B14F-4D97-AF65-F5344CB8AC3E}">
        <p14:creationId xmlns:p14="http://schemas.microsoft.com/office/powerpoint/2010/main" val="518628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ymbol zastępczy obrazu slajdu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Symbol zastępczy notatek 2">
            <a:extLst/>
          </p:cNvPr>
          <p:cNvSpPr>
            <a:spLocks noGrp="1"/>
          </p:cNvSpPr>
          <p:nvPr>
            <p:ph type="body" idx="1"/>
          </p:nvPr>
        </p:nvSpPr>
        <p:spPr/>
        <p:txBody>
          <a:bodyPr/>
          <a:lstStyle/>
          <a:p>
            <a:pPr>
              <a:defRPr/>
            </a:pPr>
            <a:r>
              <a:rPr lang="pl-PL" dirty="0"/>
              <a:t>Zachowania zdrowotne to takie, które sprzyjają zdrowiu. Do nich należą:</a:t>
            </a:r>
          </a:p>
          <a:p>
            <a:pPr marL="228600" indent="-228600">
              <a:buFontTx/>
              <a:buAutoNum type="arabicParenR"/>
              <a:defRPr/>
            </a:pPr>
            <a:r>
              <a:rPr lang="pl-PL" dirty="0"/>
              <a:t>Regularna aktywność ruchowa</a:t>
            </a:r>
          </a:p>
          <a:p>
            <a:pPr marL="228600" indent="-228600">
              <a:buFontTx/>
              <a:buAutoNum type="arabicParenR"/>
              <a:defRPr/>
            </a:pPr>
            <a:r>
              <a:rPr lang="pl-PL" dirty="0"/>
              <a:t>Zdrowy sposób odżywiania się</a:t>
            </a:r>
          </a:p>
          <a:p>
            <a:pPr marL="228600" indent="-228600">
              <a:buFontTx/>
              <a:buAutoNum type="arabicParenR"/>
              <a:defRPr/>
            </a:pPr>
            <a:r>
              <a:rPr lang="pl-PL" dirty="0"/>
              <a:t>Unikanie używek</a:t>
            </a:r>
          </a:p>
          <a:p>
            <a:pPr marL="228600" indent="-228600">
              <a:buFontTx/>
              <a:buAutoNum type="arabicParenR"/>
              <a:defRPr/>
            </a:pPr>
            <a:r>
              <a:rPr lang="pl-PL" dirty="0"/>
              <a:t>Aktywność w swoim środowisku rodzinnym i znajomych</a:t>
            </a:r>
          </a:p>
          <a:p>
            <a:pPr marL="228600" indent="-228600">
              <a:buFontTx/>
              <a:buAutoNum type="arabicParenR"/>
              <a:defRPr/>
            </a:pPr>
            <a:r>
              <a:rPr lang="pl-PL" dirty="0"/>
              <a:t>Unikanie sytuacji stresowych</a:t>
            </a:r>
          </a:p>
          <a:p>
            <a:pPr>
              <a:defRPr/>
            </a:pPr>
            <a:r>
              <a:rPr lang="pl-PL" dirty="0"/>
              <a:t>Tylko pozornie łatwo zmienić swoje przyzwyczajenia w tym zakresie. Warto wiedzieć, że żeby się zmienić trzeba mieć plan.  </a:t>
            </a:r>
          </a:p>
        </p:txBody>
      </p:sp>
      <p:sp>
        <p:nvSpPr>
          <p:cNvPr id="56324" name="Symbol zastępczy numeru slajd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FontTx/>
              <a:buChar char="•"/>
            </a:pPr>
            <a:fld id="{5A5BF795-4525-4CD7-B812-F3E09C766CFE}" type="slidenum">
              <a:rPr lang="en-US" altLang="pl-PL">
                <a:solidFill>
                  <a:schemeClr val="bg1"/>
                </a:solidFill>
                <a:latin typeface="Times New Roman" panose="02020603050405020304" pitchFamily="18" charset="0"/>
              </a:rPr>
              <a:pPr>
                <a:spcBef>
                  <a:spcPct val="20000"/>
                </a:spcBef>
                <a:buFontTx/>
                <a:buChar char="•"/>
              </a:pPr>
              <a:t>38</a:t>
            </a:fld>
            <a:endParaRPr lang="en-US" altLang="pl-PL">
              <a:solidFill>
                <a:schemeClr val="bg1"/>
              </a:solidFill>
              <a:latin typeface="Times New Roman" panose="02020603050405020304" pitchFamily="18" charset="0"/>
            </a:endParaRPr>
          </a:p>
        </p:txBody>
      </p:sp>
    </p:spTree>
    <p:extLst>
      <p:ext uri="{BB962C8B-B14F-4D97-AF65-F5344CB8AC3E}">
        <p14:creationId xmlns:p14="http://schemas.microsoft.com/office/powerpoint/2010/main" val="2923264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ymbol zastępczy obrazu slajdu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Symbol zastępczy notatek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pl-PL" smtClean="0"/>
              <a:t>WIEDZA - Najpierw musimy się dowiedzieć, że coś jest dla nas korzystne, jest „zdrowe”.</a:t>
            </a:r>
          </a:p>
          <a:p>
            <a:r>
              <a:rPr lang="pl-PL" altLang="pl-PL" smtClean="0"/>
              <a:t>Wydawać by się mogło, że wysłuchanie wykładu, prelekcji może przekonać nas do tego by np. zacząć  więcej się ruszać.</a:t>
            </a:r>
          </a:p>
          <a:p>
            <a:r>
              <a:rPr lang="pl-PL" altLang="pl-PL" smtClean="0"/>
              <a:t>Niestety, sama wiedza o tym nie wystarcza. </a:t>
            </a:r>
          </a:p>
          <a:p>
            <a:r>
              <a:rPr lang="pl-PL" altLang="pl-PL" smtClean="0"/>
              <a:t>Musimy wiedzieć jak to zrobić – posiąść UMIEJĘTNOŚCI. Dopiero wtedy gdy np. zrobimy kilka ćwiczeń fizycznych, lub przygotujemy zdrowy posiłek zaczynamy wierzyć, że potrafimy coś zmienić w dotychczasowym życiu. Dopiero wówczas dochodzi do ZMIANY POSTAWY: Już wiemy dlaczego musimy się zmienić, nauczyliśmy się jak to zrobić i zaczynamy wierzyć, że to potrafimy. Ta wiara, że POTRAFIĘ jest kluczowa by się zmienić. Bez niej ZMIANA ZACHOWANIA (dotychczasowych nawyków) nie jest możliwa.</a:t>
            </a:r>
          </a:p>
        </p:txBody>
      </p:sp>
      <p:sp>
        <p:nvSpPr>
          <p:cNvPr id="58372" name="Symbol zastępczy numeru slajd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FontTx/>
              <a:buChar char="•"/>
            </a:pPr>
            <a:fld id="{7FF92348-514B-484F-A267-0F30EB76904A}" type="slidenum">
              <a:rPr lang="en-US" altLang="pl-PL">
                <a:solidFill>
                  <a:schemeClr val="bg1"/>
                </a:solidFill>
                <a:latin typeface="Times New Roman" panose="02020603050405020304" pitchFamily="18" charset="0"/>
              </a:rPr>
              <a:pPr>
                <a:spcBef>
                  <a:spcPct val="20000"/>
                </a:spcBef>
                <a:buFontTx/>
                <a:buChar char="•"/>
              </a:pPr>
              <a:t>39</a:t>
            </a:fld>
            <a:endParaRPr lang="en-US" altLang="pl-PL">
              <a:solidFill>
                <a:schemeClr val="bg1"/>
              </a:solidFill>
              <a:latin typeface="Times New Roman" panose="02020603050405020304" pitchFamily="18" charset="0"/>
            </a:endParaRPr>
          </a:p>
        </p:txBody>
      </p:sp>
    </p:spTree>
    <p:extLst>
      <p:ext uri="{BB962C8B-B14F-4D97-AF65-F5344CB8AC3E}">
        <p14:creationId xmlns:p14="http://schemas.microsoft.com/office/powerpoint/2010/main" val="3898509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ymbol zastępczy obrazu slajdu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Symbol zastępczy notatek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pl-PL" smtClean="0"/>
              <a:t>Skąd czerpiemy wiedzę? </a:t>
            </a:r>
          </a:p>
          <a:p>
            <a:r>
              <a:rPr lang="pl-PL" altLang="pl-PL" smtClean="0"/>
              <a:t>Z książek, czasopism, radia, telewizji, Internetu, plakatów, od lekarza, pielęgniarki lub innych osób pracujących w opiece zdrowotnej lub pomocy społecznej.</a:t>
            </a:r>
          </a:p>
        </p:txBody>
      </p:sp>
      <p:sp>
        <p:nvSpPr>
          <p:cNvPr id="60420" name="Symbol zastępczy numeru slajd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FontTx/>
              <a:buChar char="•"/>
            </a:pPr>
            <a:fld id="{0F172216-C1A3-448E-9866-8BAEB288737B}" type="slidenum">
              <a:rPr lang="en-US" altLang="pl-PL">
                <a:solidFill>
                  <a:schemeClr val="bg1"/>
                </a:solidFill>
                <a:latin typeface="Times New Roman" panose="02020603050405020304" pitchFamily="18" charset="0"/>
              </a:rPr>
              <a:pPr>
                <a:spcBef>
                  <a:spcPct val="20000"/>
                </a:spcBef>
                <a:buFontTx/>
                <a:buChar char="•"/>
              </a:pPr>
              <a:t>40</a:t>
            </a:fld>
            <a:endParaRPr lang="en-US" altLang="pl-PL">
              <a:solidFill>
                <a:schemeClr val="bg1"/>
              </a:solidFill>
              <a:latin typeface="Times New Roman" panose="02020603050405020304" pitchFamily="18" charset="0"/>
            </a:endParaRPr>
          </a:p>
        </p:txBody>
      </p:sp>
    </p:spTree>
    <p:extLst>
      <p:ext uri="{BB962C8B-B14F-4D97-AF65-F5344CB8AC3E}">
        <p14:creationId xmlns:p14="http://schemas.microsoft.com/office/powerpoint/2010/main" val="1708060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ymbol zastępczy obrazu slajdu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Symbol zastępczy notatek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pl-PL" smtClean="0"/>
              <a:t>Obecnie w telewizji jest mnóstwo programów na temat gotowania. Proszę powiedzieć komu udało się ugotować danie po wysłuchaniu takiego programu?</a:t>
            </a:r>
          </a:p>
          <a:p>
            <a:r>
              <a:rPr lang="pl-PL" altLang="pl-PL" smtClean="0"/>
              <a:t>Na ogół mamy problem z powtórzeniem receptury / przepisu. </a:t>
            </a:r>
          </a:p>
          <a:p>
            <a:r>
              <a:rPr lang="pl-PL" altLang="pl-PL" smtClean="0"/>
              <a:t>Dlaczego ? Ponieważ oglądamy program, słuchamy, ale nie wykonujemy tego dania jednocześnie.</a:t>
            </a:r>
          </a:p>
          <a:p>
            <a:r>
              <a:rPr lang="pl-PL" altLang="pl-PL" smtClean="0"/>
              <a:t>Bez przećwiczenia nie potrafimy powtórzyć tego co usłyszeliśmy.</a:t>
            </a:r>
          </a:p>
          <a:p>
            <a:r>
              <a:rPr lang="pl-PL" altLang="pl-PL" smtClean="0"/>
              <a:t>Dopiero wykonując kolejne czynności, metodą prób i błędów dochodzimy do perfekcji i budujemy przekonanie, że potrafimy – umiemy i damy radę.</a:t>
            </a:r>
          </a:p>
        </p:txBody>
      </p:sp>
      <p:sp>
        <p:nvSpPr>
          <p:cNvPr id="62468" name="Symbol zastępczy numeru slajd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FontTx/>
              <a:buChar char="•"/>
            </a:pPr>
            <a:fld id="{D1339F51-2C90-41D1-8A03-8D77776D5880}" type="slidenum">
              <a:rPr lang="en-US" altLang="pl-PL">
                <a:solidFill>
                  <a:schemeClr val="bg1"/>
                </a:solidFill>
                <a:latin typeface="Times New Roman" panose="02020603050405020304" pitchFamily="18" charset="0"/>
              </a:rPr>
              <a:pPr>
                <a:spcBef>
                  <a:spcPct val="20000"/>
                </a:spcBef>
                <a:buFontTx/>
                <a:buChar char="•"/>
              </a:pPr>
              <a:t>41</a:t>
            </a:fld>
            <a:endParaRPr lang="en-US" altLang="pl-PL">
              <a:solidFill>
                <a:schemeClr val="bg1"/>
              </a:solidFill>
              <a:latin typeface="Times New Roman" panose="02020603050405020304" pitchFamily="18" charset="0"/>
            </a:endParaRPr>
          </a:p>
        </p:txBody>
      </p:sp>
    </p:spTree>
    <p:extLst>
      <p:ext uri="{BB962C8B-B14F-4D97-AF65-F5344CB8AC3E}">
        <p14:creationId xmlns:p14="http://schemas.microsoft.com/office/powerpoint/2010/main" val="3935511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ymbol zastępczy obrazu slajdu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Symbol zastępczy notatek 2">
            <a:extLst/>
          </p:cNvPr>
          <p:cNvSpPr>
            <a:spLocks noGrp="1" noChangeArrowheads="1"/>
          </p:cNvSpPr>
          <p:nvPr>
            <p:ph type="body" idx="1"/>
          </p:nvPr>
        </p:nvSpPr>
        <p:spPr/>
        <p:txBody>
          <a:bodyPr/>
          <a:lstStyle/>
          <a:p>
            <a:pPr>
              <a:defRPr/>
            </a:pPr>
            <a:r>
              <a:rPr lang="pl-PL" altLang="pl-PL" dirty="0"/>
              <a:t>Następny etap to ZMIANA POSTAWY.</a:t>
            </a:r>
          </a:p>
          <a:p>
            <a:pPr>
              <a:defRPr/>
            </a:pPr>
            <a:r>
              <a:rPr lang="pl-PL" altLang="pl-PL" dirty="0"/>
              <a:t>Już wiem co i jak należy zmienić, potrafię to zrobić, ale nie jestem przekonana czy rzeczywiście muszę coś zmieniać w swoim życiu.</a:t>
            </a:r>
          </a:p>
          <a:p>
            <a:pPr>
              <a:defRPr/>
            </a:pPr>
            <a:r>
              <a:rPr lang="pl-PL" altLang="pl-PL" dirty="0"/>
              <a:t>Wiem, że powinnam chodzić na basen, umiem pływać, ale czy naprawdę muszę to robić regularnie raz w tygodniu? Czy nie wystarczy że pójdę od czasu do czasu? </a:t>
            </a:r>
          </a:p>
          <a:p>
            <a:pPr>
              <a:defRPr/>
            </a:pPr>
            <a:r>
              <a:rPr lang="pl-PL" altLang="pl-PL" dirty="0"/>
              <a:t>Dlaczego zmiana jest taka trudna? – Ponieważ muszę się sama przekonać do tego, że jest to mi potrzebne i że warto podjąć wysiłek by coś poprawić w swoim życiu na lepsze.</a:t>
            </a:r>
          </a:p>
          <a:p>
            <a:pPr>
              <a:defRPr/>
            </a:pPr>
            <a:r>
              <a:rPr lang="pl-PL" altLang="pl-PL" dirty="0"/>
              <a:t>Ten proces przekonania siebie do zmiany dokonuje się w wyniku wewnętrznych przemyśleń:</a:t>
            </a:r>
          </a:p>
          <a:p>
            <a:pPr>
              <a:defRPr/>
            </a:pPr>
            <a:r>
              <a:rPr lang="pl-PL" altLang="pl-PL" dirty="0"/>
              <a:t>-   Jak postrzegam problem zdrowotny ? Czy rzeczywiście jest to problem, który mnie dotyczy?</a:t>
            </a:r>
          </a:p>
          <a:p>
            <a:pPr marL="171450" indent="-171450">
              <a:buFontTx/>
              <a:buChar char="-"/>
              <a:defRPr/>
            </a:pPr>
            <a:r>
              <a:rPr lang="pl-PL" altLang="pl-PL" dirty="0"/>
              <a:t>Jak oceniam swoje możliwości poradzenia sobie z tym problemem? Krótko mówiąc czy wierzę, że dam radę się zmienić? </a:t>
            </a:r>
          </a:p>
          <a:p>
            <a:pPr marL="171450" indent="-171450">
              <a:buFontTx/>
              <a:buChar char="-"/>
              <a:defRPr/>
            </a:pPr>
            <a:r>
              <a:rPr lang="pl-PL" altLang="pl-PL" dirty="0"/>
              <a:t>Gdzie umiejscawiam przyczyny tego problemu, np. że tyję, że tracę sprawność, palę papierosy, lub nie dbam o siebie?</a:t>
            </a:r>
          </a:p>
          <a:p>
            <a:pPr marL="171450" indent="-171450">
              <a:buFontTx/>
              <a:buChar char="-"/>
              <a:defRPr/>
            </a:pPr>
            <a:endParaRPr lang="pl-PL" altLang="pl-PL" dirty="0"/>
          </a:p>
        </p:txBody>
      </p:sp>
      <p:sp>
        <p:nvSpPr>
          <p:cNvPr id="64516" name="Symbol zastępczy numeru slajd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FontTx/>
              <a:buChar char="•"/>
            </a:pPr>
            <a:fld id="{6E75F036-5EC7-43C6-91EE-BD869C8491F8}" type="slidenum">
              <a:rPr lang="en-US" altLang="pl-PL">
                <a:solidFill>
                  <a:schemeClr val="bg1"/>
                </a:solidFill>
                <a:latin typeface="Times New Roman" panose="02020603050405020304" pitchFamily="18" charset="0"/>
              </a:rPr>
              <a:pPr>
                <a:spcBef>
                  <a:spcPct val="20000"/>
                </a:spcBef>
                <a:buFontTx/>
                <a:buChar char="•"/>
              </a:pPr>
              <a:t>42</a:t>
            </a:fld>
            <a:endParaRPr lang="en-US" altLang="pl-PL">
              <a:solidFill>
                <a:schemeClr val="bg1"/>
              </a:solidFill>
              <a:latin typeface="Times New Roman" panose="02020603050405020304" pitchFamily="18" charset="0"/>
            </a:endParaRPr>
          </a:p>
        </p:txBody>
      </p:sp>
    </p:spTree>
    <p:extLst>
      <p:ext uri="{BB962C8B-B14F-4D97-AF65-F5344CB8AC3E}">
        <p14:creationId xmlns:p14="http://schemas.microsoft.com/office/powerpoint/2010/main" val="1859372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tabLst>
                <a:tab pos="0" algn="l"/>
                <a:tab pos="863600" algn="l"/>
                <a:tab pos="1728788" algn="l"/>
                <a:tab pos="2593975" algn="l"/>
                <a:tab pos="3459163" algn="l"/>
                <a:tab pos="4324350" algn="l"/>
                <a:tab pos="5189538" algn="l"/>
                <a:tab pos="6053138" algn="l"/>
                <a:tab pos="6918325" algn="l"/>
                <a:tab pos="7783513" algn="l"/>
                <a:tab pos="8648700" algn="l"/>
                <a:tab pos="9513888" algn="l"/>
              </a:tabLst>
              <a:defRPr>
                <a:solidFill>
                  <a:schemeClr val="tx1"/>
                </a:solidFill>
                <a:latin typeface="Arial" panose="020B0604020202020204" pitchFamily="34" charset="0"/>
                <a:cs typeface="Arial" panose="020B0604020202020204" pitchFamily="34" charset="0"/>
              </a:defRPr>
            </a:lvl1pPr>
            <a:lvl2pPr marL="742950" indent="-285750" defTabSz="901700">
              <a:tabLst>
                <a:tab pos="0" algn="l"/>
                <a:tab pos="863600" algn="l"/>
                <a:tab pos="1728788" algn="l"/>
                <a:tab pos="2593975" algn="l"/>
                <a:tab pos="3459163" algn="l"/>
                <a:tab pos="4324350" algn="l"/>
                <a:tab pos="5189538" algn="l"/>
                <a:tab pos="6053138" algn="l"/>
                <a:tab pos="6918325" algn="l"/>
                <a:tab pos="7783513" algn="l"/>
                <a:tab pos="8648700" algn="l"/>
                <a:tab pos="9513888" algn="l"/>
              </a:tabLst>
              <a:defRPr>
                <a:solidFill>
                  <a:schemeClr val="tx1"/>
                </a:solidFill>
                <a:latin typeface="Arial" panose="020B0604020202020204" pitchFamily="34" charset="0"/>
                <a:cs typeface="Arial" panose="020B0604020202020204" pitchFamily="34" charset="0"/>
              </a:defRPr>
            </a:lvl2pPr>
            <a:lvl3pPr marL="1143000" indent="-228600" defTabSz="901700">
              <a:tabLst>
                <a:tab pos="0" algn="l"/>
                <a:tab pos="863600" algn="l"/>
                <a:tab pos="1728788" algn="l"/>
                <a:tab pos="2593975" algn="l"/>
                <a:tab pos="3459163" algn="l"/>
                <a:tab pos="4324350" algn="l"/>
                <a:tab pos="5189538" algn="l"/>
                <a:tab pos="6053138" algn="l"/>
                <a:tab pos="6918325" algn="l"/>
                <a:tab pos="7783513" algn="l"/>
                <a:tab pos="8648700" algn="l"/>
                <a:tab pos="9513888" algn="l"/>
              </a:tabLst>
              <a:defRPr>
                <a:solidFill>
                  <a:schemeClr val="tx1"/>
                </a:solidFill>
                <a:latin typeface="Arial" panose="020B0604020202020204" pitchFamily="34" charset="0"/>
                <a:cs typeface="Arial" panose="020B0604020202020204" pitchFamily="34" charset="0"/>
              </a:defRPr>
            </a:lvl3pPr>
            <a:lvl4pPr marL="1600200" indent="-228600" defTabSz="901700">
              <a:tabLst>
                <a:tab pos="0" algn="l"/>
                <a:tab pos="863600" algn="l"/>
                <a:tab pos="1728788" algn="l"/>
                <a:tab pos="2593975" algn="l"/>
                <a:tab pos="3459163" algn="l"/>
                <a:tab pos="4324350" algn="l"/>
                <a:tab pos="5189538" algn="l"/>
                <a:tab pos="6053138" algn="l"/>
                <a:tab pos="6918325" algn="l"/>
                <a:tab pos="7783513" algn="l"/>
                <a:tab pos="8648700" algn="l"/>
                <a:tab pos="9513888" algn="l"/>
              </a:tabLst>
              <a:defRPr>
                <a:solidFill>
                  <a:schemeClr val="tx1"/>
                </a:solidFill>
                <a:latin typeface="Arial" panose="020B0604020202020204" pitchFamily="34" charset="0"/>
                <a:cs typeface="Arial" panose="020B0604020202020204" pitchFamily="34" charset="0"/>
              </a:defRPr>
            </a:lvl4pPr>
            <a:lvl5pPr marL="2057400" indent="-228600" defTabSz="901700">
              <a:tabLst>
                <a:tab pos="0" algn="l"/>
                <a:tab pos="863600" algn="l"/>
                <a:tab pos="1728788" algn="l"/>
                <a:tab pos="2593975" algn="l"/>
                <a:tab pos="3459163" algn="l"/>
                <a:tab pos="4324350" algn="l"/>
                <a:tab pos="5189538" algn="l"/>
                <a:tab pos="6053138" algn="l"/>
                <a:tab pos="6918325" algn="l"/>
                <a:tab pos="7783513" algn="l"/>
                <a:tab pos="8648700" algn="l"/>
                <a:tab pos="9513888" algn="l"/>
              </a:tabLst>
              <a:defRPr>
                <a:solidFill>
                  <a:schemeClr val="tx1"/>
                </a:solidFill>
                <a:latin typeface="Arial" panose="020B0604020202020204" pitchFamily="34" charset="0"/>
                <a:cs typeface="Arial" panose="020B0604020202020204" pitchFamily="34" charset="0"/>
              </a:defRPr>
            </a:lvl5pPr>
            <a:lvl6pPr marL="2514600" indent="-228600" defTabSz="901700" eaLnBrk="0" fontAlgn="base" hangingPunct="0">
              <a:spcBef>
                <a:spcPct val="0"/>
              </a:spcBef>
              <a:spcAft>
                <a:spcPct val="0"/>
              </a:spcAft>
              <a:tabLst>
                <a:tab pos="0" algn="l"/>
                <a:tab pos="863600" algn="l"/>
                <a:tab pos="1728788" algn="l"/>
                <a:tab pos="2593975" algn="l"/>
                <a:tab pos="3459163" algn="l"/>
                <a:tab pos="4324350" algn="l"/>
                <a:tab pos="5189538" algn="l"/>
                <a:tab pos="6053138" algn="l"/>
                <a:tab pos="6918325" algn="l"/>
                <a:tab pos="7783513" algn="l"/>
                <a:tab pos="8648700" algn="l"/>
                <a:tab pos="9513888" algn="l"/>
              </a:tabLst>
              <a:defRPr>
                <a:solidFill>
                  <a:schemeClr val="tx1"/>
                </a:solidFill>
                <a:latin typeface="Arial" panose="020B0604020202020204" pitchFamily="34" charset="0"/>
                <a:cs typeface="Arial" panose="020B0604020202020204" pitchFamily="34" charset="0"/>
              </a:defRPr>
            </a:lvl6pPr>
            <a:lvl7pPr marL="2971800" indent="-228600" defTabSz="901700" eaLnBrk="0" fontAlgn="base" hangingPunct="0">
              <a:spcBef>
                <a:spcPct val="0"/>
              </a:spcBef>
              <a:spcAft>
                <a:spcPct val="0"/>
              </a:spcAft>
              <a:tabLst>
                <a:tab pos="0" algn="l"/>
                <a:tab pos="863600" algn="l"/>
                <a:tab pos="1728788" algn="l"/>
                <a:tab pos="2593975" algn="l"/>
                <a:tab pos="3459163" algn="l"/>
                <a:tab pos="4324350" algn="l"/>
                <a:tab pos="5189538" algn="l"/>
                <a:tab pos="6053138" algn="l"/>
                <a:tab pos="6918325" algn="l"/>
                <a:tab pos="7783513" algn="l"/>
                <a:tab pos="8648700" algn="l"/>
                <a:tab pos="9513888" algn="l"/>
              </a:tabLst>
              <a:defRPr>
                <a:solidFill>
                  <a:schemeClr val="tx1"/>
                </a:solidFill>
                <a:latin typeface="Arial" panose="020B0604020202020204" pitchFamily="34" charset="0"/>
                <a:cs typeface="Arial" panose="020B0604020202020204" pitchFamily="34" charset="0"/>
              </a:defRPr>
            </a:lvl7pPr>
            <a:lvl8pPr marL="3429000" indent="-228600" defTabSz="901700" eaLnBrk="0" fontAlgn="base" hangingPunct="0">
              <a:spcBef>
                <a:spcPct val="0"/>
              </a:spcBef>
              <a:spcAft>
                <a:spcPct val="0"/>
              </a:spcAft>
              <a:tabLst>
                <a:tab pos="0" algn="l"/>
                <a:tab pos="863600" algn="l"/>
                <a:tab pos="1728788" algn="l"/>
                <a:tab pos="2593975" algn="l"/>
                <a:tab pos="3459163" algn="l"/>
                <a:tab pos="4324350" algn="l"/>
                <a:tab pos="5189538" algn="l"/>
                <a:tab pos="6053138" algn="l"/>
                <a:tab pos="6918325" algn="l"/>
                <a:tab pos="7783513" algn="l"/>
                <a:tab pos="8648700" algn="l"/>
                <a:tab pos="9513888" algn="l"/>
              </a:tabLst>
              <a:defRPr>
                <a:solidFill>
                  <a:schemeClr val="tx1"/>
                </a:solidFill>
                <a:latin typeface="Arial" panose="020B0604020202020204" pitchFamily="34" charset="0"/>
                <a:cs typeface="Arial" panose="020B0604020202020204" pitchFamily="34" charset="0"/>
              </a:defRPr>
            </a:lvl8pPr>
            <a:lvl9pPr marL="3886200" indent="-228600" defTabSz="901700" eaLnBrk="0" fontAlgn="base" hangingPunct="0">
              <a:spcBef>
                <a:spcPct val="0"/>
              </a:spcBef>
              <a:spcAft>
                <a:spcPct val="0"/>
              </a:spcAft>
              <a:tabLst>
                <a:tab pos="0" algn="l"/>
                <a:tab pos="863600" algn="l"/>
                <a:tab pos="1728788" algn="l"/>
                <a:tab pos="2593975" algn="l"/>
                <a:tab pos="3459163" algn="l"/>
                <a:tab pos="4324350" algn="l"/>
                <a:tab pos="5189538" algn="l"/>
                <a:tab pos="6053138" algn="l"/>
                <a:tab pos="6918325" algn="l"/>
                <a:tab pos="7783513" algn="l"/>
                <a:tab pos="8648700" algn="l"/>
                <a:tab pos="9513888" algn="l"/>
              </a:tabLst>
              <a:defRPr>
                <a:solidFill>
                  <a:schemeClr val="tx1"/>
                </a:solidFill>
                <a:latin typeface="Arial" panose="020B0604020202020204" pitchFamily="34" charset="0"/>
                <a:cs typeface="Arial" panose="020B0604020202020204" pitchFamily="34" charset="0"/>
              </a:defRPr>
            </a:lvl9pPr>
          </a:lstStyle>
          <a:p>
            <a:fld id="{58D59D10-2159-4112-BA76-2A7759C05BDC}" type="slidenum">
              <a:rPr lang="en-US" altLang="pl-PL">
                <a:solidFill>
                  <a:srgbClr val="000000"/>
                </a:solidFill>
              </a:rPr>
              <a:pPr/>
              <a:t>20</a:t>
            </a:fld>
            <a:endParaRPr lang="en-US" altLang="pl-PL">
              <a:solidFill>
                <a:srgbClr val="000000"/>
              </a:solidFill>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pl-PL" smtClean="0">
                <a:latin typeface="Arial" panose="020B0604020202020204" pitchFamily="34" charset="0"/>
              </a:rPr>
              <a:t>Prawie do końca życia zachowała jasność umysłu !</a:t>
            </a:r>
          </a:p>
          <a:p>
            <a:endParaRPr lang="pl-PL" altLang="pl-PL" smtClean="0">
              <a:latin typeface="Arial" panose="020B0604020202020204" pitchFamily="34" charset="0"/>
            </a:endParaRPr>
          </a:p>
          <a:p>
            <a:r>
              <a:rPr lang="pl-PL" altLang="pl-PL" smtClean="0">
                <a:latin typeface="Arial" panose="020B0604020202020204" pitchFamily="34" charset="0"/>
              </a:rPr>
              <a:t>Jest to przykład pozytywnej starości !</a:t>
            </a:r>
          </a:p>
          <a:p>
            <a:endParaRPr lang="pl-PL" altLang="pl-PL" smtClean="0">
              <a:latin typeface="Arial" panose="020B0604020202020204" pitchFamily="34" charset="0"/>
            </a:endParaRPr>
          </a:p>
          <a:p>
            <a:r>
              <a:rPr lang="pl-PL" altLang="pl-PL" smtClean="0">
                <a:latin typeface="Arial" panose="020B0604020202020204" pitchFamily="34" charset="0"/>
              </a:rPr>
              <a:t>W Polsce mamy około 5000 stulatków.</a:t>
            </a:r>
          </a:p>
          <a:p>
            <a:endParaRPr lang="pl-PL" altLang="pl-PL" smtClean="0">
              <a:latin typeface="Arial" panose="020B0604020202020204" pitchFamily="34" charset="0"/>
            </a:endParaRPr>
          </a:p>
          <a:p>
            <a:r>
              <a:rPr lang="pl-PL" altLang="pl-PL" smtClean="0">
                <a:latin typeface="Arial" panose="020B0604020202020204" pitchFamily="34" charset="0"/>
              </a:rPr>
              <a:t>Warto zajrzeć na stronę: </a:t>
            </a:r>
          </a:p>
          <a:p>
            <a:endParaRPr lang="pl-PL" altLang="pl-PL" smtClean="0">
              <a:latin typeface="Arial" panose="020B0604020202020204" pitchFamily="34" charset="0"/>
            </a:endParaRPr>
          </a:p>
          <a:p>
            <a:r>
              <a:rPr lang="pl-PL" altLang="pl-PL" smtClean="0">
                <a:latin typeface="Arial" panose="020B0604020202020204" pitchFamily="34" charset="0"/>
              </a:rPr>
              <a:t>http://www.najstarsipolacy.pl/</a:t>
            </a:r>
          </a:p>
          <a:p>
            <a:endParaRPr lang="pl-PL" altLang="pl-PL" smtClean="0">
              <a:latin typeface="Arial" panose="020B0604020202020204" pitchFamily="34" charset="0"/>
            </a:endParaRPr>
          </a:p>
          <a:p>
            <a:r>
              <a:rPr lang="pl-PL" altLang="pl-PL" smtClean="0">
                <a:latin typeface="Arial" panose="020B0604020202020204" pitchFamily="34" charset="0"/>
              </a:rPr>
              <a:t>http://www.rynekzdrowia.pl/Po-godzinach/Rosnie-liczba-polskich-100-latkow,183949,10.html</a:t>
            </a:r>
          </a:p>
        </p:txBody>
      </p:sp>
    </p:spTree>
    <p:extLst>
      <p:ext uri="{BB962C8B-B14F-4D97-AF65-F5344CB8AC3E}">
        <p14:creationId xmlns:p14="http://schemas.microsoft.com/office/powerpoint/2010/main" val="1131462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ymbol zastępczy obrazu slajdu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Symbol zastępczy notatek 2">
            <a:extLst/>
          </p:cNvPr>
          <p:cNvSpPr>
            <a:spLocks noGrp="1"/>
          </p:cNvSpPr>
          <p:nvPr>
            <p:ph type="body" idx="1"/>
          </p:nvPr>
        </p:nvSpPr>
        <p:spPr/>
        <p:txBody>
          <a:bodyPr/>
          <a:lstStyle/>
          <a:p>
            <a:pPr>
              <a:defRPr/>
            </a:pPr>
            <a:r>
              <a:rPr lang="pl-PL" dirty="0"/>
              <a:t>Żeby się zmienić najpierw musimy zmienić swoje przekonania.</a:t>
            </a:r>
          </a:p>
          <a:p>
            <a:pPr>
              <a:defRPr/>
            </a:pPr>
            <a:r>
              <a:rPr lang="pl-PL" dirty="0"/>
              <a:t>Od czego zależy zmiana przekonań?</a:t>
            </a:r>
          </a:p>
          <a:p>
            <a:pPr>
              <a:defRPr/>
            </a:pPr>
            <a:r>
              <a:rPr lang="pl-PL" dirty="0"/>
              <a:t>Po pierwsze od tego jak postrzegamy problem:</a:t>
            </a:r>
          </a:p>
          <a:p>
            <a:pPr marL="171450" indent="-171450">
              <a:buFontTx/>
              <a:buChar char="-"/>
              <a:defRPr/>
            </a:pPr>
            <a:r>
              <a:rPr lang="pl-PL" dirty="0"/>
              <a:t>Czy problem jest groźny ? ORAZ</a:t>
            </a:r>
          </a:p>
          <a:p>
            <a:pPr marL="171450" indent="-171450">
              <a:buFontTx/>
              <a:buChar char="-"/>
              <a:defRPr/>
            </a:pPr>
            <a:r>
              <a:rPr lang="pl-PL" dirty="0"/>
              <a:t>Czy problem mnie dotyczy?</a:t>
            </a:r>
          </a:p>
          <a:p>
            <a:pPr marL="171450" indent="-171450">
              <a:buFontTx/>
              <a:buChar char="-"/>
              <a:defRPr/>
            </a:pPr>
            <a:endParaRPr lang="pl-PL" dirty="0"/>
          </a:p>
          <a:p>
            <a:pPr>
              <a:defRPr/>
            </a:pPr>
            <a:r>
              <a:rPr lang="pl-PL" dirty="0"/>
              <a:t>Na przykład, weźmy dwie choroby: grypę i AIDS?</a:t>
            </a:r>
          </a:p>
          <a:p>
            <a:pPr>
              <a:defRPr/>
            </a:pPr>
            <a:r>
              <a:rPr lang="pl-PL" dirty="0"/>
              <a:t>Czego się bardziej boimy grypy czy AIDS? – Zapewne AIDS.</a:t>
            </a:r>
          </a:p>
          <a:p>
            <a:pPr>
              <a:defRPr/>
            </a:pPr>
            <a:endParaRPr lang="pl-PL" dirty="0"/>
          </a:p>
          <a:p>
            <a:pPr>
              <a:defRPr/>
            </a:pPr>
            <a:r>
              <a:rPr lang="pl-PL" dirty="0"/>
              <a:t>Jak sądzicie, która z tych chorób jest groźniejsza ? (można dać możliwość rozmowy)</a:t>
            </a:r>
          </a:p>
          <a:p>
            <a:pPr>
              <a:defRPr/>
            </a:pPr>
            <a:r>
              <a:rPr lang="pl-PL" dirty="0"/>
              <a:t>Wszyscy panicznie boimy się AIDS, ponieważ wiemy, że jest chorobą niewyleczalną i może doprowadzić do śmierci.</a:t>
            </a:r>
          </a:p>
          <a:p>
            <a:pPr>
              <a:defRPr/>
            </a:pPr>
            <a:r>
              <a:rPr lang="pl-PL" dirty="0"/>
              <a:t>A grypa przy niej wydaje się dużo lżejszą chorobą i rzadko słyszymy żeby ktoś z jej powodu umarł.</a:t>
            </a:r>
          </a:p>
          <a:p>
            <a:pPr>
              <a:defRPr/>
            </a:pPr>
            <a:endParaRPr lang="pl-PL" dirty="0"/>
          </a:p>
          <a:p>
            <a:pPr>
              <a:defRPr/>
            </a:pPr>
            <a:r>
              <a:rPr lang="pl-PL" dirty="0"/>
              <a:t>A którą z tych chorób mam większe ryzyko się zarazić? Która może mnie dotyczyć? Z pewnością grypa.</a:t>
            </a:r>
          </a:p>
          <a:p>
            <a:pPr>
              <a:defRPr/>
            </a:pPr>
            <a:endParaRPr lang="pl-PL" dirty="0"/>
          </a:p>
          <a:p>
            <a:pPr>
              <a:defRPr/>
            </a:pPr>
            <a:r>
              <a:rPr lang="pl-PL" dirty="0"/>
              <a:t>Okazuje się, że rocznie na świecie zdecydowanie więcej osób umiera na grypę niż na AIDS. Co więcej, znacznie łatwiej można zarazić się grypą niż AIDS. Zatem sposób postrzegania problemu, nasze poglądy, nasze przekonania sprawiają, że czasem popadamy w lęki, a czasem ignorujemy prawdziwe zagrożenie.</a:t>
            </a:r>
          </a:p>
          <a:p>
            <a:pPr>
              <a:defRPr/>
            </a:pPr>
            <a:r>
              <a:rPr lang="pl-PL" dirty="0"/>
              <a:t>Jeśli jednak uznamy, że problem jest groźny i mnie dotyczy (np. że mam wysoki cholesterol i jeśli nic z tym nie zrobię grozi mi zawał serca w niedalekiej przyszłości), to jest to pierwszy krok do zmiany swoich niezdrowych przyzwyczajeń.</a:t>
            </a:r>
          </a:p>
        </p:txBody>
      </p:sp>
      <p:sp>
        <p:nvSpPr>
          <p:cNvPr id="66564" name="Symbol zastępczy numeru slajd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FontTx/>
              <a:buChar char="•"/>
            </a:pPr>
            <a:fld id="{31B545C3-CF6D-4412-8AE3-97EC1D6F410E}" type="slidenum">
              <a:rPr lang="en-US" altLang="pl-PL">
                <a:solidFill>
                  <a:schemeClr val="bg1"/>
                </a:solidFill>
                <a:latin typeface="Times New Roman" panose="02020603050405020304" pitchFamily="18" charset="0"/>
              </a:rPr>
              <a:pPr>
                <a:spcBef>
                  <a:spcPct val="20000"/>
                </a:spcBef>
                <a:buFontTx/>
                <a:buChar char="•"/>
              </a:pPr>
              <a:t>43</a:t>
            </a:fld>
            <a:endParaRPr lang="en-US" altLang="pl-PL">
              <a:solidFill>
                <a:schemeClr val="bg1"/>
              </a:solidFill>
              <a:latin typeface="Times New Roman" panose="02020603050405020304" pitchFamily="18" charset="0"/>
            </a:endParaRPr>
          </a:p>
        </p:txBody>
      </p:sp>
    </p:spTree>
    <p:extLst>
      <p:ext uri="{BB962C8B-B14F-4D97-AF65-F5344CB8AC3E}">
        <p14:creationId xmlns:p14="http://schemas.microsoft.com/office/powerpoint/2010/main" val="151545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ymbol zastępczy obrazu slajdu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Symbol zastępczy notatek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pl-PL" smtClean="0"/>
              <a:t>Zawsze kiedy decydujemy się na zmianę zachowania wiążą się z tym pewne oczekiwania.</a:t>
            </a:r>
          </a:p>
          <a:p>
            <a:endParaRPr lang="pl-PL" altLang="pl-PL" smtClean="0"/>
          </a:p>
        </p:txBody>
      </p:sp>
      <p:sp>
        <p:nvSpPr>
          <p:cNvPr id="68612" name="Symbol zastępczy numeru slajd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FontTx/>
              <a:buChar char="•"/>
            </a:pPr>
            <a:fld id="{834932E2-842C-433B-BFFF-9F308A946AC0}" type="slidenum">
              <a:rPr lang="en-US" altLang="pl-PL">
                <a:solidFill>
                  <a:schemeClr val="bg1"/>
                </a:solidFill>
                <a:latin typeface="Times New Roman" panose="02020603050405020304" pitchFamily="18" charset="0"/>
              </a:rPr>
              <a:pPr>
                <a:spcBef>
                  <a:spcPct val="20000"/>
                </a:spcBef>
                <a:buFontTx/>
                <a:buChar char="•"/>
              </a:pPr>
              <a:t>44</a:t>
            </a:fld>
            <a:endParaRPr lang="en-US" altLang="pl-PL">
              <a:solidFill>
                <a:schemeClr val="bg1"/>
              </a:solidFill>
              <a:latin typeface="Times New Roman" panose="02020603050405020304" pitchFamily="18" charset="0"/>
            </a:endParaRPr>
          </a:p>
        </p:txBody>
      </p:sp>
    </p:spTree>
    <p:extLst>
      <p:ext uri="{BB962C8B-B14F-4D97-AF65-F5344CB8AC3E}">
        <p14:creationId xmlns:p14="http://schemas.microsoft.com/office/powerpoint/2010/main" val="3170822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ymbol zastępczy obrazu slajdu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Symbol zastępczy notatek 2">
            <a:extLst/>
          </p:cNvPr>
          <p:cNvSpPr>
            <a:spLocks noGrp="1"/>
          </p:cNvSpPr>
          <p:nvPr>
            <p:ph type="body" idx="1"/>
          </p:nvPr>
        </p:nvSpPr>
        <p:spPr/>
        <p:txBody>
          <a:bodyPr/>
          <a:lstStyle/>
          <a:p>
            <a:pPr>
              <a:defRPr/>
            </a:pPr>
            <a:r>
              <a:rPr lang="pl-PL" dirty="0"/>
              <a:t>Już wiem, że mam problem, który jest groźny dla mojego zdrowia.</a:t>
            </a:r>
          </a:p>
          <a:p>
            <a:pPr>
              <a:defRPr/>
            </a:pPr>
            <a:r>
              <a:rPr lang="pl-PL" dirty="0"/>
              <a:t>No dobrze, ale </a:t>
            </a:r>
          </a:p>
          <a:p>
            <a:pPr marL="171450" indent="-171450">
              <a:buFontTx/>
              <a:buChar char="-"/>
              <a:defRPr/>
            </a:pPr>
            <a:r>
              <a:rPr lang="pl-PL" dirty="0"/>
              <a:t>Co muszę zrobić by poprawić moją sytuację ? Jaki wysiłek będę musiała wykonać? Co może mi w tym przeszkodzić ?  i…</a:t>
            </a:r>
          </a:p>
          <a:p>
            <a:pPr marL="171450" indent="-171450">
              <a:buFontTx/>
              <a:buChar char="-"/>
              <a:defRPr/>
            </a:pPr>
            <a:r>
              <a:rPr lang="pl-PL" dirty="0"/>
              <a:t>Co z tego będę miała ? </a:t>
            </a:r>
          </a:p>
          <a:p>
            <a:pPr>
              <a:defRPr/>
            </a:pPr>
            <a:r>
              <a:rPr lang="pl-PL" dirty="0"/>
              <a:t>Odbywa się swoisty wewnętrzny targ: ważę trudności i korzyści.</a:t>
            </a:r>
          </a:p>
          <a:p>
            <a:pPr>
              <a:defRPr/>
            </a:pPr>
            <a:r>
              <a:rPr lang="pl-PL" dirty="0"/>
              <a:t>I w końcu,  zastanawiam się:</a:t>
            </a:r>
          </a:p>
          <a:p>
            <a:pPr>
              <a:defRPr/>
            </a:pPr>
            <a:r>
              <a:rPr lang="pl-PL" dirty="0"/>
              <a:t>- Czy to mi się opłaca? </a:t>
            </a:r>
          </a:p>
          <a:p>
            <a:pPr>
              <a:defRPr/>
            </a:pPr>
            <a:r>
              <a:rPr lang="pl-PL" dirty="0"/>
              <a:t>- Czy sobie poradzę? </a:t>
            </a:r>
          </a:p>
          <a:p>
            <a:pPr>
              <a:defRPr/>
            </a:pPr>
            <a:endParaRPr lang="pl-PL" dirty="0"/>
          </a:p>
          <a:p>
            <a:pPr>
              <a:defRPr/>
            </a:pPr>
            <a:r>
              <a:rPr lang="pl-PL" dirty="0"/>
              <a:t>Czyli to nie jest takie łatwe i zmiana nie przychodzi gładko. Mamy wiele wątpliwości i miotają nami różne myśli i emocje.  </a:t>
            </a:r>
          </a:p>
          <a:p>
            <a:pPr>
              <a:defRPr/>
            </a:pPr>
            <a:endParaRPr lang="pl-PL" dirty="0"/>
          </a:p>
        </p:txBody>
      </p:sp>
      <p:sp>
        <p:nvSpPr>
          <p:cNvPr id="70660" name="Symbol zastępczy numeru slajd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FontTx/>
              <a:buChar char="•"/>
            </a:pPr>
            <a:fld id="{80283422-7645-4A9B-8D3D-1E195D5E40E9}" type="slidenum">
              <a:rPr lang="en-US" altLang="pl-PL">
                <a:solidFill>
                  <a:schemeClr val="bg1"/>
                </a:solidFill>
                <a:latin typeface="Times New Roman" panose="02020603050405020304" pitchFamily="18" charset="0"/>
              </a:rPr>
              <a:pPr>
                <a:spcBef>
                  <a:spcPct val="20000"/>
                </a:spcBef>
                <a:buFontTx/>
                <a:buChar char="•"/>
              </a:pPr>
              <a:t>45</a:t>
            </a:fld>
            <a:endParaRPr lang="en-US" altLang="pl-PL">
              <a:solidFill>
                <a:schemeClr val="bg1"/>
              </a:solidFill>
              <a:latin typeface="Times New Roman" panose="02020603050405020304" pitchFamily="18" charset="0"/>
            </a:endParaRPr>
          </a:p>
        </p:txBody>
      </p:sp>
    </p:spTree>
    <p:extLst>
      <p:ext uri="{BB962C8B-B14F-4D97-AF65-F5344CB8AC3E}">
        <p14:creationId xmlns:p14="http://schemas.microsoft.com/office/powerpoint/2010/main" val="2137100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ymbol zastępczy obrazu slajdu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Symbol zastępczy notatek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pl-PL" smtClean="0"/>
              <a:t>Gdy już stwierdzimy, że mamy problem, który zagraża naszemu zdrowiu i pomimo trudności jesteśmy w stanie podjąć pewne działania żeby uchronić się przed utratą zdrowia to wreszcie pojawia się INTENCJA zmiany.  Od tego momentu zaczynamy planować, np. że rzucimy palenie papierosów, zaczniemy ćwiczyć, jeść sałatki zamiast schabowego.</a:t>
            </a:r>
          </a:p>
          <a:p>
            <a:endParaRPr lang="pl-PL" altLang="pl-PL" smtClean="0"/>
          </a:p>
          <a:p>
            <a:r>
              <a:rPr lang="pl-PL" altLang="pl-PL" smtClean="0"/>
              <a:t>Pojawia się MOTYWACJA do zmiany dotychczasowych zachowań, która powoli przeradza się w WOLĘ zmiany.</a:t>
            </a:r>
          </a:p>
          <a:p>
            <a:r>
              <a:rPr lang="pl-PL" altLang="pl-PL" smtClean="0"/>
              <a:t>Wtedy już planujemy zmianę, interesujemy się gdzie jest najbliższy basen, kupujemy karnet na fitness, wypożyczamy rower. </a:t>
            </a:r>
          </a:p>
        </p:txBody>
      </p:sp>
      <p:sp>
        <p:nvSpPr>
          <p:cNvPr id="72708" name="Symbol zastępczy numeru slajd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FontTx/>
              <a:buChar char="•"/>
            </a:pPr>
            <a:fld id="{AAEA44B3-3C81-4737-B2AA-31B365C69D86}" type="slidenum">
              <a:rPr lang="en-US" altLang="pl-PL">
                <a:solidFill>
                  <a:schemeClr val="bg1"/>
                </a:solidFill>
                <a:latin typeface="Times New Roman" panose="02020603050405020304" pitchFamily="18" charset="0"/>
              </a:rPr>
              <a:pPr>
                <a:spcBef>
                  <a:spcPct val="20000"/>
                </a:spcBef>
                <a:buFontTx/>
                <a:buChar char="•"/>
              </a:pPr>
              <a:t>46</a:t>
            </a:fld>
            <a:endParaRPr lang="en-US" altLang="pl-PL">
              <a:solidFill>
                <a:schemeClr val="bg1"/>
              </a:solidFill>
              <a:latin typeface="Times New Roman" panose="02020603050405020304" pitchFamily="18" charset="0"/>
            </a:endParaRPr>
          </a:p>
        </p:txBody>
      </p:sp>
    </p:spTree>
    <p:extLst>
      <p:ext uri="{BB962C8B-B14F-4D97-AF65-F5344CB8AC3E}">
        <p14:creationId xmlns:p14="http://schemas.microsoft.com/office/powerpoint/2010/main" val="3018994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ymbol zastępczy obrazu slajdu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Symbol zastępczy notatek 2">
            <a:extLst/>
          </p:cNvPr>
          <p:cNvSpPr>
            <a:spLocks noGrp="1"/>
          </p:cNvSpPr>
          <p:nvPr>
            <p:ph type="body" idx="1"/>
          </p:nvPr>
        </p:nvSpPr>
        <p:spPr/>
        <p:txBody>
          <a:bodyPr/>
          <a:lstStyle/>
          <a:p>
            <a:pPr>
              <a:defRPr/>
            </a:pPr>
            <a:r>
              <a:rPr lang="pl-PL" dirty="0"/>
              <a:t>Ale to nie wystarczy by dokonać istotnych zmian w swoim życiu.</a:t>
            </a:r>
          </a:p>
          <a:p>
            <a:pPr>
              <a:defRPr/>
            </a:pPr>
            <a:r>
              <a:rPr lang="pl-PL" dirty="0"/>
              <a:t>Żeby się zmienić musimy uwierzyć w siebie, że potrafimy to zrobić, że damy radę.</a:t>
            </a:r>
          </a:p>
          <a:p>
            <a:pPr>
              <a:defRPr/>
            </a:pPr>
            <a:r>
              <a:rPr lang="pl-PL" dirty="0"/>
              <a:t>WIARA, ŻE POTRAFIĘ ma znaczenie na każdym etapie:</a:t>
            </a:r>
          </a:p>
          <a:p>
            <a:pPr marL="171450" indent="-171450">
              <a:buFontTx/>
              <a:buChar char="-"/>
              <a:defRPr/>
            </a:pPr>
            <a:r>
              <a:rPr lang="pl-PL" dirty="0"/>
              <a:t>Wtedy gdy szacujemy korzyści i trudności (na etapie ustalania oczekiwań).</a:t>
            </a:r>
          </a:p>
          <a:p>
            <a:pPr marL="171450" indent="-171450">
              <a:buFontTx/>
              <a:buChar char="-"/>
              <a:defRPr/>
            </a:pPr>
            <a:r>
              <a:rPr lang="pl-PL" dirty="0"/>
              <a:t>Wtedy, gdy już mamy intencję zmiany.</a:t>
            </a:r>
          </a:p>
          <a:p>
            <a:pPr marL="171450" indent="-171450">
              <a:buFontTx/>
              <a:buChar char="-"/>
              <a:defRPr/>
            </a:pPr>
            <a:r>
              <a:rPr lang="pl-PL" dirty="0"/>
              <a:t>Wtedy, gdy planujemy zmianę i</a:t>
            </a:r>
          </a:p>
          <a:p>
            <a:pPr marL="171450" indent="-171450">
              <a:buFontTx/>
              <a:buChar char="-"/>
              <a:defRPr/>
            </a:pPr>
            <a:r>
              <a:rPr lang="pl-PL" dirty="0"/>
              <a:t>Gdy już udało nam się zmienić nasze zachowania, tzn. ćwiczymy, regularnie chodzimy na spacer, trzymamy dietę itp.. Nadal musimy wzmacniać w sobie wiarę, że DAMY RADĘ !</a:t>
            </a:r>
          </a:p>
        </p:txBody>
      </p:sp>
      <p:sp>
        <p:nvSpPr>
          <p:cNvPr id="74756" name="Symbol zastępczy numeru slajd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FontTx/>
              <a:buChar char="•"/>
            </a:pPr>
            <a:fld id="{9A7B6B37-DB77-42A8-BBCD-0E233342EDB7}" type="slidenum">
              <a:rPr lang="en-US" altLang="pl-PL">
                <a:solidFill>
                  <a:schemeClr val="bg1"/>
                </a:solidFill>
                <a:latin typeface="Times New Roman" panose="02020603050405020304" pitchFamily="18" charset="0"/>
              </a:rPr>
              <a:pPr>
                <a:spcBef>
                  <a:spcPct val="20000"/>
                </a:spcBef>
                <a:buFontTx/>
                <a:buChar char="•"/>
              </a:pPr>
              <a:t>47</a:t>
            </a:fld>
            <a:endParaRPr lang="en-US" altLang="pl-PL">
              <a:solidFill>
                <a:schemeClr val="bg1"/>
              </a:solidFill>
              <a:latin typeface="Times New Roman" panose="02020603050405020304" pitchFamily="18" charset="0"/>
            </a:endParaRPr>
          </a:p>
        </p:txBody>
      </p:sp>
    </p:spTree>
    <p:extLst>
      <p:ext uri="{BB962C8B-B14F-4D97-AF65-F5344CB8AC3E}">
        <p14:creationId xmlns:p14="http://schemas.microsoft.com/office/powerpoint/2010/main" val="30056194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spcBef>
                <a:spcPct val="20000"/>
              </a:spcBef>
              <a:buFontTx/>
              <a:buChar char="•"/>
            </a:pPr>
            <a:fld id="{85D0F703-0644-4E08-87DE-2CB301B9F7D8}" type="slidenum">
              <a:rPr lang="pl-PL" altLang="pl-PL">
                <a:solidFill>
                  <a:srgbClr val="000000"/>
                </a:solidFill>
                <a:latin typeface="Times New Roman" panose="02020603050405020304" pitchFamily="18" charset="0"/>
              </a:rPr>
              <a:pPr>
                <a:spcBef>
                  <a:spcPct val="20000"/>
                </a:spcBef>
                <a:buFontTx/>
                <a:buChar char="•"/>
              </a:pPr>
              <a:t>48</a:t>
            </a:fld>
            <a:endParaRPr lang="pl-PL" altLang="pl-PL">
              <a:solidFill>
                <a:srgbClr val="000000"/>
              </a:solidFill>
              <a:latin typeface="Times New Roman" panose="02020603050405020304" pitchFamily="18" charset="0"/>
            </a:endParaRPr>
          </a:p>
        </p:txBody>
      </p:sp>
      <p:sp>
        <p:nvSpPr>
          <p:cNvPr id="76803" name="Rectangle 2"/>
          <p:cNvSpPr>
            <a:spLocks noGrp="1" noRot="1" noChangeAspect="1" noChangeArrowheads="1" noTextEdit="1"/>
          </p:cNvSpPr>
          <p:nvPr>
            <p:ph type="sldImg"/>
          </p:nvPr>
        </p:nvSpPr>
        <p:spPr bwMode="auto">
          <a:xfrm>
            <a:off x="139700" y="741363"/>
            <a:ext cx="6580188"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a:extLst/>
          </p:cNvPr>
          <p:cNvSpPr>
            <a:spLocks noGrp="1" noChangeArrowheads="1"/>
          </p:cNvSpPr>
          <p:nvPr>
            <p:ph type="body" idx="1"/>
          </p:nvPr>
        </p:nvSpPr>
        <p:spPr>
          <a:xfrm>
            <a:off x="914400" y="4689475"/>
            <a:ext cx="5029200" cy="4441825"/>
          </a:xfrm>
        </p:spPr>
        <p:txBody>
          <a:bodyPr lIns="96661" tIns="48331" rIns="96661" bIns="48331"/>
          <a:lstStyle/>
          <a:p>
            <a:pPr>
              <a:defRPr/>
            </a:pPr>
            <a:r>
              <a:rPr lang="pl-PL" altLang="pl-PL" dirty="0"/>
              <a:t>Na przykład, weźmy zapobieganie upadkom.</a:t>
            </a:r>
          </a:p>
          <a:p>
            <a:pPr>
              <a:defRPr/>
            </a:pPr>
            <a:r>
              <a:rPr lang="pl-PL" altLang="pl-PL" dirty="0"/>
              <a:t>Jak dotąd wykonano tysiące badań, które dowiodły, że najskuteczniejszym sposobem zapobiegania upadkom w starszym wieku jest regularne ćwiczenie - aktywność ruchowa.</a:t>
            </a:r>
          </a:p>
          <a:p>
            <a:pPr>
              <a:defRPr/>
            </a:pPr>
            <a:r>
              <a:rPr lang="pl-PL" altLang="pl-PL" dirty="0"/>
              <a:t>Największym problemem jest jednak brak motywacji do ćwiczeń, zwłaszcza u osób starszych.</a:t>
            </a:r>
          </a:p>
          <a:p>
            <a:pPr>
              <a:defRPr/>
            </a:pPr>
            <a:r>
              <a:rPr lang="pl-PL" altLang="pl-PL" dirty="0"/>
              <a:t>W ramach projektu badawczego zapytano osoby starsze, które regularnie uczęszczały na ćwiczenia przez cały rok, co ich zmotywowało do tego.</a:t>
            </a:r>
          </a:p>
          <a:p>
            <a:pPr>
              <a:defRPr/>
            </a:pPr>
            <a:endParaRPr lang="pl-PL" altLang="pl-PL" dirty="0"/>
          </a:p>
          <a:p>
            <a:pPr>
              <a:defRPr/>
            </a:pPr>
            <a:r>
              <a:rPr lang="pl-PL" altLang="pl-PL" dirty="0"/>
              <a:t>Okazało się, że typowe podejście, tzn. informacja: „Ma Pani ryzyko upadku. Przyczyny upadków są następujące …., Upadki mogą prowadzić do złamań kości, inwalidztwa, a nawet śmierci.” – taka informacja wzbudza lęk, który wcale nie motywuje do ćwiczeń. Tylko 9% zapytanych osób potwierdziło, że ten sposób informowania skłonił ich do regularnego ćwiczenia by uchronić się przed upadkiem.</a:t>
            </a:r>
          </a:p>
          <a:p>
            <a:pPr>
              <a:defRPr/>
            </a:pPr>
            <a:endParaRPr lang="pl-PL" altLang="pl-PL" dirty="0"/>
          </a:p>
          <a:p>
            <a:pPr>
              <a:defRPr/>
            </a:pPr>
            <a:r>
              <a:rPr lang="pl-PL" altLang="pl-PL" dirty="0"/>
              <a:t>Z kolei 87% zapytanych osób zgłosiło, że istotnym motywującym elementem były:</a:t>
            </a:r>
          </a:p>
          <a:p>
            <a:pPr marL="171450" indent="-171450">
              <a:buFontTx/>
              <a:buChar char="-"/>
              <a:defRPr/>
            </a:pPr>
            <a:r>
              <a:rPr lang="pl-PL" altLang="pl-PL" dirty="0"/>
              <a:t>Świadomość korzyści jakie mogą uzyskać w wyniku ćwiczeń</a:t>
            </a:r>
          </a:p>
          <a:p>
            <a:pPr marL="171450" indent="-171450">
              <a:buFontTx/>
              <a:buChar char="-"/>
              <a:defRPr/>
            </a:pPr>
            <a:r>
              <a:rPr lang="pl-PL" altLang="pl-PL" dirty="0"/>
              <a:t>Świadomość, że są w stanie wykonywać określone ćwiczenia</a:t>
            </a:r>
          </a:p>
          <a:p>
            <a:pPr marL="171450" indent="-171450">
              <a:buFontTx/>
              <a:buChar char="-"/>
              <a:defRPr/>
            </a:pPr>
            <a:r>
              <a:rPr lang="pl-PL" altLang="pl-PL" dirty="0"/>
              <a:t>Świadomość, że te ćwiczenia są bezpieczne</a:t>
            </a:r>
          </a:p>
          <a:p>
            <a:pPr marL="171450" indent="-171450">
              <a:buFontTx/>
              <a:buChar char="-"/>
              <a:defRPr/>
            </a:pPr>
            <a:r>
              <a:rPr lang="pl-PL" altLang="pl-PL" dirty="0"/>
              <a:t>Przekonanie, że ich starania zostaną pozytywnie ocenione przez innych.</a:t>
            </a:r>
          </a:p>
          <a:p>
            <a:pPr>
              <a:defRPr/>
            </a:pPr>
            <a:r>
              <a:rPr lang="pl-PL" altLang="pl-PL" dirty="0"/>
              <a:t>CZYLI pozytywna informacja pokazująca korzyści z ćwiczenia i wspierająca – wzmacniająca przekonanie że dadzą radę, była wielokrotnie bardziej skuteczna.</a:t>
            </a:r>
          </a:p>
          <a:p>
            <a:pPr>
              <a:defRPr/>
            </a:pPr>
            <a:endParaRPr lang="pl-PL" altLang="pl-PL" dirty="0"/>
          </a:p>
          <a:p>
            <a:pPr>
              <a:defRPr/>
            </a:pPr>
            <a:r>
              <a:rPr lang="pl-PL" altLang="pl-PL" dirty="0"/>
              <a:t>Zatem nie straszenie konsekwencjami upadku, lecz pozytywne motywowanie odnosi większy efekt. Np. że dadzą radę, że ćwiczenia są bezpieczne, że mogą odnieść korzyści w postaci nie tylko poprawy sprawności lecz również poprawy wizerunku, a ich postawa może wręcz wzbudzać podziw; że ćwicząc w grupie mogą poznać nowe osoby w swoim wieku, zaprzyjaźnić się z nimi.</a:t>
            </a:r>
          </a:p>
        </p:txBody>
      </p:sp>
    </p:spTree>
    <p:extLst>
      <p:ext uri="{BB962C8B-B14F-4D97-AF65-F5344CB8AC3E}">
        <p14:creationId xmlns:p14="http://schemas.microsoft.com/office/powerpoint/2010/main" val="3366730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ymbol zastępczy obrazu slajdu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ymbol zastępczy notatek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pl-PL" smtClean="0"/>
              <a:t>WIARA czyni cuda!</a:t>
            </a:r>
          </a:p>
          <a:p>
            <a:r>
              <a:rPr lang="pl-PL" altLang="pl-PL" smtClean="0"/>
              <a:t>Gdy uwierzymy w siebie, okazuje się, że mamy większą tolerancję na różne przeciwności.</a:t>
            </a:r>
          </a:p>
          <a:p>
            <a:pPr eaLnBrk="1" hangingPunct="1">
              <a:spcBef>
                <a:spcPct val="50000"/>
              </a:spcBef>
              <a:buSzPct val="85000"/>
              <a:buFont typeface="Wingdings" panose="05000000000000000000" pitchFamily="2" charset="2"/>
              <a:buChar char="Ø"/>
            </a:pPr>
            <a:r>
              <a:rPr lang="pl-PL" altLang="pl-PL" b="1" smtClean="0">
                <a:solidFill>
                  <a:schemeClr val="bg1"/>
                </a:solidFill>
                <a:latin typeface="Arial" panose="020B0604020202020204" pitchFamily="34" charset="0"/>
              </a:rPr>
              <a:t>mamy większą </a:t>
            </a:r>
            <a:r>
              <a:rPr lang="pl-PL" altLang="pl-PL" b="1" smtClean="0">
                <a:solidFill>
                  <a:schemeClr val="bg1"/>
                </a:solidFill>
                <a:latin typeface="Arial" panose="020B0604020202020204" pitchFamily="34" charset="0"/>
                <a:cs typeface="Times New Roman" panose="02020603050405020304" pitchFamily="18" charset="0"/>
              </a:rPr>
              <a:t>energię do dzia</a:t>
            </a:r>
            <a:r>
              <a:rPr lang="pl-PL" altLang="pl-PL" b="1" smtClean="0">
                <a:solidFill>
                  <a:schemeClr val="bg1"/>
                </a:solidFill>
                <a:latin typeface="Arial" panose="020B0604020202020204" pitchFamily="34" charset="0"/>
              </a:rPr>
              <a:t>ł</a:t>
            </a:r>
            <a:r>
              <a:rPr lang="pl-PL" altLang="pl-PL" b="1" smtClean="0">
                <a:solidFill>
                  <a:schemeClr val="bg1"/>
                </a:solidFill>
                <a:latin typeface="Arial" panose="020B0604020202020204" pitchFamily="34" charset="0"/>
                <a:cs typeface="Times New Roman" panose="02020603050405020304" pitchFamily="18" charset="0"/>
              </a:rPr>
              <a:t>ania</a:t>
            </a:r>
            <a:endParaRPr lang="pl-PL" altLang="pl-PL" b="1" smtClean="0">
              <a:solidFill>
                <a:schemeClr val="bg1"/>
              </a:solidFill>
              <a:latin typeface="Arial" panose="020B0604020202020204" pitchFamily="34" charset="0"/>
            </a:endParaRPr>
          </a:p>
          <a:p>
            <a:pPr eaLnBrk="1" hangingPunct="1">
              <a:spcBef>
                <a:spcPct val="50000"/>
              </a:spcBef>
              <a:buSzPct val="85000"/>
              <a:buFont typeface="Wingdings" panose="05000000000000000000" pitchFamily="2" charset="2"/>
              <a:buChar char="Ø"/>
            </a:pPr>
            <a:r>
              <a:rPr lang="pl-PL" altLang="pl-PL" b="1" smtClean="0">
                <a:solidFill>
                  <a:schemeClr val="bg1"/>
                </a:solidFill>
                <a:latin typeface="Arial" panose="020B0604020202020204" pitchFamily="34" charset="0"/>
              </a:rPr>
              <a:t> zmienia się sposób myślenia </a:t>
            </a:r>
          </a:p>
          <a:p>
            <a:pPr eaLnBrk="1" hangingPunct="1">
              <a:spcBef>
                <a:spcPct val="50000"/>
              </a:spcBef>
              <a:buSzPct val="85000"/>
              <a:buFont typeface="Wingdings" panose="05000000000000000000" pitchFamily="2" charset="2"/>
              <a:buChar char="Ø"/>
            </a:pPr>
            <a:r>
              <a:rPr lang="pl-PL" altLang="pl-PL" b="1" smtClean="0">
                <a:solidFill>
                  <a:schemeClr val="bg1"/>
                </a:solidFill>
                <a:latin typeface="Arial" panose="020B0604020202020204" pitchFamily="34" charset="0"/>
              </a:rPr>
              <a:t> rośnie </a:t>
            </a:r>
            <a:r>
              <a:rPr lang="pl-PL" altLang="pl-PL" b="1" smtClean="0">
                <a:solidFill>
                  <a:schemeClr val="bg1"/>
                </a:solidFill>
                <a:latin typeface="Arial" panose="020B0604020202020204" pitchFamily="34" charset="0"/>
                <a:cs typeface="Times New Roman" panose="02020603050405020304" pitchFamily="18" charset="0"/>
              </a:rPr>
              <a:t>samoocena</a:t>
            </a:r>
            <a:endParaRPr lang="pl-PL" altLang="pl-PL" b="1" smtClean="0">
              <a:solidFill>
                <a:schemeClr val="bg1"/>
              </a:solidFill>
              <a:latin typeface="Arial" panose="020B0604020202020204" pitchFamily="34" charset="0"/>
            </a:endParaRPr>
          </a:p>
          <a:p>
            <a:pPr eaLnBrk="1" hangingPunct="1">
              <a:spcBef>
                <a:spcPct val="50000"/>
              </a:spcBef>
              <a:buSzPct val="85000"/>
              <a:buFont typeface="Wingdings" panose="05000000000000000000" pitchFamily="2" charset="2"/>
              <a:buChar char="Ø"/>
            </a:pPr>
            <a:r>
              <a:rPr lang="pl-PL" altLang="pl-PL" b="1" smtClean="0">
                <a:solidFill>
                  <a:schemeClr val="bg1"/>
                </a:solidFill>
                <a:latin typeface="Arial" panose="020B0604020202020204" pitchFamily="34" charset="0"/>
              </a:rPr>
              <a:t> rośnie </a:t>
            </a:r>
            <a:r>
              <a:rPr lang="pl-PL" altLang="pl-PL" b="1" smtClean="0">
                <a:solidFill>
                  <a:schemeClr val="bg1"/>
                </a:solidFill>
                <a:latin typeface="Arial" panose="020B0604020202020204" pitchFamily="34" charset="0"/>
                <a:cs typeface="Times New Roman" panose="02020603050405020304" pitchFamily="18" charset="0"/>
              </a:rPr>
              <a:t>optymizm</a:t>
            </a:r>
          </a:p>
          <a:p>
            <a:pPr eaLnBrk="1" hangingPunct="1">
              <a:spcBef>
                <a:spcPct val="50000"/>
              </a:spcBef>
              <a:buSzPct val="85000"/>
              <a:buFont typeface="Wingdings" panose="05000000000000000000" pitchFamily="2" charset="2"/>
              <a:buChar char="Ø"/>
            </a:pPr>
            <a:r>
              <a:rPr lang="pl-PL" altLang="pl-PL" b="1" smtClean="0">
                <a:solidFill>
                  <a:schemeClr val="bg1"/>
                </a:solidFill>
                <a:latin typeface="Arial" panose="020B0604020202020204" pitchFamily="34" charset="0"/>
                <a:cs typeface="Times New Roman" panose="02020603050405020304" pitchFamily="18" charset="0"/>
              </a:rPr>
              <a:t> rośnie zadowolenie z siebie – satysfakcja</a:t>
            </a:r>
          </a:p>
          <a:p>
            <a:pPr eaLnBrk="1" hangingPunct="1">
              <a:spcBef>
                <a:spcPct val="50000"/>
              </a:spcBef>
              <a:buSzPct val="85000"/>
              <a:buFont typeface="Wingdings" panose="05000000000000000000" pitchFamily="2" charset="2"/>
              <a:buChar char="Ø"/>
            </a:pPr>
            <a:r>
              <a:rPr lang="pl-PL" altLang="pl-PL" b="1" smtClean="0">
                <a:solidFill>
                  <a:schemeClr val="bg1"/>
                </a:solidFill>
                <a:latin typeface="Arial" panose="020B0604020202020204" pitchFamily="34" charset="0"/>
                <a:cs typeface="Times New Roman" panose="02020603050405020304" pitchFamily="18" charset="0"/>
              </a:rPr>
              <a:t> mamy poczucie, że mamy większy wpływ na własne życie</a:t>
            </a:r>
          </a:p>
          <a:p>
            <a:pPr eaLnBrk="1" hangingPunct="1">
              <a:spcBef>
                <a:spcPct val="50000"/>
              </a:spcBef>
              <a:buSzPct val="85000"/>
              <a:buFont typeface="Wingdings" panose="05000000000000000000" pitchFamily="2" charset="2"/>
              <a:buChar char="Ø"/>
            </a:pPr>
            <a:r>
              <a:rPr lang="pl-PL" altLang="pl-PL" b="1" smtClean="0">
                <a:solidFill>
                  <a:schemeClr val="bg1"/>
                </a:solidFill>
                <a:latin typeface="Arial" panose="020B0604020202020204" pitchFamily="34" charset="0"/>
                <a:cs typeface="Times New Roman" panose="02020603050405020304" pitchFamily="18" charset="0"/>
              </a:rPr>
              <a:t> lepiej tolerujemy stres</a:t>
            </a:r>
          </a:p>
          <a:p>
            <a:pPr eaLnBrk="1" hangingPunct="1">
              <a:spcBef>
                <a:spcPct val="50000"/>
              </a:spcBef>
              <a:buSzPct val="85000"/>
              <a:buFont typeface="Wingdings" panose="05000000000000000000" pitchFamily="2" charset="2"/>
              <a:buChar char="Ø"/>
            </a:pPr>
            <a:r>
              <a:rPr lang="pl-PL" altLang="pl-PL" b="1" smtClean="0">
                <a:solidFill>
                  <a:schemeClr val="bg1"/>
                </a:solidFill>
                <a:latin typeface="Arial" panose="020B0604020202020204" pitchFamily="34" charset="0"/>
                <a:cs typeface="Times New Roman" panose="02020603050405020304" pitchFamily="18" charset="0"/>
              </a:rPr>
              <a:t> nie boimy się wyzwań</a:t>
            </a:r>
          </a:p>
          <a:p>
            <a:pPr eaLnBrk="1" hangingPunct="1">
              <a:spcBef>
                <a:spcPct val="50000"/>
              </a:spcBef>
              <a:buSzPct val="85000"/>
              <a:buFont typeface="Wingdings" panose="05000000000000000000" pitchFamily="2" charset="2"/>
              <a:buChar char="Ø"/>
            </a:pPr>
            <a:r>
              <a:rPr lang="pl-PL" altLang="pl-PL" b="1" smtClean="0">
                <a:solidFill>
                  <a:schemeClr val="bg1"/>
                </a:solidFill>
                <a:latin typeface="Arial" panose="020B0604020202020204" pitchFamily="34" charset="0"/>
                <a:cs typeface="Times New Roman" panose="02020603050405020304" pitchFamily="18" charset="0"/>
              </a:rPr>
              <a:t> poprawia się samopoczucie !</a:t>
            </a:r>
          </a:p>
          <a:p>
            <a:endParaRPr lang="pl-PL" altLang="pl-PL" smtClean="0"/>
          </a:p>
        </p:txBody>
      </p:sp>
      <p:sp>
        <p:nvSpPr>
          <p:cNvPr id="78852" name="Symbol zastępczy numeru slajd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FontTx/>
              <a:buChar char="•"/>
            </a:pPr>
            <a:fld id="{E07659E8-57CC-420D-B35E-2693BA9FD1F1}" type="slidenum">
              <a:rPr lang="en-US" altLang="pl-PL">
                <a:solidFill>
                  <a:schemeClr val="bg1"/>
                </a:solidFill>
                <a:latin typeface="Times New Roman" panose="02020603050405020304" pitchFamily="18" charset="0"/>
              </a:rPr>
              <a:pPr>
                <a:spcBef>
                  <a:spcPct val="20000"/>
                </a:spcBef>
                <a:buFontTx/>
                <a:buChar char="•"/>
              </a:pPr>
              <a:t>49</a:t>
            </a:fld>
            <a:endParaRPr lang="en-US" altLang="pl-PL">
              <a:solidFill>
                <a:schemeClr val="bg1"/>
              </a:solidFill>
              <a:latin typeface="Times New Roman" panose="02020603050405020304" pitchFamily="18" charset="0"/>
            </a:endParaRPr>
          </a:p>
        </p:txBody>
      </p:sp>
    </p:spTree>
    <p:extLst>
      <p:ext uri="{BB962C8B-B14F-4D97-AF65-F5344CB8AC3E}">
        <p14:creationId xmlns:p14="http://schemas.microsoft.com/office/powerpoint/2010/main" val="1052312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ymbol zastępczy obrazu slajdu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Symbol zastępczy notatek 2">
            <a:extLst/>
          </p:cNvPr>
          <p:cNvSpPr>
            <a:spLocks noGrp="1" noChangeArrowheads="1"/>
          </p:cNvSpPr>
          <p:nvPr>
            <p:ph type="body" idx="1"/>
          </p:nvPr>
        </p:nvSpPr>
        <p:spPr/>
        <p:txBody>
          <a:bodyPr/>
          <a:lstStyle/>
          <a:p>
            <a:pPr>
              <a:defRPr/>
            </a:pPr>
            <a:r>
              <a:rPr lang="pl-PL" altLang="pl-PL" dirty="0"/>
              <a:t>Proszę rozdać kartki, żeby każdy indywidualnie spróbował ocenić własną skuteczność.</a:t>
            </a:r>
          </a:p>
          <a:p>
            <a:pPr>
              <a:defRPr/>
            </a:pPr>
            <a:r>
              <a:rPr lang="pl-PL" altLang="pl-PL" dirty="0"/>
              <a:t>Skala oceny </a:t>
            </a:r>
            <a:r>
              <a:rPr lang="pl-PL" altLang="pl-PL" dirty="0" err="1"/>
              <a:t>samoskuteczności</a:t>
            </a:r>
            <a:r>
              <a:rPr lang="pl-PL" altLang="pl-PL" dirty="0"/>
              <a:t>. Odpowiedz na pytania: TAK/NIE. Im więcej odpowiedzi na TAK, tym bardziej wierzysz w siebie.</a:t>
            </a:r>
          </a:p>
          <a:p>
            <a:pPr marL="514350" indent="-514350">
              <a:spcBef>
                <a:spcPct val="20000"/>
              </a:spcBef>
              <a:buFontTx/>
              <a:buAutoNum type="arabicPeriod"/>
              <a:defRPr/>
            </a:pPr>
            <a:r>
              <a:rPr lang="pl-PL" b="1" dirty="0">
                <a:latin typeface="Arial" charset="0"/>
              </a:rPr>
              <a:t>Zawsze jestem w stanie rozwiązać trudne problemy, jeśli tylko wystarczająco się staram.</a:t>
            </a:r>
          </a:p>
          <a:p>
            <a:pPr marL="514350" indent="-514350">
              <a:spcBef>
                <a:spcPct val="20000"/>
              </a:spcBef>
              <a:buFontTx/>
              <a:buAutoNum type="arabicPeriod"/>
              <a:defRPr/>
            </a:pPr>
            <a:r>
              <a:rPr lang="pl-PL" b="1" dirty="0">
                <a:latin typeface="Arial" charset="0"/>
              </a:rPr>
              <a:t>Jeśli ktoś mi się sprzeciwia, mam sposoby, aby osiągnąć to, co chcę.</a:t>
            </a:r>
          </a:p>
          <a:p>
            <a:pPr marL="514350" indent="-514350">
              <a:spcBef>
                <a:spcPct val="20000"/>
              </a:spcBef>
              <a:buFontTx/>
              <a:buAutoNum type="arabicPeriod"/>
              <a:defRPr/>
            </a:pPr>
            <a:r>
              <a:rPr lang="pl-PL" b="1" dirty="0">
                <a:latin typeface="Arial" charset="0"/>
              </a:rPr>
              <a:t>Łatwo trzymam się swoich celów i je osiągam.</a:t>
            </a:r>
          </a:p>
          <a:p>
            <a:pPr marL="514350" indent="-514350">
              <a:spcBef>
                <a:spcPct val="20000"/>
              </a:spcBef>
              <a:buFontTx/>
              <a:buAutoNum type="arabicPeriod"/>
              <a:defRPr/>
            </a:pPr>
            <a:r>
              <a:rPr lang="pl-PL" b="1" dirty="0">
                <a:latin typeface="Arial" charset="0"/>
              </a:rPr>
              <a:t>Jestem przekonany,  że skutecznie poradziłbym sobie z niespodziewanymi wydarzeniami.</a:t>
            </a:r>
          </a:p>
          <a:p>
            <a:pPr marL="514350" indent="-514350">
              <a:spcBef>
                <a:spcPct val="20000"/>
              </a:spcBef>
              <a:buFontTx/>
              <a:buAutoNum type="arabicPeriod"/>
              <a:defRPr/>
            </a:pPr>
            <a:r>
              <a:rPr lang="pl-PL" b="1" dirty="0">
                <a:latin typeface="Arial" charset="0"/>
              </a:rPr>
              <a:t>Dzięki swojej pomysłowości potrafię dać sobie radę w nieoczekiwanych sytuacjach.</a:t>
            </a:r>
            <a:endParaRPr lang="pl-PL" altLang="pl-PL" dirty="0"/>
          </a:p>
        </p:txBody>
      </p:sp>
      <p:sp>
        <p:nvSpPr>
          <p:cNvPr id="80900" name="Symbol zastępczy numeru slajd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FontTx/>
              <a:buChar char="•"/>
            </a:pPr>
            <a:fld id="{E9F565E7-AE55-4FD7-BB28-41247C1CB880}" type="slidenum">
              <a:rPr lang="en-US" altLang="pl-PL">
                <a:solidFill>
                  <a:schemeClr val="bg1"/>
                </a:solidFill>
                <a:latin typeface="Times New Roman" panose="02020603050405020304" pitchFamily="18" charset="0"/>
              </a:rPr>
              <a:pPr>
                <a:spcBef>
                  <a:spcPct val="20000"/>
                </a:spcBef>
                <a:buFontTx/>
                <a:buChar char="•"/>
              </a:pPr>
              <a:t>50</a:t>
            </a:fld>
            <a:endParaRPr lang="en-US" altLang="pl-PL">
              <a:solidFill>
                <a:schemeClr val="bg1"/>
              </a:solidFill>
              <a:latin typeface="Times New Roman" panose="02020603050405020304" pitchFamily="18" charset="0"/>
            </a:endParaRPr>
          </a:p>
        </p:txBody>
      </p:sp>
    </p:spTree>
    <p:extLst>
      <p:ext uri="{BB962C8B-B14F-4D97-AF65-F5344CB8AC3E}">
        <p14:creationId xmlns:p14="http://schemas.microsoft.com/office/powerpoint/2010/main" val="1176247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ymbol zastępczy obrazu slajdu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Symbol zastępczy notatek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pl-PL" b="1" smtClean="0">
                <a:solidFill>
                  <a:schemeClr val="bg1"/>
                </a:solidFill>
                <a:latin typeface="Arial" panose="020B0604020202020204" pitchFamily="34" charset="0"/>
              </a:rPr>
              <a:t>6. Potrafię rozwiązać większość problemów, jeśli włożę w to odpowiednio dużo wysiłku.</a:t>
            </a:r>
          </a:p>
          <a:p>
            <a:r>
              <a:rPr lang="pl-PL" altLang="pl-PL" b="1" smtClean="0">
                <a:solidFill>
                  <a:schemeClr val="bg1"/>
                </a:solidFill>
                <a:latin typeface="Arial" panose="020B0604020202020204" pitchFamily="34" charset="0"/>
              </a:rPr>
              <a:t>7. Potrafię zachować spokój w obliczu trudności, gdyż  mogę polegać na swoich umiejętnościach radzenia sobie.</a:t>
            </a:r>
          </a:p>
          <a:p>
            <a:r>
              <a:rPr lang="pl-PL" altLang="pl-PL" b="1" smtClean="0">
                <a:solidFill>
                  <a:schemeClr val="bg1"/>
                </a:solidFill>
                <a:latin typeface="Arial" panose="020B0604020202020204" pitchFamily="34" charset="0"/>
              </a:rPr>
              <a:t>8. Gdy zmagam się z jakimś problemem, zwykle znajduje kilka rozwiązań.</a:t>
            </a:r>
          </a:p>
          <a:p>
            <a:r>
              <a:rPr lang="pl-PL" altLang="pl-PL" b="1" smtClean="0">
                <a:solidFill>
                  <a:schemeClr val="bg1"/>
                </a:solidFill>
                <a:latin typeface="Arial" panose="020B0604020202020204" pitchFamily="34" charset="0"/>
              </a:rPr>
              <a:t>9. Gdy jestem w kłopotliwej sytuacji, na ogół wiem, co robić.</a:t>
            </a:r>
          </a:p>
          <a:p>
            <a:r>
              <a:rPr lang="pl-PL" altLang="pl-PL" b="1" smtClean="0">
                <a:solidFill>
                  <a:schemeClr val="bg1"/>
                </a:solidFill>
                <a:latin typeface="Arial" panose="020B0604020202020204" pitchFamily="34" charset="0"/>
              </a:rPr>
              <a:t>10. Niezależnie od tego, co mnie spotyka, potrafię sobie z tym poradzić.</a:t>
            </a:r>
          </a:p>
          <a:p>
            <a:endParaRPr lang="pl-PL" altLang="pl-PL" smtClean="0"/>
          </a:p>
        </p:txBody>
      </p:sp>
      <p:sp>
        <p:nvSpPr>
          <p:cNvPr id="82948" name="Symbol zastępczy numeru slajd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FontTx/>
              <a:buChar char="•"/>
            </a:pPr>
            <a:fld id="{A2369F19-EE63-44CF-A60A-EFC97B0D8BC1}" type="slidenum">
              <a:rPr lang="en-US" altLang="pl-PL">
                <a:solidFill>
                  <a:schemeClr val="bg1"/>
                </a:solidFill>
                <a:latin typeface="Times New Roman" panose="02020603050405020304" pitchFamily="18" charset="0"/>
              </a:rPr>
              <a:pPr>
                <a:spcBef>
                  <a:spcPct val="20000"/>
                </a:spcBef>
                <a:buFontTx/>
                <a:buChar char="•"/>
              </a:pPr>
              <a:t>51</a:t>
            </a:fld>
            <a:endParaRPr lang="en-US" altLang="pl-PL">
              <a:solidFill>
                <a:schemeClr val="bg1"/>
              </a:solidFill>
              <a:latin typeface="Times New Roman" panose="02020603050405020304" pitchFamily="18" charset="0"/>
            </a:endParaRPr>
          </a:p>
        </p:txBody>
      </p:sp>
    </p:spTree>
    <p:extLst>
      <p:ext uri="{BB962C8B-B14F-4D97-AF65-F5344CB8AC3E}">
        <p14:creationId xmlns:p14="http://schemas.microsoft.com/office/powerpoint/2010/main" val="42295415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ymbol zastępczy obrazu slajdu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Symbol zastępczy notatek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pl-PL" smtClean="0"/>
              <a:t>To czy uda nam się wprowadzić zmiany to codziennego życia zależy również od stopnia naszego przygotowania do zmiany.</a:t>
            </a:r>
          </a:p>
          <a:p>
            <a:r>
              <a:rPr lang="pl-PL" altLang="pl-PL" smtClean="0"/>
              <a:t>Ten obrazek pokazuje kolejne fazy zmiany.</a:t>
            </a:r>
          </a:p>
          <a:p>
            <a:r>
              <a:rPr lang="pl-PL" altLang="pl-PL" smtClean="0"/>
              <a:t>W fazie PREKONTEMPLACJI często nie mamy świadomości, że problem nas dotyczy i że powinniśmy coś zmienić w naszych zachowaniach zdrowotnych. Często słyszymy: „Nie widzę potrzeby ćwiczenia. Nie jest mi to potrzebne. Nie mam zamiaru ćwiczyć. Po co mam się męczyć? W moim wieku już nie warto. Już jest za późno.” Takiej osobie trzeba DOSTARCZYĆ INFORMACJI, że to jest ważne dla niej, jej dotyczy i powinna to rozważyć. Za wcześnie jest by od razu wymuszać zmianę zachowania. </a:t>
            </a:r>
          </a:p>
          <a:p>
            <a:endParaRPr lang="pl-PL" altLang="pl-PL" smtClean="0"/>
          </a:p>
          <a:p>
            <a:r>
              <a:rPr lang="pl-PL" altLang="pl-PL" smtClean="0"/>
              <a:t>W fazie KONTEMPLACJI już wiemy, że powinniśmy coś zrobić by zmienić nasze dotychczasowe niezdrowe zachowania, ale jeszcze nie mamy w sobie siły by się zmienić. Wtedy słyszymy: „Tak, wiem, że powinnam zacząć ćwiczyć, dbać o siebie, ale nie jestem jeszcze gotowa.” Wówczas ważna jest podpowiedź co należy zrobić by zacząć.</a:t>
            </a:r>
          </a:p>
          <a:p>
            <a:endParaRPr lang="pl-PL" altLang="pl-PL" smtClean="0"/>
          </a:p>
          <a:p>
            <a:r>
              <a:rPr lang="pl-PL" altLang="pl-PL" smtClean="0"/>
              <a:t>W fazie PRZYGOTOWAŃ jesteśmy już zdecydowani i przygotowujemy plan: szukamy najbliższego basenu lub klubu fitness, ustalamy dzień, w którym to możliwe, kupujemy wygodne buty do biegania czy chodzenia itp. </a:t>
            </a:r>
          </a:p>
          <a:p>
            <a:endParaRPr lang="pl-PL" altLang="pl-PL" smtClean="0"/>
          </a:p>
          <a:p>
            <a:r>
              <a:rPr lang="pl-PL" altLang="pl-PL" smtClean="0"/>
              <a:t>Aż przychodzi dzień, gdy jesteśmy gotowi by zacząć od dziś. Potrzebujemy tylko bodźca – może nim być karnet na basen lub fitness, przyrzeczenie noworoczne, umówienie się z przyjaciółką na wspólne spacery. Ważne jest wyznaczenie terminu, kiedy zaczynamy. Dlatego na świecie wymyślono </a:t>
            </a:r>
            <a:r>
              <a:rPr lang="pl-PL" altLang="pl-PL" smtClean="0">
                <a:latin typeface="Times New Roman" panose="02020603050405020304" pitchFamily="18" charset="0"/>
              </a:rPr>
              <a:t>Światowy </a:t>
            </a:r>
            <a:r>
              <a:rPr lang="pl-PL" altLang="pl-PL" smtClean="0"/>
              <a:t>Dzień Biegania (6-go czerwca); Dzień Biegacza (7-go listopada). Po to by wyznaczyć datę, do której się przygotowujemy.</a:t>
            </a:r>
          </a:p>
          <a:p>
            <a:endParaRPr lang="pl-PL" altLang="pl-PL" smtClean="0">
              <a:latin typeface="Times New Roman" panose="02020603050405020304" pitchFamily="18" charset="0"/>
            </a:endParaRPr>
          </a:p>
          <a:p>
            <a:r>
              <a:rPr lang="pl-PL" altLang="pl-PL" smtClean="0">
                <a:latin typeface="Times New Roman" panose="02020603050405020304" pitchFamily="18" charset="0"/>
              </a:rPr>
              <a:t>DZIAŁANIE - Przypadający na pierwszą środę czerwca Światowy Dzień Biegania to młoda inicjatywa, celebrowana na całym świecie zaledwie od dwóch lat. Początki święta biegaczy sięgają jednak roku 2009 roku, gdy w USA zorganizowano Narodowe Święto Biegania. Na stronach Internetowych można znaleźć kalendarz biegów, chodzenia z kijami itp.</a:t>
            </a:r>
            <a:endParaRPr lang="pl-PL" altLang="pl-PL" smtClean="0"/>
          </a:p>
          <a:p>
            <a:endParaRPr lang="pl-PL" altLang="pl-PL" smtClean="0"/>
          </a:p>
          <a:p>
            <a:r>
              <a:rPr lang="pl-PL" altLang="pl-PL" smtClean="0"/>
              <a:t>PODTRZYMYWANIE - Gdy uda nam się wdrożyć do ćwiczenia regularnie, zaczyna na się to podobać, zaczynamy odczuwać przyjemność i potrzebę ruchu. Zwykle jednak nadal potrzebujemy towarzystwa, które wspiera nas, gdy tracimy ochotę. Na tym etapie bardzo ważne jest by nie przestać. Wsparcie innych osób jest wówczas bardzo cenne.</a:t>
            </a:r>
          </a:p>
          <a:p>
            <a:endParaRPr lang="pl-PL" altLang="pl-PL" smtClean="0"/>
          </a:p>
          <a:p>
            <a:r>
              <a:rPr lang="pl-PL" altLang="pl-PL" smtClean="0"/>
              <a:t>Niestety na tym nasze starania się nie kończą. Zdarza się, że w wyniku choroby, stresu, problemów rodzinnych lub innych przyczyn przestajemy ćwiczyć – następuje NAWRÓT starych zachowań/nawyków. Porażka ? Nie do końca. Trzeba znowu wykonać pracę – zastanowić się dlaczego doszło do zaniechania, dlaczego nie możemy się zmobilizować i zmusić się do ponownego wysiłku. Pocieszającym jest to, że jest trochę łatwiej, ponieważ wracamy do fazy kontemplacji lub przygotowania, a więc nie musimy przejść od początku drogi do zmiany.</a:t>
            </a:r>
          </a:p>
          <a:p>
            <a:endParaRPr lang="pl-PL" altLang="pl-PL" smtClean="0"/>
          </a:p>
          <a:p>
            <a:r>
              <a:rPr lang="pl-PL" altLang="pl-PL" smtClean="0"/>
              <a:t>Taki cykl zmiany zachowania jest typowy dla zwiększania aktywności fizycznej, zmiany sposobu żywienia i rzucania nałogu palenia tytoniu.</a:t>
            </a:r>
          </a:p>
          <a:p>
            <a:endParaRPr lang="pl-PL" altLang="pl-PL" smtClean="0"/>
          </a:p>
          <a:p>
            <a:r>
              <a:rPr lang="pl-PL" altLang="pl-PL" smtClean="0"/>
              <a:t>Zastanów się na jakim etapie jesteś? </a:t>
            </a:r>
          </a:p>
          <a:p>
            <a:r>
              <a:rPr lang="pl-PL" altLang="pl-PL" smtClean="0"/>
              <a:t>Czy masz pomysł jak się przygotować do zmiany?</a:t>
            </a:r>
          </a:p>
          <a:p>
            <a:endParaRPr lang="pl-PL" altLang="pl-PL" smtClean="0"/>
          </a:p>
          <a:p>
            <a:endParaRPr lang="pl-PL" altLang="pl-PL" smtClean="0"/>
          </a:p>
          <a:p>
            <a:endParaRPr lang="pl-PL" altLang="pl-PL" smtClean="0"/>
          </a:p>
        </p:txBody>
      </p:sp>
      <p:sp>
        <p:nvSpPr>
          <p:cNvPr id="84996" name="Symbol zastępczy numeru slajd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E55D7CF-9AB9-4154-9A49-2782D5E6B993}" type="slidenum">
              <a:rPr lang="en-US" altLang="pl-PL">
                <a:latin typeface="Calibri" panose="020F0502020204030204" pitchFamily="34" charset="0"/>
              </a:rPr>
              <a:pPr/>
              <a:t>52</a:t>
            </a:fld>
            <a:endParaRPr lang="en-US" altLang="pl-PL">
              <a:latin typeface="Calibri" panose="020F0502020204030204" pitchFamily="34" charset="0"/>
            </a:endParaRPr>
          </a:p>
        </p:txBody>
      </p:sp>
    </p:spTree>
    <p:extLst>
      <p:ext uri="{BB962C8B-B14F-4D97-AF65-F5344CB8AC3E}">
        <p14:creationId xmlns:p14="http://schemas.microsoft.com/office/powerpoint/2010/main" val="1527761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ymbol zastępczy obrazu slajdu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Symbol zastępczy notatek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pl-PL" smtClean="0"/>
              <a:t>Stary człowiek jest jak delikatna, bardzo cenna miśnieńska filiżanka.</a:t>
            </a:r>
          </a:p>
          <a:p>
            <a:endParaRPr lang="pl-PL" altLang="pl-PL" smtClean="0"/>
          </a:p>
          <a:p>
            <a:r>
              <a:rPr lang="pl-PL" altLang="pl-PL" smtClean="0"/>
              <a:t>Wystarczy ją lekko trącić, by rozsypała się na drobne kawałki.</a:t>
            </a:r>
          </a:p>
          <a:p>
            <a:endParaRPr lang="pl-PL" altLang="pl-PL" smtClean="0"/>
          </a:p>
          <a:p>
            <a:r>
              <a:rPr lang="pl-PL" altLang="pl-PL" smtClean="0"/>
              <a:t>W starszym wieku mamy mniejsze rezerwy, dlatego przy znacznym obciążeniu może dojść do dekompensacji, może okazać się, że serce, które zwykle daje sobie radę, nagle zareaguje bólem, płuca nie zdążą dotlenić organizmu i poczujemy duszność, kolana odmówią posłuszeństwa, a dolegliwości kręgosłupa nie pozwalą się schylić. </a:t>
            </a:r>
          </a:p>
          <a:p>
            <a:endParaRPr lang="pl-PL" altLang="pl-PL" smtClean="0"/>
          </a:p>
          <a:p>
            <a:r>
              <a:rPr lang="pl-PL" altLang="pl-PL" smtClean="0"/>
              <a:t>Dlatego trzeba bardzo dbać o zdrowie, o swoją kondycję i nie zwlekać z wizytą u lekarza, gdy coś niepokojącego się dzieje.</a:t>
            </a:r>
          </a:p>
        </p:txBody>
      </p:sp>
      <p:sp>
        <p:nvSpPr>
          <p:cNvPr id="27652" name="Symbol zastępczy numeru slajd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A58E243-D63F-4524-8D74-26EAB8D8E435}" type="slidenum">
              <a:rPr lang="da-DK" altLang="pl-PL">
                <a:latin typeface="Calibri" panose="020F0502020204030204" pitchFamily="34" charset="0"/>
              </a:rPr>
              <a:pPr/>
              <a:t>22</a:t>
            </a:fld>
            <a:endParaRPr lang="da-DK" altLang="pl-PL">
              <a:latin typeface="Calibri" panose="020F0502020204030204" pitchFamily="34" charset="0"/>
            </a:endParaRPr>
          </a:p>
        </p:txBody>
      </p:sp>
    </p:spTree>
    <p:extLst>
      <p:ext uri="{BB962C8B-B14F-4D97-AF65-F5344CB8AC3E}">
        <p14:creationId xmlns:p14="http://schemas.microsoft.com/office/powerpoint/2010/main" val="3244031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ymbol zastępczy obrazu slajdu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Symbol zastępczy notatek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smtClean="0"/>
          </a:p>
        </p:txBody>
      </p:sp>
      <p:sp>
        <p:nvSpPr>
          <p:cNvPr id="29700" name="Symbol zastępczy numeru slajd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37E1FF1-5060-4920-B3D5-FA85E9F6266C}" type="slidenum">
              <a:rPr lang="da-DK" altLang="pl-PL">
                <a:latin typeface="Calibri" panose="020F0502020204030204" pitchFamily="34" charset="0"/>
              </a:rPr>
              <a:pPr/>
              <a:t>23</a:t>
            </a:fld>
            <a:endParaRPr lang="da-DK" altLang="pl-PL">
              <a:latin typeface="Calibri" panose="020F0502020204030204" pitchFamily="34" charset="0"/>
            </a:endParaRPr>
          </a:p>
        </p:txBody>
      </p:sp>
    </p:spTree>
    <p:extLst>
      <p:ext uri="{BB962C8B-B14F-4D97-AF65-F5344CB8AC3E}">
        <p14:creationId xmlns:p14="http://schemas.microsoft.com/office/powerpoint/2010/main" val="2266603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ymbol zastępczy obrazu slajdu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Symbol zastępczy notatek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pl-PL" smtClean="0"/>
              <a:t>Układ krążenia – ma mniejszą tolerancję na wysiłek.  TO JEST FIZJOLOGIA !</a:t>
            </a:r>
          </a:p>
          <a:p>
            <a:r>
              <a:rPr lang="pl-PL" altLang="pl-PL" smtClean="0"/>
              <a:t>Serce osiemdziesięciolatka nie jest w stanie przyśpieszyć w trakcie wysiłku. </a:t>
            </a:r>
          </a:p>
          <a:p>
            <a:r>
              <a:rPr lang="pl-PL" altLang="pl-PL" smtClean="0"/>
              <a:t>Warto o tym wiedzieć, by nie obciążać serca wysiłkiem bez wcześniejszego przygotowania – treningu.</a:t>
            </a:r>
          </a:p>
          <a:p>
            <a:endParaRPr lang="pl-PL" altLang="pl-PL" smtClean="0"/>
          </a:p>
          <a:p>
            <a:endParaRPr lang="pl-PL" altLang="pl-PL" smtClean="0"/>
          </a:p>
          <a:p>
            <a:r>
              <a:rPr lang="pl-PL" altLang="pl-PL" smtClean="0"/>
              <a:t>Znaczne obciążenie może doprowadzić do duszności, bólu za mostkiem i omdlenia. </a:t>
            </a:r>
          </a:p>
        </p:txBody>
      </p:sp>
      <p:sp>
        <p:nvSpPr>
          <p:cNvPr id="31748" name="Symbol zastępczy numeru slajd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1636896-4A4F-45C3-AFD5-082360B11B1C}" type="slidenum">
              <a:rPr lang="da-DK" altLang="pl-PL">
                <a:latin typeface="Calibri" panose="020F0502020204030204" pitchFamily="34" charset="0"/>
              </a:rPr>
              <a:pPr/>
              <a:t>24</a:t>
            </a:fld>
            <a:endParaRPr lang="da-DK" altLang="pl-PL">
              <a:latin typeface="Calibri" panose="020F0502020204030204" pitchFamily="34" charset="0"/>
            </a:endParaRPr>
          </a:p>
        </p:txBody>
      </p:sp>
    </p:spTree>
    <p:extLst>
      <p:ext uri="{BB962C8B-B14F-4D97-AF65-F5344CB8AC3E}">
        <p14:creationId xmlns:p14="http://schemas.microsoft.com/office/powerpoint/2010/main" val="193119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ymbol zastępczy obrazu slajdu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Symbol zastępczy notatek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smtClean="0"/>
          </a:p>
        </p:txBody>
      </p:sp>
      <p:sp>
        <p:nvSpPr>
          <p:cNvPr id="33796" name="Symbol zastępczy numeru slajd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790189-DA82-4170-8C40-BA95DB673AE0}" type="slidenum">
              <a:rPr lang="da-DK" altLang="pl-PL">
                <a:latin typeface="Calibri" panose="020F0502020204030204" pitchFamily="34" charset="0"/>
              </a:rPr>
              <a:pPr/>
              <a:t>25</a:t>
            </a:fld>
            <a:endParaRPr lang="da-DK" altLang="pl-PL">
              <a:latin typeface="Calibri" panose="020F0502020204030204" pitchFamily="34" charset="0"/>
            </a:endParaRPr>
          </a:p>
        </p:txBody>
      </p:sp>
    </p:spTree>
    <p:extLst>
      <p:ext uri="{BB962C8B-B14F-4D97-AF65-F5344CB8AC3E}">
        <p14:creationId xmlns:p14="http://schemas.microsoft.com/office/powerpoint/2010/main" val="618975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ymbol zastępczy obrazu slajdu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Symbol zastępczy notatek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pl-PL" smtClean="0"/>
              <a:t>Warto wiedzieć, że: </a:t>
            </a:r>
          </a:p>
          <a:p>
            <a:r>
              <a:rPr lang="pl-PL" altLang="pl-PL" smtClean="0"/>
              <a:t>Gorsze wydzielanie śliny, braki w uzębieniu, niedopasowane protezy mogą utrudniać żucie i rozdrobnienie pokarmu i w efekcie upośledzać trawienie. Powszechnie znanym problemem jest spowolnienie ruchu robaczkowego jelit z tendencją do zaparć (receptą jest między innymi aktywność fizyczna, która poprawia trawienie i przyśpiesza pracę jelit). Często pojawia się brak apetytu, który po części jest wynikiem gorszego odczuwania smaku i zapachu – w efekcie nic nam nie smakuje. Odczuwamy mniejsze pragnienie i w efekcie jesteśmy bardziej narażeni na odwodnienie zwłaszcza w okresie gorącego lata lub zimą w mocno ogrzewanych pomieszczeniach.</a:t>
            </a:r>
          </a:p>
        </p:txBody>
      </p:sp>
      <p:sp>
        <p:nvSpPr>
          <p:cNvPr id="35844" name="Symbol zastępczy numeru slajd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FFCADC-2A62-409F-A85A-2DBB4BB11CA8}" type="slidenum">
              <a:rPr lang="da-DK" altLang="pl-PL">
                <a:latin typeface="Calibri" panose="020F0502020204030204" pitchFamily="34" charset="0"/>
              </a:rPr>
              <a:pPr/>
              <a:t>26</a:t>
            </a:fld>
            <a:endParaRPr lang="da-DK" altLang="pl-PL">
              <a:latin typeface="Calibri" panose="020F0502020204030204" pitchFamily="34" charset="0"/>
            </a:endParaRPr>
          </a:p>
        </p:txBody>
      </p:sp>
    </p:spTree>
    <p:extLst>
      <p:ext uri="{BB962C8B-B14F-4D97-AF65-F5344CB8AC3E}">
        <p14:creationId xmlns:p14="http://schemas.microsoft.com/office/powerpoint/2010/main" val="1844624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ymbol zastępczy obrazu slajdu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Symbol zastępczy notatek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smtClean="0"/>
          </a:p>
        </p:txBody>
      </p:sp>
      <p:sp>
        <p:nvSpPr>
          <p:cNvPr id="38916" name="Symbol zastępczy numeru slajd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03CFC24-807C-446B-BCEE-4B31A5866FF0}" type="slidenum">
              <a:rPr lang="da-DK" altLang="pl-PL">
                <a:latin typeface="Calibri" panose="020F0502020204030204" pitchFamily="34" charset="0"/>
              </a:rPr>
              <a:pPr/>
              <a:t>28</a:t>
            </a:fld>
            <a:endParaRPr lang="da-DK" altLang="pl-PL">
              <a:latin typeface="Calibri" panose="020F0502020204030204" pitchFamily="34" charset="0"/>
            </a:endParaRPr>
          </a:p>
        </p:txBody>
      </p:sp>
    </p:spTree>
    <p:extLst>
      <p:ext uri="{BB962C8B-B14F-4D97-AF65-F5344CB8AC3E}">
        <p14:creationId xmlns:p14="http://schemas.microsoft.com/office/powerpoint/2010/main" val="2355710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ymbol zastępczy obrazu slajdu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Symbol zastępczy notatek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smtClean="0"/>
          </a:p>
        </p:txBody>
      </p:sp>
      <p:sp>
        <p:nvSpPr>
          <p:cNvPr id="40964" name="Symbol zastępczy numeru slajd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DF27B5-A255-44B9-8794-8AA77F24B34E}" type="slidenum">
              <a:rPr lang="da-DK" altLang="pl-PL">
                <a:latin typeface="Calibri" panose="020F0502020204030204" pitchFamily="34" charset="0"/>
              </a:rPr>
              <a:pPr/>
              <a:t>29</a:t>
            </a:fld>
            <a:endParaRPr lang="da-DK" altLang="pl-PL">
              <a:latin typeface="Calibri" panose="020F0502020204030204" pitchFamily="34" charset="0"/>
            </a:endParaRPr>
          </a:p>
        </p:txBody>
      </p:sp>
    </p:spTree>
    <p:extLst>
      <p:ext uri="{BB962C8B-B14F-4D97-AF65-F5344CB8AC3E}">
        <p14:creationId xmlns:p14="http://schemas.microsoft.com/office/powerpoint/2010/main" val="3739469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smtClean="0"/>
              <a:t>Klik for at redigere i master</a:t>
            </a:r>
            <a:endParaRPr lang="da-DK"/>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8C256A01-0B48-4ADD-9E5A-BE1BF93D997C}" type="datetimeFigureOut">
              <a:rPr lang="da-DK" smtClean="0"/>
              <a:t>30-11-2019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B4FE7AE4-C272-48EB-BD49-34254AB73258}" type="slidenum">
              <a:rPr lang="da-DK" smtClean="0"/>
              <a:t>‹nr.›</a:t>
            </a:fld>
            <a:endParaRPr lang="da-DK"/>
          </a:p>
        </p:txBody>
      </p:sp>
    </p:spTree>
    <p:extLst>
      <p:ext uri="{BB962C8B-B14F-4D97-AF65-F5344CB8AC3E}">
        <p14:creationId xmlns:p14="http://schemas.microsoft.com/office/powerpoint/2010/main" val="3151852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8C256A01-0B48-4ADD-9E5A-BE1BF93D997C}" type="datetimeFigureOut">
              <a:rPr lang="da-DK" smtClean="0"/>
              <a:t>30-11-2019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B4FE7AE4-C272-48EB-BD49-34254AB73258}" type="slidenum">
              <a:rPr lang="da-DK" smtClean="0"/>
              <a:t>‹nr.›</a:t>
            </a:fld>
            <a:endParaRPr lang="da-DK"/>
          </a:p>
        </p:txBody>
      </p:sp>
    </p:spTree>
    <p:extLst>
      <p:ext uri="{BB962C8B-B14F-4D97-AF65-F5344CB8AC3E}">
        <p14:creationId xmlns:p14="http://schemas.microsoft.com/office/powerpoint/2010/main" val="530399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8C256A01-0B48-4ADD-9E5A-BE1BF93D997C}" type="datetimeFigureOut">
              <a:rPr lang="da-DK" smtClean="0"/>
              <a:t>30-11-2019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B4FE7AE4-C272-48EB-BD49-34254AB73258}" type="slidenum">
              <a:rPr lang="da-DK" smtClean="0"/>
              <a:t>‹nr.›</a:t>
            </a:fld>
            <a:endParaRPr lang="da-DK"/>
          </a:p>
        </p:txBody>
      </p:sp>
    </p:spTree>
    <p:extLst>
      <p:ext uri="{BB962C8B-B14F-4D97-AF65-F5344CB8AC3E}">
        <p14:creationId xmlns:p14="http://schemas.microsoft.com/office/powerpoint/2010/main" val="3206995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8C256A01-0B48-4ADD-9E5A-BE1BF93D997C}" type="datetimeFigureOut">
              <a:rPr lang="da-DK" smtClean="0"/>
              <a:t>30-11-2019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B4FE7AE4-C272-48EB-BD49-34254AB73258}" type="slidenum">
              <a:rPr lang="da-DK" smtClean="0"/>
              <a:t>‹nr.›</a:t>
            </a:fld>
            <a:endParaRPr lang="da-DK"/>
          </a:p>
        </p:txBody>
      </p:sp>
    </p:spTree>
    <p:extLst>
      <p:ext uri="{BB962C8B-B14F-4D97-AF65-F5344CB8AC3E}">
        <p14:creationId xmlns:p14="http://schemas.microsoft.com/office/powerpoint/2010/main" val="4217084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smtClean="0"/>
              <a:t>Klik for at redigere i master</a:t>
            </a:r>
            <a:endParaRPr lang="da-DK"/>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Rediger typografien i masterens</a:t>
            </a:r>
          </a:p>
        </p:txBody>
      </p:sp>
      <p:sp>
        <p:nvSpPr>
          <p:cNvPr id="4" name="Pladsholder til dato 3"/>
          <p:cNvSpPr>
            <a:spLocks noGrp="1"/>
          </p:cNvSpPr>
          <p:nvPr>
            <p:ph type="dt" sz="half" idx="10"/>
          </p:nvPr>
        </p:nvSpPr>
        <p:spPr/>
        <p:txBody>
          <a:bodyPr/>
          <a:lstStyle/>
          <a:p>
            <a:fld id="{8C256A01-0B48-4ADD-9E5A-BE1BF93D997C}" type="datetimeFigureOut">
              <a:rPr lang="da-DK" smtClean="0"/>
              <a:t>30-11-2019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B4FE7AE4-C272-48EB-BD49-34254AB73258}" type="slidenum">
              <a:rPr lang="da-DK" smtClean="0"/>
              <a:t>‹nr.›</a:t>
            </a:fld>
            <a:endParaRPr lang="da-DK"/>
          </a:p>
        </p:txBody>
      </p:sp>
    </p:spTree>
    <p:extLst>
      <p:ext uri="{BB962C8B-B14F-4D97-AF65-F5344CB8AC3E}">
        <p14:creationId xmlns:p14="http://schemas.microsoft.com/office/powerpoint/2010/main" val="98777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838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6172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8C256A01-0B48-4ADD-9E5A-BE1BF93D997C}" type="datetimeFigureOut">
              <a:rPr lang="da-DK" smtClean="0"/>
              <a:t>30-11-2019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B4FE7AE4-C272-48EB-BD49-34254AB73258}" type="slidenum">
              <a:rPr lang="da-DK" smtClean="0"/>
              <a:t>‹nr.›</a:t>
            </a:fld>
            <a:endParaRPr lang="da-DK"/>
          </a:p>
        </p:txBody>
      </p:sp>
    </p:spTree>
    <p:extLst>
      <p:ext uri="{BB962C8B-B14F-4D97-AF65-F5344CB8AC3E}">
        <p14:creationId xmlns:p14="http://schemas.microsoft.com/office/powerpoint/2010/main" val="2147326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8C256A01-0B48-4ADD-9E5A-BE1BF93D997C}" type="datetimeFigureOut">
              <a:rPr lang="da-DK" smtClean="0"/>
              <a:t>30-11-2019</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B4FE7AE4-C272-48EB-BD49-34254AB73258}" type="slidenum">
              <a:rPr lang="da-DK" smtClean="0"/>
              <a:t>‹nr.›</a:t>
            </a:fld>
            <a:endParaRPr lang="da-DK"/>
          </a:p>
        </p:txBody>
      </p:sp>
    </p:spTree>
    <p:extLst>
      <p:ext uri="{BB962C8B-B14F-4D97-AF65-F5344CB8AC3E}">
        <p14:creationId xmlns:p14="http://schemas.microsoft.com/office/powerpoint/2010/main" val="2044837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8C256A01-0B48-4ADD-9E5A-BE1BF93D997C}" type="datetimeFigureOut">
              <a:rPr lang="da-DK" smtClean="0"/>
              <a:t>30-11-2019</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B4FE7AE4-C272-48EB-BD49-34254AB73258}" type="slidenum">
              <a:rPr lang="da-DK" smtClean="0"/>
              <a:t>‹nr.›</a:t>
            </a:fld>
            <a:endParaRPr lang="da-DK"/>
          </a:p>
        </p:txBody>
      </p:sp>
    </p:spTree>
    <p:extLst>
      <p:ext uri="{BB962C8B-B14F-4D97-AF65-F5344CB8AC3E}">
        <p14:creationId xmlns:p14="http://schemas.microsoft.com/office/powerpoint/2010/main" val="3564030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8C256A01-0B48-4ADD-9E5A-BE1BF93D997C}" type="datetimeFigureOut">
              <a:rPr lang="da-DK" smtClean="0"/>
              <a:t>30-11-2019</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B4FE7AE4-C272-48EB-BD49-34254AB73258}" type="slidenum">
              <a:rPr lang="da-DK" smtClean="0"/>
              <a:t>‹nr.›</a:t>
            </a:fld>
            <a:endParaRPr lang="da-DK"/>
          </a:p>
        </p:txBody>
      </p:sp>
    </p:spTree>
    <p:extLst>
      <p:ext uri="{BB962C8B-B14F-4D97-AF65-F5344CB8AC3E}">
        <p14:creationId xmlns:p14="http://schemas.microsoft.com/office/powerpoint/2010/main" val="3474253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fld id="{8C256A01-0B48-4ADD-9E5A-BE1BF93D997C}" type="datetimeFigureOut">
              <a:rPr lang="da-DK" smtClean="0"/>
              <a:t>30-11-2019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B4FE7AE4-C272-48EB-BD49-34254AB73258}" type="slidenum">
              <a:rPr lang="da-DK" smtClean="0"/>
              <a:t>‹nr.›</a:t>
            </a:fld>
            <a:endParaRPr lang="da-DK"/>
          </a:p>
        </p:txBody>
      </p:sp>
    </p:spTree>
    <p:extLst>
      <p:ext uri="{BB962C8B-B14F-4D97-AF65-F5344CB8AC3E}">
        <p14:creationId xmlns:p14="http://schemas.microsoft.com/office/powerpoint/2010/main" val="2094037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fld id="{8C256A01-0B48-4ADD-9E5A-BE1BF93D997C}" type="datetimeFigureOut">
              <a:rPr lang="da-DK" smtClean="0"/>
              <a:t>30-11-2019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B4FE7AE4-C272-48EB-BD49-34254AB73258}" type="slidenum">
              <a:rPr lang="da-DK" smtClean="0"/>
              <a:t>‹nr.›</a:t>
            </a:fld>
            <a:endParaRPr lang="da-DK"/>
          </a:p>
        </p:txBody>
      </p:sp>
    </p:spTree>
    <p:extLst>
      <p:ext uri="{BB962C8B-B14F-4D97-AF65-F5344CB8AC3E}">
        <p14:creationId xmlns:p14="http://schemas.microsoft.com/office/powerpoint/2010/main" val="2841799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56A01-0B48-4ADD-9E5A-BE1BF93D997C}" type="datetimeFigureOut">
              <a:rPr lang="da-DK" smtClean="0"/>
              <a:t>30-11-2019</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E7AE4-C272-48EB-BD49-34254AB73258}" type="slidenum">
              <a:rPr lang="da-DK" smtClean="0"/>
              <a:t>‹nr.›</a:t>
            </a:fld>
            <a:endParaRPr lang="da-DK"/>
          </a:p>
        </p:txBody>
      </p:sp>
    </p:spTree>
    <p:extLst>
      <p:ext uri="{BB962C8B-B14F-4D97-AF65-F5344CB8AC3E}">
        <p14:creationId xmlns:p14="http://schemas.microsoft.com/office/powerpoint/2010/main" val="2639380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cid:image001.jpg@01D37A4A.783D05B0" TargetMode="External"/><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cid:image001.jpg@01D37A4A.783D05B0"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cid:image001.jpg@01D37A4A.783D05B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cid:image001.jpg@01D37A4A.783D05B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cid:image001.jpg@01D37A4A.783D05B0" TargetMode="Externa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cid:image001.jpg@01D37A4A.783D05B0"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5.emf"/><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cid:image001.jpg@01D37A4A.783D05B0"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6.emf"/></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cid:image001.jpg@01D37A4A.783D05B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cid:image001.jpg@01D37A4A.783D05B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cid:image001.jpg@01D37A4A.783D05B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cid:image001.jpg@01D37A4A.783D05B0"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jpeg"/><Relationship Id="rId7"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cid:image001.jpg@01D37A4A.783D05B0" TargetMode="External"/><Relationship Id="rId5" Type="http://schemas.openxmlformats.org/officeDocument/2006/relationships/image" Target="../media/image1.jpe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cid:image001.jpg@01D37A4A.783D05B0"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cid:image001.jpg@01D37A4A.783D05B0" TargetMode="Externa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png"/><Relationship Id="rId4" Type="http://schemas.openxmlformats.org/officeDocument/2006/relationships/diagramLayout" Target="../diagrams/layout1.xml"/><Relationship Id="rId9" Type="http://schemas.openxmlformats.org/officeDocument/2006/relationships/image" Target="cid:image001.jpg@01D37A4A.783D05B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cid:image001.jpg@01D37A4A.783D05B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cid:image001.jpg@01D37A4A.783D05B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cid:image001.jpg@01D37A4A.783D05B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cid:image001.jpg@01D37A4A.783D05B0"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cid:image001.jpg@01D37A4A.783D05B0"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cid:image001.jpg@01D37A4A.783D05B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cid:image001.jpg@01D37A4A.783D05B0"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cid:image001.jpg@01D37A4A.783D05B0"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cid:image001.jpg@01D37A4A.783D05B0"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cid:image001.jpg@01D37A4A.783D05B0"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cid:image001.jpg@01D37A4A.783D05B0" TargetMode="External"/><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image" Target="cid:image001.jpg@01D37A4A.783D05B0"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cid:image001.jpg@01D37A4A.783D05B0"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7.jpeg"/><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cid:image001.jpg@01D37A4A.783D05B0"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cid:image001.jpg@01D37A4A.783D05B0"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cid:image001.jpg@01D37A4A.783D05B0" TargetMode="External"/><Relationship Id="rId3" Type="http://schemas.openxmlformats.org/officeDocument/2006/relationships/image" Target="../media/image38.jpeg"/><Relationship Id="rId7"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 Id="rId9"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cid:image001.jpg@01D37A4A.783D05B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cid:image001.jpg@01D37A4A.783D05B0"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42.png"/><Relationship Id="rId7"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10" Type="http://schemas.openxmlformats.org/officeDocument/2006/relationships/image" Target="../media/image2.png"/><Relationship Id="rId4" Type="http://schemas.openxmlformats.org/officeDocument/2006/relationships/image" Target="../media/image43.png"/><Relationship Id="rId9" Type="http://schemas.openxmlformats.org/officeDocument/2006/relationships/image" Target="cid:image001.jpg@01D37A4A.783D05B0"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cid:image001.jpg@01D37A4A.783D05B0" TargetMode="External"/><Relationship Id="rId4" Type="http://schemas.openxmlformats.org/officeDocument/2006/relationships/image" Target="../media/image1.jpe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cid:image001.jpg@01D37A4A.783D05B0"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cid:image001.jpg@01D37A4A.783D05B0"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cid:image001.jpg@01D37A4A.783D05B0"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cid:image001.jpg@01D37A4A.783D05B0"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cid:image001.jpg@01D37A4A.783D05B0"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cid:image001.jpg@01D37A4A.783D05B0"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cid:image001.jpg@01D37A4A.783D05B0"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cid:image001.jpg@01D37A4A.783D05B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cid:image001.jpg@01D37A4A.783D05B0"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cid:image001.jpg@01D37A4A.783D05B0"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cid:image001.jpg@01D37A4A.783D05B0"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cid:image001.jpg@01D37A4A.783D05B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cid:image001.jpg@01D37A4A.783D05B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emf"/><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cid:image001.jpg@01D37A4A.783D05B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cid:image001.jpg@01D37A4A.783D05B0" TargetMode="Externa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074" name="Billede 2" descr="cid:image001.jpg@01D37A4A.783D05B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85750" y="285750"/>
            <a:ext cx="3524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7"/>
          <p:cNvSpPr/>
          <p:nvPr/>
        </p:nvSpPr>
        <p:spPr>
          <a:xfrm>
            <a:off x="2278063" y="2893580"/>
            <a:ext cx="7715250" cy="1524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sz="3200" dirty="0">
                <a:solidFill>
                  <a:schemeClr val="tx1"/>
                </a:solidFill>
              </a:rPr>
              <a:t>Projekt </a:t>
            </a:r>
            <a:r>
              <a:rPr lang="pl-PL" sz="3200" dirty="0" err="1">
                <a:solidFill>
                  <a:schemeClr val="tx1"/>
                </a:solidFill>
              </a:rPr>
              <a:t>BePreSel</a:t>
            </a:r>
            <a:r>
              <a:rPr lang="pl-PL" sz="3200" dirty="0">
                <a:solidFill>
                  <a:schemeClr val="tx1"/>
                </a:solidFill>
              </a:rPr>
              <a:t> – </a:t>
            </a:r>
          </a:p>
          <a:p>
            <a:pPr algn="ctr" fontAlgn="auto">
              <a:spcBef>
                <a:spcPts val="0"/>
              </a:spcBef>
              <a:spcAft>
                <a:spcPts val="0"/>
              </a:spcAft>
              <a:defRPr/>
            </a:pPr>
            <a:r>
              <a:rPr lang="pl-PL" sz="3200" dirty="0">
                <a:solidFill>
                  <a:schemeClr val="tx1"/>
                </a:solidFill>
              </a:rPr>
              <a:t>Lepsze przygotowanie seniorów do życia w zdrowiu</a:t>
            </a:r>
            <a:endParaRPr lang="da-DK" sz="3200" dirty="0">
              <a:solidFill>
                <a:schemeClr val="tx1"/>
              </a:solidFill>
            </a:endParaRPr>
          </a:p>
        </p:txBody>
      </p:sp>
      <p:sp>
        <p:nvSpPr>
          <p:cNvPr id="6" name="Rektangel 5"/>
          <p:cNvSpPr/>
          <p:nvPr/>
        </p:nvSpPr>
        <p:spPr>
          <a:xfrm>
            <a:off x="2489200" y="4794250"/>
            <a:ext cx="6858000" cy="111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sz="3200" dirty="0">
              <a:solidFill>
                <a:schemeClr val="tx1"/>
              </a:solidFill>
            </a:endParaRPr>
          </a:p>
        </p:txBody>
      </p:sp>
      <p:pic>
        <p:nvPicPr>
          <p:cNvPr id="3077" name="Obraz 8" descr="Znalezione obrazy dla zapytania this project is funded by the european union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1500" y="285750"/>
            <a:ext cx="3786188"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Obraz 9" descr="Podobny obraz"/>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250" y="5619750"/>
            <a:ext cx="2090738"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Obraz 10" descr="Znalezione obrazy dla zapytania UniversitÃ  delle LiberEtÃ  del F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63000" y="5715000"/>
            <a:ext cx="29638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Obraz 11" descr="Znalezione obrazy dla zapytania AOF-Skanderbor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6250" y="5619750"/>
            <a:ext cx="1487488"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Obraz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5500" y="5619750"/>
            <a:ext cx="18097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Obraz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6250" y="5619750"/>
            <a:ext cx="1333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ole tekstowe 11"/>
          <p:cNvSpPr txBox="1"/>
          <p:nvPr/>
        </p:nvSpPr>
        <p:spPr>
          <a:xfrm>
            <a:off x="1849438" y="6461125"/>
            <a:ext cx="8572500" cy="276225"/>
          </a:xfrm>
          <a:prstGeom prst="rect">
            <a:avLst/>
          </a:prstGeom>
          <a:noFill/>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a-DK" sz="1200" i="1" dirty="0">
                <a:solidFill>
                  <a:schemeClr val="bg1">
                    <a:lumMod val="50000"/>
                  </a:schemeClr>
                </a:solidFill>
                <a:latin typeface="+mn-lt"/>
              </a:rPr>
              <a:t>Materiały przygotowane w ramach projektu BEPRESEL (</a:t>
            </a:r>
            <a:r>
              <a:rPr lang="pl-PL" sz="1200" i="1" dirty="0">
                <a:solidFill>
                  <a:schemeClr val="bg1">
                    <a:lumMod val="50000"/>
                  </a:schemeClr>
                </a:solidFill>
                <a:latin typeface="+mn-lt"/>
              </a:rPr>
              <a:t>KA204-2017-012). Kopiowanie tylko za zgodą koordynatora projektu</a:t>
            </a:r>
            <a:r>
              <a:rPr lang="pl-PL" sz="1200" i="1" dirty="0" smtClean="0">
                <a:solidFill>
                  <a:schemeClr val="bg1">
                    <a:lumMod val="50000"/>
                  </a:schemeClr>
                </a:solidFill>
                <a:latin typeface="+mn-lt"/>
              </a:rPr>
              <a:t>.</a:t>
            </a:r>
            <a:endParaRPr lang="pl-PL" dirty="0"/>
          </a:p>
        </p:txBody>
      </p:sp>
      <p:sp>
        <p:nvSpPr>
          <p:cNvPr id="2" name="Rektangel 1"/>
          <p:cNvSpPr/>
          <p:nvPr/>
        </p:nvSpPr>
        <p:spPr>
          <a:xfrm>
            <a:off x="3905250" y="1885663"/>
            <a:ext cx="4462002" cy="8318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l-PL" sz="2800" dirty="0"/>
              <a:t>Moduł 1 część 1</a:t>
            </a:r>
          </a:p>
        </p:txBody>
      </p:sp>
    </p:spTree>
    <p:extLst>
      <p:ext uri="{BB962C8B-B14F-4D97-AF65-F5344CB8AC3E}">
        <p14:creationId xmlns:p14="http://schemas.microsoft.com/office/powerpoint/2010/main" val="1065326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Rektangel 4">
            <a:extLst/>
          </p:cNvPr>
          <p:cNvSpPr/>
          <p:nvPr/>
        </p:nvSpPr>
        <p:spPr>
          <a:xfrm>
            <a:off x="534988" y="1489075"/>
            <a:ext cx="3406775" cy="3092450"/>
          </a:xfrm>
          <a:prstGeom prst="rect">
            <a:avLst/>
          </a:prstGeom>
          <a:noFill/>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pl-PL" sz="2800" dirty="0"/>
              <a:t>Popatrzmy i zastanówmy się wspólnie nad tym, jak może wyglądać życie seniora</a:t>
            </a:r>
            <a:endParaRPr lang="en-GB" sz="2800" dirty="0"/>
          </a:p>
        </p:txBody>
      </p:sp>
      <p:sp>
        <p:nvSpPr>
          <p:cNvPr id="7" name="Rektangel 6">
            <a:extLst/>
          </p:cNvPr>
          <p:cNvSpPr/>
          <p:nvPr/>
        </p:nvSpPr>
        <p:spPr>
          <a:xfrm>
            <a:off x="6096000" y="1660525"/>
            <a:ext cx="5481638" cy="1189038"/>
          </a:xfrm>
          <a:prstGeom prst="rect">
            <a:avLst/>
          </a:prstGeom>
          <a:solidFill>
            <a:srgbClr val="92D050"/>
          </a:solidFill>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pl-PL" dirty="0"/>
              <a:t>Ile osób pozostaje niezależnymi</a:t>
            </a:r>
            <a:endParaRPr lang="en-GB" dirty="0"/>
          </a:p>
        </p:txBody>
      </p:sp>
      <p:sp>
        <p:nvSpPr>
          <p:cNvPr id="8" name="Rektangel 7">
            <a:extLst/>
          </p:cNvPr>
          <p:cNvSpPr/>
          <p:nvPr/>
        </p:nvSpPr>
        <p:spPr>
          <a:xfrm>
            <a:off x="6054725" y="3213100"/>
            <a:ext cx="3221038" cy="1189038"/>
          </a:xfrm>
          <a:prstGeom prst="rect">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pl-PL" dirty="0"/>
              <a:t>Ile może zostać zależnymi od innych w najbliższym czasie</a:t>
            </a:r>
            <a:r>
              <a:rPr lang="en-GB" dirty="0"/>
              <a:t>.</a:t>
            </a:r>
          </a:p>
        </p:txBody>
      </p:sp>
      <p:sp>
        <p:nvSpPr>
          <p:cNvPr id="9" name="Rektangel 8">
            <a:extLst/>
          </p:cNvPr>
          <p:cNvSpPr/>
          <p:nvPr/>
        </p:nvSpPr>
        <p:spPr>
          <a:xfrm>
            <a:off x="8278813" y="5062538"/>
            <a:ext cx="1482725" cy="1184275"/>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pl-PL" dirty="0"/>
              <a:t>Potrzeba opieki domowej</a:t>
            </a:r>
            <a:endParaRPr lang="en-GB" dirty="0"/>
          </a:p>
        </p:txBody>
      </p:sp>
      <p:sp>
        <p:nvSpPr>
          <p:cNvPr id="10" name="Rektangel 9">
            <a:extLst/>
          </p:cNvPr>
          <p:cNvSpPr/>
          <p:nvPr/>
        </p:nvSpPr>
        <p:spPr>
          <a:xfrm>
            <a:off x="10093325" y="3990975"/>
            <a:ext cx="1484313" cy="1182688"/>
          </a:xfrm>
          <a:prstGeom prst="rect">
            <a:avLst/>
          </a:prstGeom>
          <a:solidFill>
            <a:srgbClr val="FF0000"/>
          </a:solidFill>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pl-PL" dirty="0"/>
              <a:t>Potrzeba opieki  instytucjonalnej?</a:t>
            </a:r>
            <a:endParaRPr lang="en-GB" dirty="0"/>
          </a:p>
        </p:txBody>
      </p:sp>
      <p:sp>
        <p:nvSpPr>
          <p:cNvPr id="11" name="Bøjet pil 10">
            <a:extLst/>
          </p:cNvPr>
          <p:cNvSpPr/>
          <p:nvPr/>
        </p:nvSpPr>
        <p:spPr>
          <a:xfrm rot="10800000" flipH="1">
            <a:off x="7188200" y="4576763"/>
            <a:ext cx="930275" cy="93662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a-DK">
              <a:solidFill>
                <a:schemeClr val="tx1"/>
              </a:solidFill>
            </a:endParaRPr>
          </a:p>
        </p:txBody>
      </p:sp>
      <p:sp>
        <p:nvSpPr>
          <p:cNvPr id="12" name="Bøjet pil 11">
            <a:extLst/>
          </p:cNvPr>
          <p:cNvSpPr/>
          <p:nvPr/>
        </p:nvSpPr>
        <p:spPr>
          <a:xfrm rot="5400000" flipH="1">
            <a:off x="10171906" y="5160170"/>
            <a:ext cx="796925" cy="90646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a-DK">
              <a:solidFill>
                <a:schemeClr val="tx1"/>
              </a:solidFill>
            </a:endParaRPr>
          </a:p>
        </p:txBody>
      </p:sp>
      <p:sp>
        <p:nvSpPr>
          <p:cNvPr id="14" name="Bøjet pil 13">
            <a:extLst/>
          </p:cNvPr>
          <p:cNvSpPr/>
          <p:nvPr/>
        </p:nvSpPr>
        <p:spPr>
          <a:xfrm rot="16200000" flipH="1" flipV="1">
            <a:off x="9677401" y="2962275"/>
            <a:ext cx="754062" cy="128428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a-DK">
              <a:solidFill>
                <a:schemeClr val="tx1"/>
              </a:solidFill>
            </a:endParaRPr>
          </a:p>
        </p:txBody>
      </p:sp>
      <p:cxnSp>
        <p:nvCxnSpPr>
          <p:cNvPr id="17" name="Lige pilforbindelse 16">
            <a:extLst/>
          </p:cNvPr>
          <p:cNvCxnSpPr>
            <a:stCxn id="5" idx="3"/>
          </p:cNvCxnSpPr>
          <p:nvPr/>
        </p:nvCxnSpPr>
        <p:spPr>
          <a:xfrm flipV="1">
            <a:off x="3941763" y="2290763"/>
            <a:ext cx="2043112" cy="744537"/>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Lige pilforbindelse 17">
            <a:extLst/>
          </p:cNvPr>
          <p:cNvCxnSpPr/>
          <p:nvPr/>
        </p:nvCxnSpPr>
        <p:spPr>
          <a:xfrm>
            <a:off x="3997325" y="3063875"/>
            <a:ext cx="1987550" cy="565150"/>
          </a:xfrm>
          <a:prstGeom prst="straightConnector1">
            <a:avLst/>
          </a:prstGeom>
          <a:ln w="762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3324" name="Billede 11" descr="cid:image001.jpg@01D37A4A.783D05B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1776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Obraz 8" descr="Znalezione obrazy dla zapytania this project is funded by the european union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8550" y="90488"/>
            <a:ext cx="20399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ole tekstowe 11"/>
          <p:cNvSpPr txBox="1"/>
          <p:nvPr/>
        </p:nvSpPr>
        <p:spPr>
          <a:xfrm>
            <a:off x="1849438" y="6461125"/>
            <a:ext cx="8572500" cy="276225"/>
          </a:xfrm>
          <a:prstGeom prst="rect">
            <a:avLst/>
          </a:prstGeom>
          <a:noFill/>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a-DK" sz="1200" i="1" dirty="0">
                <a:solidFill>
                  <a:schemeClr val="bg1">
                    <a:lumMod val="50000"/>
                  </a:schemeClr>
                </a:solidFill>
                <a:latin typeface="+mn-lt"/>
              </a:rPr>
              <a:t>Materiały przygotowane w ramach projektu BEPRESEL (</a:t>
            </a:r>
            <a:r>
              <a:rPr lang="pl-PL" sz="1200" i="1" dirty="0">
                <a:solidFill>
                  <a:schemeClr val="bg1">
                    <a:lumMod val="50000"/>
                  </a:schemeClr>
                </a:solidFill>
                <a:latin typeface="+mn-lt"/>
              </a:rPr>
              <a:t>KA204-2017-012). Kopiowanie tylko za zgodą koordynatora projektu</a:t>
            </a:r>
            <a:r>
              <a:rPr lang="pl-PL" sz="1200" i="1" dirty="0" smtClean="0">
                <a:solidFill>
                  <a:schemeClr val="bg1">
                    <a:lumMod val="50000"/>
                  </a:schemeClr>
                </a:solidFill>
                <a:latin typeface="+mn-lt"/>
              </a:rPr>
              <a:t>.</a:t>
            </a:r>
            <a:endParaRPr lang="pl-PL" dirty="0"/>
          </a:p>
        </p:txBody>
      </p:sp>
    </p:spTree>
    <p:extLst>
      <p:ext uri="{BB962C8B-B14F-4D97-AF65-F5344CB8AC3E}">
        <p14:creationId xmlns:p14="http://schemas.microsoft.com/office/powerpoint/2010/main" val="679412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9888" y="769938"/>
            <a:ext cx="9096375" cy="557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Billede 11" descr="cid:image001.jpg@01D37A4A.783D05B0"/>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0" y="0"/>
            <a:ext cx="14970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Obraz 8" descr="Znalezione obrazy dla zapytania this project is funded by the european union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15563" y="90488"/>
            <a:ext cx="181292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11"/>
          <p:cNvSpPr txBox="1"/>
          <p:nvPr/>
        </p:nvSpPr>
        <p:spPr>
          <a:xfrm>
            <a:off x="1849438" y="6461125"/>
            <a:ext cx="8572500" cy="276225"/>
          </a:xfrm>
          <a:prstGeom prst="rect">
            <a:avLst/>
          </a:prstGeom>
          <a:noFill/>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a-DK" sz="1200" i="1" dirty="0">
                <a:solidFill>
                  <a:schemeClr val="bg1">
                    <a:lumMod val="50000"/>
                  </a:schemeClr>
                </a:solidFill>
                <a:latin typeface="+mn-lt"/>
              </a:rPr>
              <a:t>Materiały przygotowane w ramach projektu BEPRESEL (</a:t>
            </a:r>
            <a:r>
              <a:rPr lang="pl-PL" sz="1200" i="1" dirty="0">
                <a:solidFill>
                  <a:schemeClr val="bg1">
                    <a:lumMod val="50000"/>
                  </a:schemeClr>
                </a:solidFill>
                <a:latin typeface="+mn-lt"/>
              </a:rPr>
              <a:t>KA204-2017-012). Kopiowanie tylko za zgodą koordynatora projektu</a:t>
            </a:r>
            <a:r>
              <a:rPr lang="pl-PL" sz="1200" i="1" dirty="0" smtClean="0">
                <a:solidFill>
                  <a:schemeClr val="bg1">
                    <a:lumMod val="50000"/>
                  </a:schemeClr>
                </a:solidFill>
                <a:latin typeface="+mn-lt"/>
              </a:rPr>
              <a:t>.</a:t>
            </a:r>
            <a:endParaRPr lang="pl-PL" dirty="0"/>
          </a:p>
        </p:txBody>
      </p:sp>
    </p:spTree>
    <p:extLst>
      <p:ext uri="{BB962C8B-B14F-4D97-AF65-F5344CB8AC3E}">
        <p14:creationId xmlns:p14="http://schemas.microsoft.com/office/powerpoint/2010/main" val="3641983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1988" y="266700"/>
            <a:ext cx="8001000" cy="621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Billede 11" descr="cid:image001.jpg@01D37A4A.783D05B0"/>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57163" y="22225"/>
            <a:ext cx="15668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Obraz 8" descr="Znalezione obrazy dla zapytania this project is funded by the european union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88550" y="90488"/>
            <a:ext cx="20399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11"/>
          <p:cNvSpPr txBox="1"/>
          <p:nvPr/>
        </p:nvSpPr>
        <p:spPr>
          <a:xfrm>
            <a:off x="1849438" y="6461125"/>
            <a:ext cx="8572500" cy="276225"/>
          </a:xfrm>
          <a:prstGeom prst="rect">
            <a:avLst/>
          </a:prstGeom>
          <a:noFill/>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a-DK" sz="1200" i="1" dirty="0">
                <a:solidFill>
                  <a:schemeClr val="bg1">
                    <a:lumMod val="50000"/>
                  </a:schemeClr>
                </a:solidFill>
                <a:latin typeface="+mn-lt"/>
              </a:rPr>
              <a:t>Materiały przygotowane w ramach projektu BEPRESEL (</a:t>
            </a:r>
            <a:r>
              <a:rPr lang="pl-PL" sz="1200" i="1" dirty="0">
                <a:solidFill>
                  <a:schemeClr val="bg1">
                    <a:lumMod val="50000"/>
                  </a:schemeClr>
                </a:solidFill>
                <a:latin typeface="+mn-lt"/>
              </a:rPr>
              <a:t>KA204-2017-012). Kopiowanie tylko za zgodą koordynatora projektu</a:t>
            </a:r>
            <a:r>
              <a:rPr lang="pl-PL" sz="1200" i="1" dirty="0" smtClean="0">
                <a:solidFill>
                  <a:schemeClr val="bg1">
                    <a:lumMod val="50000"/>
                  </a:schemeClr>
                </a:solidFill>
                <a:latin typeface="+mn-lt"/>
              </a:rPr>
              <a:t>.</a:t>
            </a:r>
            <a:endParaRPr lang="pl-PL" dirty="0"/>
          </a:p>
        </p:txBody>
      </p:sp>
    </p:spTree>
    <p:extLst>
      <p:ext uri="{BB962C8B-B14F-4D97-AF65-F5344CB8AC3E}">
        <p14:creationId xmlns:p14="http://schemas.microsoft.com/office/powerpoint/2010/main" val="387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6386" name="Obraz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4088" y="809625"/>
            <a:ext cx="10088562" cy="567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Obraz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3263900"/>
            <a:ext cx="59436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Billede 11" descr="cid:image001.jpg@01D37A4A.783D05B0"/>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0" y="0"/>
            <a:ext cx="1776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Obraz 8" descr="Znalezione obrazy dla zapytania this project is funded by the european union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52063" y="14288"/>
            <a:ext cx="20399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11"/>
          <p:cNvSpPr txBox="1"/>
          <p:nvPr/>
        </p:nvSpPr>
        <p:spPr>
          <a:xfrm>
            <a:off x="1849438" y="6461125"/>
            <a:ext cx="8572500" cy="276225"/>
          </a:xfrm>
          <a:prstGeom prst="rect">
            <a:avLst/>
          </a:prstGeom>
          <a:noFill/>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a-DK" sz="1200" i="1" dirty="0">
                <a:solidFill>
                  <a:schemeClr val="bg1">
                    <a:lumMod val="50000"/>
                  </a:schemeClr>
                </a:solidFill>
                <a:latin typeface="+mn-lt"/>
              </a:rPr>
              <a:t>Materiały przygotowane w ramach projektu BEPRESEL (</a:t>
            </a:r>
            <a:r>
              <a:rPr lang="pl-PL" sz="1200" i="1" dirty="0">
                <a:solidFill>
                  <a:schemeClr val="bg1">
                    <a:lumMod val="50000"/>
                  </a:schemeClr>
                </a:solidFill>
                <a:latin typeface="+mn-lt"/>
              </a:rPr>
              <a:t>KA204-2017-012). Kopiowanie tylko za zgodą koordynatora projektu</a:t>
            </a:r>
            <a:r>
              <a:rPr lang="pl-PL" sz="1200" i="1" dirty="0" smtClean="0">
                <a:solidFill>
                  <a:schemeClr val="bg1">
                    <a:lumMod val="50000"/>
                  </a:schemeClr>
                </a:solidFill>
                <a:latin typeface="+mn-lt"/>
              </a:rPr>
              <a:t>.</a:t>
            </a:r>
            <a:endParaRPr lang="pl-PL" dirty="0"/>
          </a:p>
        </p:txBody>
      </p:sp>
    </p:spTree>
    <p:extLst>
      <p:ext uri="{BB962C8B-B14F-4D97-AF65-F5344CB8AC3E}">
        <p14:creationId xmlns:p14="http://schemas.microsoft.com/office/powerpoint/2010/main" val="4836103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7410" name="Billede 11" descr="cid:image001.jpg@01D37A4A.783D05B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1776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4">
            <a:extLst/>
          </p:cNvPr>
          <p:cNvSpPr/>
          <p:nvPr/>
        </p:nvSpPr>
        <p:spPr>
          <a:xfrm>
            <a:off x="2801938" y="100013"/>
            <a:ext cx="6318250" cy="804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pl-PL" dirty="0"/>
              <a:t>Postarajmy się popatrzeć na to, jak to wygląda w praktyce – jak w rzeczywistości wygląda codzienność seniora i zmierzenie się z aktywnościami codziennego życia</a:t>
            </a:r>
            <a:endParaRPr lang="da-DK" dirty="0"/>
          </a:p>
        </p:txBody>
      </p:sp>
      <p:pic>
        <p:nvPicPr>
          <p:cNvPr id="17412" name="Billede 9"/>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1406188" y="5049838"/>
            <a:ext cx="61277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Billede 12"/>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810875" y="4786313"/>
            <a:ext cx="612775"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Billede 13"/>
          <p:cNvPicPr>
            <a:picLocks noChangeAspect="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970963" y="5062538"/>
            <a:ext cx="614362"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Billede 14"/>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9585325" y="4838700"/>
            <a:ext cx="612775"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Billede 15"/>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198100" y="5062538"/>
            <a:ext cx="61277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entagon 1">
            <a:extLst/>
          </p:cNvPr>
          <p:cNvSpPr/>
          <p:nvPr/>
        </p:nvSpPr>
        <p:spPr>
          <a:xfrm>
            <a:off x="579438" y="5138738"/>
            <a:ext cx="7019925" cy="1465262"/>
          </a:xfrm>
          <a:prstGeom prst="homePlate">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pl-PL" dirty="0"/>
              <a:t>Po 80 roku życia diametralnie spada sprawność polskiej populacji seniorów do wykonywania czynności życia codziennego</a:t>
            </a:r>
            <a:r>
              <a:rPr lang="en-GB" dirty="0"/>
              <a:t> </a:t>
            </a:r>
          </a:p>
        </p:txBody>
      </p:sp>
      <p:pic>
        <p:nvPicPr>
          <p:cNvPr id="20" name="Billede 19">
            <a:extLst/>
          </p:cNvPr>
          <p:cNvPicPr>
            <a:picLocks noChangeAspect="1"/>
          </p:cNvPicPr>
          <p:nvPr/>
        </p:nvPicPr>
        <p:blipFill>
          <a:blip r:embed="rId4" cstate="print">
            <a:clrChange>
              <a:clrFrom>
                <a:srgbClr val="000000"/>
              </a:clrFrom>
              <a:clrTo>
                <a:srgbClr val="000000">
                  <a:alpha val="0"/>
                </a:srgbClr>
              </a:clrTo>
            </a:clrChange>
            <a:duotone>
              <a:prstClr val="black"/>
              <a:schemeClr val="accent1">
                <a:tint val="45000"/>
                <a:satMod val="400000"/>
              </a:schemeClr>
            </a:duotone>
          </a:blip>
          <a:stretch>
            <a:fillRect/>
          </a:stretch>
        </p:blipFill>
        <p:spPr>
          <a:xfrm>
            <a:off x="8149089" y="4810357"/>
            <a:ext cx="613235" cy="1564154"/>
          </a:xfrm>
          <a:prstGeom prst="rect">
            <a:avLst/>
          </a:prstGeom>
        </p:spPr>
      </p:pic>
      <p:pic>
        <p:nvPicPr>
          <p:cNvPr id="21" name="Billede 20">
            <a:extLst/>
          </p:cNvPr>
          <p:cNvPicPr>
            <a:picLocks noChangeAspect="1"/>
          </p:cNvPicPr>
          <p:nvPr/>
        </p:nvPicPr>
        <p:blipFill>
          <a:blip r:embed="rId4" cstate="print">
            <a:clrChange>
              <a:clrFrom>
                <a:srgbClr val="000000"/>
              </a:clrFrom>
              <a:clrTo>
                <a:srgbClr val="000000">
                  <a:alpha val="0"/>
                </a:srgbClr>
              </a:clrTo>
            </a:clrChange>
            <a:duotone>
              <a:prstClr val="black"/>
              <a:schemeClr val="accent1">
                <a:tint val="45000"/>
                <a:satMod val="400000"/>
              </a:schemeClr>
            </a:duotone>
          </a:blip>
          <a:stretch>
            <a:fillRect/>
          </a:stretch>
        </p:blipFill>
        <p:spPr>
          <a:xfrm>
            <a:off x="9872956" y="5287846"/>
            <a:ext cx="613235" cy="1564154"/>
          </a:xfrm>
          <a:prstGeom prst="rect">
            <a:avLst/>
          </a:prstGeom>
        </p:spPr>
      </p:pic>
      <p:pic>
        <p:nvPicPr>
          <p:cNvPr id="22" name="Billede 21">
            <a:extLst/>
          </p:cNvPr>
          <p:cNvPicPr>
            <a:picLocks noChangeAspect="1"/>
          </p:cNvPicPr>
          <p:nvPr/>
        </p:nvPicPr>
        <p:blipFill>
          <a:blip r:embed="rId4" cstate="print">
            <a:clrChange>
              <a:clrFrom>
                <a:srgbClr val="000000"/>
              </a:clrFrom>
              <a:clrTo>
                <a:srgbClr val="000000">
                  <a:alpha val="0"/>
                </a:srgbClr>
              </a:clrTo>
            </a:clrChange>
            <a:duotone>
              <a:prstClr val="black"/>
              <a:schemeClr val="accent1">
                <a:tint val="45000"/>
                <a:satMod val="400000"/>
              </a:schemeClr>
            </a:duotone>
          </a:blip>
          <a:stretch>
            <a:fillRect/>
          </a:stretch>
        </p:blipFill>
        <p:spPr>
          <a:xfrm>
            <a:off x="10860847" y="5052755"/>
            <a:ext cx="613235" cy="1564154"/>
          </a:xfrm>
          <a:prstGeom prst="rect">
            <a:avLst/>
          </a:prstGeom>
        </p:spPr>
      </p:pic>
      <p:pic>
        <p:nvPicPr>
          <p:cNvPr id="23" name="Billede 22">
            <a:extLst/>
          </p:cNvPr>
          <p:cNvPicPr>
            <a:picLocks noChangeAspect="1"/>
          </p:cNvPicPr>
          <p:nvPr/>
        </p:nvPicPr>
        <p:blipFill>
          <a:blip r:embed="rId4" cstate="print">
            <a:clrChange>
              <a:clrFrom>
                <a:srgbClr val="000000"/>
              </a:clrFrom>
              <a:clrTo>
                <a:srgbClr val="000000">
                  <a:alpha val="0"/>
                </a:srgbClr>
              </a:clrTo>
            </a:clrChange>
            <a:duotone>
              <a:prstClr val="black"/>
              <a:schemeClr val="accent1">
                <a:tint val="45000"/>
                <a:satMod val="400000"/>
              </a:schemeClr>
            </a:duotone>
          </a:blip>
          <a:stretch>
            <a:fillRect/>
          </a:stretch>
        </p:blipFill>
        <p:spPr>
          <a:xfrm>
            <a:off x="9327759" y="4786631"/>
            <a:ext cx="613235" cy="1564154"/>
          </a:xfrm>
          <a:prstGeom prst="rect">
            <a:avLst/>
          </a:prstGeom>
        </p:spPr>
      </p:pic>
      <p:pic>
        <p:nvPicPr>
          <p:cNvPr id="17422" name="Billede 23"/>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512175" y="5167313"/>
            <a:ext cx="61277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Obraz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54200" y="904875"/>
            <a:ext cx="83248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Obraz 8" descr="Znalezione obrazy dla zapytania this project is funded by the european union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88550" y="90488"/>
            <a:ext cx="20399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ole tekstowe 11"/>
          <p:cNvSpPr txBox="1"/>
          <p:nvPr/>
        </p:nvSpPr>
        <p:spPr>
          <a:xfrm>
            <a:off x="1849438" y="6461125"/>
            <a:ext cx="8572500" cy="276225"/>
          </a:xfrm>
          <a:prstGeom prst="rect">
            <a:avLst/>
          </a:prstGeom>
          <a:noFill/>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a-DK" sz="1200" i="1" dirty="0">
                <a:solidFill>
                  <a:schemeClr val="bg1">
                    <a:lumMod val="50000"/>
                  </a:schemeClr>
                </a:solidFill>
                <a:latin typeface="+mn-lt"/>
              </a:rPr>
              <a:t>Materiały przygotowane w ramach projektu BEPRESEL (</a:t>
            </a:r>
            <a:r>
              <a:rPr lang="pl-PL" sz="1200" i="1" dirty="0">
                <a:solidFill>
                  <a:schemeClr val="bg1">
                    <a:lumMod val="50000"/>
                  </a:schemeClr>
                </a:solidFill>
                <a:latin typeface="+mn-lt"/>
              </a:rPr>
              <a:t>KA204-2017-012). Kopiowanie tylko za zgodą koordynatora projektu</a:t>
            </a:r>
            <a:r>
              <a:rPr lang="pl-PL" sz="1200" i="1" dirty="0" smtClean="0">
                <a:solidFill>
                  <a:schemeClr val="bg1">
                    <a:lumMod val="50000"/>
                  </a:schemeClr>
                </a:solidFill>
                <a:latin typeface="+mn-lt"/>
              </a:rPr>
              <a:t>.</a:t>
            </a:r>
            <a:endParaRPr lang="pl-PL" dirty="0"/>
          </a:p>
        </p:txBody>
      </p:sp>
    </p:spTree>
    <p:extLst>
      <p:ext uri="{BB962C8B-B14F-4D97-AF65-F5344CB8AC3E}">
        <p14:creationId xmlns:p14="http://schemas.microsoft.com/office/powerpoint/2010/main" val="28451902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8434" name="Billede 11" descr="cid:image001.jpg@01D37A4A.783D05B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04788" y="71438"/>
            <a:ext cx="17780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Obraz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3788" y="809625"/>
            <a:ext cx="9998075" cy="509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Obraz 8" descr="Znalezione obrazy dla zapytania this project is funded by the european union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71100" y="14288"/>
            <a:ext cx="20415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11"/>
          <p:cNvSpPr txBox="1"/>
          <p:nvPr/>
        </p:nvSpPr>
        <p:spPr>
          <a:xfrm>
            <a:off x="1849438" y="6461125"/>
            <a:ext cx="8572500" cy="276225"/>
          </a:xfrm>
          <a:prstGeom prst="rect">
            <a:avLst/>
          </a:prstGeom>
          <a:noFill/>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a-DK" sz="1200" i="1" dirty="0">
                <a:solidFill>
                  <a:schemeClr val="bg1">
                    <a:lumMod val="50000"/>
                  </a:schemeClr>
                </a:solidFill>
                <a:latin typeface="+mn-lt"/>
              </a:rPr>
              <a:t>Materiały przygotowane w ramach projektu BEPRESEL (</a:t>
            </a:r>
            <a:r>
              <a:rPr lang="pl-PL" sz="1200" i="1" dirty="0">
                <a:solidFill>
                  <a:schemeClr val="bg1">
                    <a:lumMod val="50000"/>
                  </a:schemeClr>
                </a:solidFill>
                <a:latin typeface="+mn-lt"/>
              </a:rPr>
              <a:t>KA204-2017-012). Kopiowanie tylko za zgodą koordynatora projektu</a:t>
            </a:r>
            <a:r>
              <a:rPr lang="pl-PL" sz="1200" i="1" dirty="0" smtClean="0">
                <a:solidFill>
                  <a:schemeClr val="bg1">
                    <a:lumMod val="50000"/>
                  </a:schemeClr>
                </a:solidFill>
                <a:latin typeface="+mn-lt"/>
              </a:rPr>
              <a:t>.</a:t>
            </a:r>
            <a:endParaRPr lang="pl-PL" dirty="0"/>
          </a:p>
        </p:txBody>
      </p:sp>
    </p:spTree>
    <p:extLst>
      <p:ext uri="{BB962C8B-B14F-4D97-AF65-F5344CB8AC3E}">
        <p14:creationId xmlns:p14="http://schemas.microsoft.com/office/powerpoint/2010/main" val="2144756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538" y="315913"/>
            <a:ext cx="8901112" cy="60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Billede 11" descr="cid:image001.jpg@01D37A4A.783D05B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3038" y="79375"/>
            <a:ext cx="101282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Obraz 8" descr="Znalezione obrazy dla zapytania this project is funded by the european union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2138" y="90488"/>
            <a:ext cx="127635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11"/>
          <p:cNvSpPr txBox="1"/>
          <p:nvPr/>
        </p:nvSpPr>
        <p:spPr>
          <a:xfrm>
            <a:off x="1849438" y="6461125"/>
            <a:ext cx="8572500" cy="276225"/>
          </a:xfrm>
          <a:prstGeom prst="rect">
            <a:avLst/>
          </a:prstGeom>
          <a:noFill/>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a-DK" sz="1200" i="1" dirty="0">
                <a:solidFill>
                  <a:schemeClr val="bg1">
                    <a:lumMod val="50000"/>
                  </a:schemeClr>
                </a:solidFill>
                <a:latin typeface="+mn-lt"/>
              </a:rPr>
              <a:t>Materiały przygotowane w ramach projektu BEPRESEL (</a:t>
            </a:r>
            <a:r>
              <a:rPr lang="pl-PL" sz="1200" i="1" dirty="0">
                <a:solidFill>
                  <a:schemeClr val="bg1">
                    <a:lumMod val="50000"/>
                  </a:schemeClr>
                </a:solidFill>
                <a:latin typeface="+mn-lt"/>
              </a:rPr>
              <a:t>KA204-2017-012). Kopiowanie tylko za zgodą koordynatora projektu</a:t>
            </a:r>
            <a:r>
              <a:rPr lang="pl-PL" sz="1200" i="1" dirty="0" smtClean="0">
                <a:solidFill>
                  <a:schemeClr val="bg1">
                    <a:lumMod val="50000"/>
                  </a:schemeClr>
                </a:solidFill>
                <a:latin typeface="+mn-lt"/>
              </a:rPr>
              <a:t>.</a:t>
            </a:r>
            <a:endParaRPr lang="pl-PL" dirty="0"/>
          </a:p>
        </p:txBody>
      </p:sp>
    </p:spTree>
    <p:extLst>
      <p:ext uri="{BB962C8B-B14F-4D97-AF65-F5344CB8AC3E}">
        <p14:creationId xmlns:p14="http://schemas.microsoft.com/office/powerpoint/2010/main" val="18110594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290513"/>
            <a:ext cx="7585075" cy="622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Billede 11" descr="cid:image001.jpg@01D37A4A.783D05B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0"/>
            <a:ext cx="1776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Obraz 8" descr="Znalezione obrazy dla zapytania this project is funded by the european union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99688" y="90488"/>
            <a:ext cx="18288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11"/>
          <p:cNvSpPr txBox="1"/>
          <p:nvPr/>
        </p:nvSpPr>
        <p:spPr>
          <a:xfrm>
            <a:off x="1849438" y="6461125"/>
            <a:ext cx="8572500" cy="276225"/>
          </a:xfrm>
          <a:prstGeom prst="rect">
            <a:avLst/>
          </a:prstGeom>
          <a:noFill/>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a-DK" sz="1200" i="1" dirty="0">
                <a:solidFill>
                  <a:schemeClr val="bg1">
                    <a:lumMod val="50000"/>
                  </a:schemeClr>
                </a:solidFill>
                <a:latin typeface="+mn-lt"/>
              </a:rPr>
              <a:t>Materiały przygotowane w ramach projektu BEPRESEL (</a:t>
            </a:r>
            <a:r>
              <a:rPr lang="pl-PL" sz="1200" i="1" dirty="0">
                <a:solidFill>
                  <a:schemeClr val="bg1">
                    <a:lumMod val="50000"/>
                  </a:schemeClr>
                </a:solidFill>
                <a:latin typeface="+mn-lt"/>
              </a:rPr>
              <a:t>KA204-2017-012). Kopiowanie tylko za zgodą koordynatora projektu</a:t>
            </a:r>
            <a:r>
              <a:rPr lang="pl-PL" sz="1200" i="1" dirty="0" smtClean="0">
                <a:solidFill>
                  <a:schemeClr val="bg1">
                    <a:lumMod val="50000"/>
                  </a:schemeClr>
                </a:solidFill>
                <a:latin typeface="+mn-lt"/>
              </a:rPr>
              <a:t>.</a:t>
            </a:r>
            <a:endParaRPr lang="pl-PL" dirty="0"/>
          </a:p>
        </p:txBody>
      </p:sp>
    </p:spTree>
    <p:extLst>
      <p:ext uri="{BB962C8B-B14F-4D97-AF65-F5344CB8AC3E}">
        <p14:creationId xmlns:p14="http://schemas.microsoft.com/office/powerpoint/2010/main" val="30580287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0" y="76200"/>
            <a:ext cx="72009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Billede 11" descr="cid:image001.jpg@01D37A4A.783D05B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0"/>
            <a:ext cx="1776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Obraz 8" descr="Znalezione obrazy dla zapytania this project is funded by the european union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53650" y="90488"/>
            <a:ext cx="18748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16033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2530" name="Titel 1"/>
          <p:cNvSpPr>
            <a:spLocks noGrp="1"/>
          </p:cNvSpPr>
          <p:nvPr>
            <p:ph type="title"/>
          </p:nvPr>
        </p:nvSpPr>
        <p:spPr/>
        <p:txBody>
          <a:bodyPr/>
          <a:lstStyle/>
          <a:p>
            <a:pPr eaLnBrk="1" hangingPunct="1"/>
            <a:r>
              <a:rPr lang="pl-PL" altLang="pl-PL" smtClean="0"/>
              <a:t>Ważne pytanie</a:t>
            </a:r>
            <a:endParaRPr lang="da-DK" altLang="pl-PL" smtClean="0"/>
          </a:p>
        </p:txBody>
      </p:sp>
      <p:sp>
        <p:nvSpPr>
          <p:cNvPr id="22531" name="Pladsholder til indhold 2"/>
          <p:cNvSpPr>
            <a:spLocks noGrp="1"/>
          </p:cNvSpPr>
          <p:nvPr>
            <p:ph idx="1"/>
          </p:nvPr>
        </p:nvSpPr>
        <p:spPr>
          <a:xfrm>
            <a:off x="796925" y="2016125"/>
            <a:ext cx="5708650" cy="3449638"/>
          </a:xfrm>
        </p:spPr>
        <p:txBody>
          <a:bodyPr/>
          <a:lstStyle/>
          <a:p>
            <a:pPr eaLnBrk="1" hangingPunct="1"/>
            <a:r>
              <a:rPr lang="pl-PL" altLang="pl-PL" sz="3600" smtClean="0"/>
              <a:t>Przez jak długi czas seniorzy pozostaną całkowicie uzależnieni od pomocy innych osób?</a:t>
            </a:r>
            <a:endParaRPr lang="da-DK" altLang="pl-PL" sz="3600" smtClean="0"/>
          </a:p>
        </p:txBody>
      </p:sp>
      <p:pic>
        <p:nvPicPr>
          <p:cNvPr id="22532" name="Billede 11" descr="cid:image001.jpg@01D37A4A.783D05B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1776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Obraz 8" descr="Znalezione obrazy dla zapytania this project is funded by the european union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31438" y="90488"/>
            <a:ext cx="17970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ole tekstowe 11"/>
          <p:cNvSpPr txBox="1"/>
          <p:nvPr/>
        </p:nvSpPr>
        <p:spPr>
          <a:xfrm>
            <a:off x="1849438" y="6461125"/>
            <a:ext cx="8572500" cy="276225"/>
          </a:xfrm>
          <a:prstGeom prst="rect">
            <a:avLst/>
          </a:prstGeom>
          <a:noFill/>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a-DK" sz="1200" i="1" dirty="0">
                <a:solidFill>
                  <a:schemeClr val="bg1">
                    <a:lumMod val="50000"/>
                  </a:schemeClr>
                </a:solidFill>
                <a:latin typeface="+mn-lt"/>
              </a:rPr>
              <a:t>Materiały przygotowane w ramach projektu BEPRESEL (</a:t>
            </a:r>
            <a:r>
              <a:rPr lang="pl-PL" sz="1200" i="1" dirty="0">
                <a:solidFill>
                  <a:schemeClr val="bg1">
                    <a:lumMod val="50000"/>
                  </a:schemeClr>
                </a:solidFill>
                <a:latin typeface="+mn-lt"/>
              </a:rPr>
              <a:t>KA204-2017-012). Kopiowanie tylko za zgodą koordynatora projektu</a:t>
            </a:r>
            <a:r>
              <a:rPr lang="pl-PL" sz="1200" i="1" dirty="0" smtClean="0">
                <a:solidFill>
                  <a:schemeClr val="bg1">
                    <a:lumMod val="50000"/>
                  </a:schemeClr>
                </a:solidFill>
                <a:latin typeface="+mn-lt"/>
              </a:rPr>
              <a:t>.</a:t>
            </a:r>
            <a:endParaRPr lang="pl-PL" dirty="0"/>
          </a:p>
        </p:txBody>
      </p:sp>
      <p:pic>
        <p:nvPicPr>
          <p:cNvPr id="22535" name="Billed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2100" y="3113088"/>
            <a:ext cx="4573588"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8835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 name="Prostokąt 11"/>
          <p:cNvSpPr/>
          <p:nvPr/>
        </p:nvSpPr>
        <p:spPr>
          <a:xfrm>
            <a:off x="0" y="6000750"/>
            <a:ext cx="12192000" cy="85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pl-PL"/>
          </a:p>
        </p:txBody>
      </p:sp>
      <p:sp>
        <p:nvSpPr>
          <p:cNvPr id="11" name="Prostokąt 10"/>
          <p:cNvSpPr/>
          <p:nvPr/>
        </p:nvSpPr>
        <p:spPr>
          <a:xfrm>
            <a:off x="0" y="0"/>
            <a:ext cx="12192000" cy="85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pl-PL"/>
          </a:p>
        </p:txBody>
      </p:sp>
      <p:sp>
        <p:nvSpPr>
          <p:cNvPr id="4100" name="Symbol zastępczy zawartości 2"/>
          <p:cNvSpPr>
            <a:spLocks noGrp="1"/>
          </p:cNvSpPr>
          <p:nvPr>
            <p:ph idx="1"/>
          </p:nvPr>
        </p:nvSpPr>
        <p:spPr>
          <a:xfrm>
            <a:off x="381000" y="1047750"/>
            <a:ext cx="11334750" cy="4953000"/>
          </a:xfrm>
        </p:spPr>
        <p:txBody>
          <a:bodyPr/>
          <a:lstStyle/>
          <a:p>
            <a:pPr algn="ctr">
              <a:buFont typeface="Arial" panose="020B0604020202020204" pitchFamily="34" charset="0"/>
              <a:buNone/>
            </a:pPr>
            <a:r>
              <a:rPr lang="pl-PL" altLang="da-DK" sz="2400" smtClean="0"/>
              <a:t>Niniejsze materiały powstały w ramach międzynarodowego projektu BEPRESEL </a:t>
            </a:r>
          </a:p>
          <a:p>
            <a:pPr algn="ctr">
              <a:buFont typeface="Arial" panose="020B0604020202020204" pitchFamily="34" charset="0"/>
              <a:buNone/>
            </a:pPr>
            <a:r>
              <a:rPr lang="pl-PL" altLang="da-DK" sz="2400" smtClean="0"/>
              <a:t>(numer umowy KA204-2017-012)</a:t>
            </a:r>
          </a:p>
          <a:p>
            <a:pPr algn="ctr">
              <a:buFont typeface="Arial" panose="020B0604020202020204" pitchFamily="34" charset="0"/>
              <a:buNone/>
            </a:pPr>
            <a:r>
              <a:rPr lang="pl-PL" altLang="da-DK" sz="2400" b="1" i="1" u="sng" smtClean="0"/>
              <a:t>Kopiowanie dozwolone za zgodą koordynatora projektu.</a:t>
            </a:r>
          </a:p>
          <a:p>
            <a:pPr>
              <a:buFont typeface="Arial" panose="020B0604020202020204" pitchFamily="34" charset="0"/>
              <a:buNone/>
            </a:pPr>
            <a:endParaRPr lang="sl-SI" altLang="da-DK" sz="2400" smtClean="0"/>
          </a:p>
          <a:p>
            <a:pPr>
              <a:buFont typeface="Arial" panose="020B0604020202020204" pitchFamily="34" charset="0"/>
              <a:buNone/>
            </a:pPr>
            <a:r>
              <a:rPr lang="sl-SI" altLang="da-DK" sz="2400" smtClean="0"/>
              <a:t>Partnerzy projektu:</a:t>
            </a:r>
            <a:endParaRPr lang="pl-PL" altLang="da-DK" sz="2400" smtClean="0"/>
          </a:p>
          <a:p>
            <a:r>
              <a:rPr lang="en-GB" altLang="da-DK" sz="2400" smtClean="0"/>
              <a:t>SOSUAARHUS AARHUS SOCIAL AND HEALTH CARE COLLEGE </a:t>
            </a:r>
            <a:r>
              <a:rPr lang="sl-SI" altLang="da-DK" sz="2400" smtClean="0"/>
              <a:t> (AARHUS – DANIA)</a:t>
            </a:r>
            <a:endParaRPr lang="pl-PL" altLang="da-DK" sz="2400" smtClean="0"/>
          </a:p>
          <a:p>
            <a:r>
              <a:rPr lang="sl-SI" altLang="da-DK" sz="2400" smtClean="0"/>
              <a:t>UNIWERSYTET JAGIELLOŃSKI COLLEGIUM MEDICUM (KRAKÓW – POLSKA)</a:t>
            </a:r>
            <a:endParaRPr lang="pl-PL" altLang="da-DK" sz="2400" smtClean="0"/>
          </a:p>
          <a:p>
            <a:r>
              <a:rPr lang="it-IT" altLang="da-DK" sz="2400" smtClean="0"/>
              <a:t>UNIVERSITÀ DELLE LIBERETÀ DEL FVG (UDINE – WŁOCHY)</a:t>
            </a:r>
            <a:endParaRPr lang="pl-PL" altLang="da-DK" sz="2400" smtClean="0"/>
          </a:p>
          <a:p>
            <a:r>
              <a:rPr lang="sl-SI" altLang="da-DK" sz="2400" smtClean="0"/>
              <a:t>LJUDSKA UNIVERZA PTUJ (PTUJ – SŁOWENIA)</a:t>
            </a:r>
            <a:endParaRPr lang="pl-PL" altLang="da-DK" sz="2400" smtClean="0"/>
          </a:p>
          <a:p>
            <a:r>
              <a:rPr lang="da-DK" altLang="da-DK" sz="2400" smtClean="0"/>
              <a:t>AOF SKANDERBORG AFTENSKOLE (SKANDERBORG – DANIA)</a:t>
            </a:r>
            <a:endParaRPr lang="pl-PL" altLang="da-DK" sz="2400" smtClean="0"/>
          </a:p>
          <a:p>
            <a:pPr>
              <a:buFont typeface="Arial" panose="020B0604020202020204" pitchFamily="34" charset="0"/>
              <a:buNone/>
            </a:pPr>
            <a:endParaRPr lang="pl-PL" altLang="da-DK" smtClean="0"/>
          </a:p>
          <a:p>
            <a:endParaRPr lang="pl-PL" altLang="da-DK" smtClean="0"/>
          </a:p>
        </p:txBody>
      </p:sp>
      <p:pic>
        <p:nvPicPr>
          <p:cNvPr id="4101" name="Obraz 1" descr="Znalezione obrazy dla zapytania bepresel proj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50" y="190500"/>
            <a:ext cx="15827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Obraz 3" descr="Podobny obra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7988" y="171450"/>
            <a:ext cx="2678112"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Obraz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0" y="6096000"/>
            <a:ext cx="12001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Obraz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5250" y="6096000"/>
            <a:ext cx="12001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Obraz 19" descr="Znalezione obrazy dla zapytania AOF-Skanderbor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6096000"/>
            <a:ext cx="1054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Obraz 13" descr="Znalezione obrazy dla zapytania UniversitÃ  delle LiberEtÃ  del Fv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7500" y="6096000"/>
            <a:ext cx="2497138"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Obraz 16" descr="Podobny obraz"/>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25000" y="6096000"/>
            <a:ext cx="1503363"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87713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3554" name="Rectangle 2"/>
          <p:cNvSpPr>
            <a:spLocks noGrp="1"/>
          </p:cNvSpPr>
          <p:nvPr>
            <p:ph type="title"/>
          </p:nvPr>
        </p:nvSpPr>
        <p:spPr>
          <a:xfrm>
            <a:off x="2640013" y="0"/>
            <a:ext cx="8229600" cy="836613"/>
          </a:xfrm>
        </p:spPr>
        <p:txBody>
          <a:bodyPr/>
          <a:lstStyle/>
          <a:p>
            <a:r>
              <a:rPr lang="pl-PL" altLang="pl-PL" sz="3200" b="1" smtClean="0">
                <a:solidFill>
                  <a:srgbClr val="C00000"/>
                </a:solidFill>
                <a:latin typeface="Arial" panose="020B0604020202020204" pitchFamily="34" charset="0"/>
                <a:cs typeface="Arial" panose="020B0604020202020204" pitchFamily="34" charset="0"/>
              </a:rPr>
              <a:t>Definicje wieku kalendarzowego</a:t>
            </a:r>
            <a:endParaRPr lang="en-US" altLang="pl-PL" sz="3200" b="1" smtClean="0">
              <a:solidFill>
                <a:srgbClr val="C00000"/>
              </a:solidFill>
              <a:latin typeface="Arial" panose="020B0604020202020204" pitchFamily="34" charset="0"/>
              <a:cs typeface="Arial" panose="020B0604020202020204" pitchFamily="34" charset="0"/>
            </a:endParaRPr>
          </a:p>
        </p:txBody>
      </p:sp>
      <p:sp>
        <p:nvSpPr>
          <p:cNvPr id="23555" name="Rectangle 3"/>
          <p:cNvSpPr>
            <a:spLocks noGrp="1"/>
          </p:cNvSpPr>
          <p:nvPr>
            <p:ph type="body" idx="1"/>
          </p:nvPr>
        </p:nvSpPr>
        <p:spPr>
          <a:xfrm>
            <a:off x="1044575" y="836613"/>
            <a:ext cx="10375900" cy="5521325"/>
          </a:xfrm>
        </p:spPr>
        <p:txBody>
          <a:bodyPr/>
          <a:lstStyle/>
          <a:p>
            <a:r>
              <a:rPr lang="pl-PL" altLang="pl-PL" sz="2400" b="1" smtClean="0">
                <a:latin typeface="Arial" panose="020B0604020202020204" pitchFamily="34" charset="0"/>
                <a:cs typeface="Arial" panose="020B0604020202020204" pitchFamily="34" charset="0"/>
              </a:rPr>
              <a:t>Wczesny okres starości 	60-74 lat</a:t>
            </a:r>
          </a:p>
          <a:p>
            <a:r>
              <a:rPr lang="pl-PL" altLang="pl-PL" sz="2400" b="1" smtClean="0">
                <a:latin typeface="Arial" panose="020B0604020202020204" pitchFamily="34" charset="0"/>
                <a:cs typeface="Arial" panose="020B0604020202020204" pitchFamily="34" charset="0"/>
              </a:rPr>
              <a:t>Właściwy okres starości 	75 – 89 lat</a:t>
            </a:r>
          </a:p>
          <a:p>
            <a:r>
              <a:rPr lang="pl-PL" altLang="pl-PL" sz="2400" b="1" smtClean="0">
                <a:latin typeface="Arial" panose="020B0604020202020204" pitchFamily="34" charset="0"/>
                <a:cs typeface="Arial" panose="020B0604020202020204" pitchFamily="34" charset="0"/>
              </a:rPr>
              <a:t>Długowieczność		≥ 90 lat</a:t>
            </a:r>
          </a:p>
          <a:p>
            <a:r>
              <a:rPr lang="pl-PL" altLang="pl-PL" sz="2400" b="1" smtClean="0">
                <a:latin typeface="Arial" panose="020B0604020202020204" pitchFamily="34" charset="0"/>
                <a:cs typeface="Arial" panose="020B0604020202020204" pitchFamily="34" charset="0"/>
              </a:rPr>
              <a:t>Stulatkowie	≥ 100 lat</a:t>
            </a:r>
          </a:p>
          <a:p>
            <a:r>
              <a:rPr lang="pl-PL" altLang="pl-PL" sz="2400" b="1" smtClean="0">
                <a:latin typeface="Arial" panose="020B0604020202020204" pitchFamily="34" charset="0"/>
                <a:cs typeface="Arial" panose="020B0604020202020204" pitchFamily="34" charset="0"/>
              </a:rPr>
              <a:t>Limit życia	ok. 120 lat</a:t>
            </a:r>
            <a:endParaRPr lang="en-US" altLang="pl-PL" sz="2400" b="1" smtClean="0">
              <a:latin typeface="Arial" panose="020B0604020202020204" pitchFamily="34" charset="0"/>
              <a:cs typeface="Arial" panose="020B0604020202020204" pitchFamily="34" charset="0"/>
            </a:endParaRPr>
          </a:p>
        </p:txBody>
      </p:sp>
      <p:sp>
        <p:nvSpPr>
          <p:cNvPr id="23556" name="Prostokąt 1"/>
          <p:cNvSpPr>
            <a:spLocks noChangeArrowheads="1"/>
          </p:cNvSpPr>
          <p:nvPr/>
        </p:nvSpPr>
        <p:spPr bwMode="auto">
          <a:xfrm>
            <a:off x="1263650" y="3221038"/>
            <a:ext cx="49688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pl-PL" altLang="pl-PL" sz="2400" i="1">
                <a:latin typeface="Arial" panose="020B0604020202020204" pitchFamily="34" charset="0"/>
              </a:rPr>
              <a:t>Najstarszy człowiek w historii  - Jeanne Calment  -  we Francji</a:t>
            </a:r>
          </a:p>
          <a:p>
            <a:pPr>
              <a:lnSpc>
                <a:spcPct val="100000"/>
              </a:lnSpc>
              <a:spcBef>
                <a:spcPct val="0"/>
              </a:spcBef>
              <a:buFontTx/>
              <a:buNone/>
            </a:pPr>
            <a:endParaRPr lang="pl-PL" altLang="pl-PL" sz="2400" i="1">
              <a:latin typeface="Arial" panose="020B0604020202020204" pitchFamily="34" charset="0"/>
            </a:endParaRPr>
          </a:p>
          <a:p>
            <a:pPr>
              <a:lnSpc>
                <a:spcPct val="100000"/>
              </a:lnSpc>
              <a:spcBef>
                <a:spcPct val="0"/>
              </a:spcBef>
              <a:buFontTx/>
              <a:buNone/>
            </a:pPr>
            <a:r>
              <a:rPr lang="pl-PL" altLang="pl-PL" sz="2400" i="1">
                <a:latin typeface="Arial" panose="020B0604020202020204" pitchFamily="34" charset="0"/>
              </a:rPr>
              <a:t>Urodzona 21 lutego 1875 roku</a:t>
            </a:r>
          </a:p>
          <a:p>
            <a:pPr>
              <a:lnSpc>
                <a:spcPct val="100000"/>
              </a:lnSpc>
              <a:spcBef>
                <a:spcPct val="0"/>
              </a:spcBef>
              <a:buFontTx/>
              <a:buNone/>
            </a:pPr>
            <a:endParaRPr lang="pl-PL" altLang="pl-PL" sz="2400" i="1">
              <a:latin typeface="Arial" panose="020B0604020202020204" pitchFamily="34" charset="0"/>
            </a:endParaRPr>
          </a:p>
          <a:p>
            <a:pPr>
              <a:lnSpc>
                <a:spcPct val="100000"/>
              </a:lnSpc>
              <a:spcBef>
                <a:spcPct val="0"/>
              </a:spcBef>
              <a:buFontTx/>
              <a:buNone/>
            </a:pPr>
            <a:r>
              <a:rPr lang="pl-PL" altLang="pl-PL" sz="2400" i="1">
                <a:latin typeface="Arial" panose="020B0604020202020204" pitchFamily="34" charset="0"/>
              </a:rPr>
              <a:t>Zmarła 4 sierpnia 1997 roku </a:t>
            </a:r>
          </a:p>
          <a:p>
            <a:pPr>
              <a:lnSpc>
                <a:spcPct val="100000"/>
              </a:lnSpc>
              <a:spcBef>
                <a:spcPct val="0"/>
              </a:spcBef>
              <a:buFontTx/>
              <a:buNone/>
            </a:pPr>
            <a:endParaRPr lang="pl-PL" altLang="pl-PL" sz="2400" i="1">
              <a:latin typeface="Arial" panose="020B0604020202020204" pitchFamily="34" charset="0"/>
            </a:endParaRPr>
          </a:p>
          <a:p>
            <a:pPr>
              <a:lnSpc>
                <a:spcPct val="100000"/>
              </a:lnSpc>
              <a:spcBef>
                <a:spcPct val="0"/>
              </a:spcBef>
              <a:buFontTx/>
              <a:buNone/>
            </a:pPr>
            <a:r>
              <a:rPr lang="pl-PL" altLang="pl-PL" sz="2400" i="1">
                <a:latin typeface="Arial" panose="020B0604020202020204" pitchFamily="34" charset="0"/>
              </a:rPr>
              <a:t>w wieku </a:t>
            </a:r>
            <a:r>
              <a:rPr lang="pl-PL" altLang="pl-PL" sz="2400" b="1" i="1">
                <a:solidFill>
                  <a:srgbClr val="C00000"/>
                </a:solidFill>
                <a:latin typeface="Arial" panose="020B0604020202020204" pitchFamily="34" charset="0"/>
              </a:rPr>
              <a:t>122 lat i 164 dni</a:t>
            </a:r>
            <a:r>
              <a:rPr lang="pl-PL" altLang="pl-PL" sz="2400" i="1">
                <a:latin typeface="Arial" panose="020B0604020202020204" pitchFamily="34" charset="0"/>
              </a:rPr>
              <a:t>. </a:t>
            </a:r>
            <a:r>
              <a:rPr lang="pl-PL" altLang="pl-PL" sz="2400">
                <a:latin typeface="Arial" panose="020B0604020202020204" pitchFamily="34" charset="0"/>
              </a:rPr>
              <a:t> </a:t>
            </a:r>
          </a:p>
        </p:txBody>
      </p:sp>
      <p:pic>
        <p:nvPicPr>
          <p:cNvPr id="2355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8825" y="836613"/>
            <a:ext cx="2768600" cy="370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355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9625" y="3563938"/>
            <a:ext cx="1666875"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3559" name="Billede 11" descr="cid:image001.jpg@01D37A4A.783D05B0"/>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98425" y="82550"/>
            <a:ext cx="1776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Obraz 8" descr="Znalezione obrazy dla zapytania this project is funded by the european union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58438" y="90488"/>
            <a:ext cx="167005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ole tekstowe 11"/>
          <p:cNvSpPr txBox="1"/>
          <p:nvPr/>
        </p:nvSpPr>
        <p:spPr>
          <a:xfrm>
            <a:off x="1849438" y="6461125"/>
            <a:ext cx="8572500" cy="276225"/>
          </a:xfrm>
          <a:prstGeom prst="rect">
            <a:avLst/>
          </a:prstGeom>
          <a:noFill/>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a-DK" sz="1200" i="1" dirty="0">
                <a:solidFill>
                  <a:schemeClr val="bg1">
                    <a:lumMod val="50000"/>
                  </a:schemeClr>
                </a:solidFill>
                <a:latin typeface="+mn-lt"/>
              </a:rPr>
              <a:t>Materiały przygotowane w ramach projektu BEPRESEL (</a:t>
            </a:r>
            <a:r>
              <a:rPr lang="pl-PL" sz="1200" i="1" dirty="0">
                <a:solidFill>
                  <a:schemeClr val="bg1">
                    <a:lumMod val="50000"/>
                  </a:schemeClr>
                </a:solidFill>
                <a:latin typeface="+mn-lt"/>
              </a:rPr>
              <a:t>KA204-2017-012). Kopiowanie tylko za zgodą koordynatora projektu</a:t>
            </a:r>
            <a:r>
              <a:rPr lang="pl-PL" sz="1200" i="1" dirty="0" smtClean="0">
                <a:solidFill>
                  <a:schemeClr val="bg1">
                    <a:lumMod val="50000"/>
                  </a:schemeClr>
                </a:solidFill>
                <a:latin typeface="+mn-lt"/>
              </a:rPr>
              <a:t>.</a:t>
            </a:r>
            <a:endParaRPr lang="pl-PL" dirty="0"/>
          </a:p>
        </p:txBody>
      </p:sp>
    </p:spTree>
    <p:extLst>
      <p:ext uri="{BB962C8B-B14F-4D97-AF65-F5344CB8AC3E}">
        <p14:creationId xmlns:p14="http://schemas.microsoft.com/office/powerpoint/2010/main" val="36236395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Tytuł 3"/>
          <p:cNvSpPr>
            <a:spLocks noGrp="1"/>
          </p:cNvSpPr>
          <p:nvPr>
            <p:ph type="ctrTitle"/>
          </p:nvPr>
        </p:nvSpPr>
        <p:spPr/>
        <p:txBody>
          <a:bodyPr/>
          <a:lstStyle/>
          <a:p>
            <a:pPr eaLnBrk="1" hangingPunct="1"/>
            <a:r>
              <a:rPr lang="pl-PL" altLang="pl-PL" smtClean="0"/>
              <a:t>Starzenie się jako proces fizjologiczny</a:t>
            </a:r>
          </a:p>
        </p:txBody>
      </p:sp>
      <p:sp>
        <p:nvSpPr>
          <p:cNvPr id="25603" name="Podtytuł 4"/>
          <p:cNvSpPr>
            <a:spLocks noGrp="1"/>
          </p:cNvSpPr>
          <p:nvPr>
            <p:ph type="subTitle" idx="1"/>
          </p:nvPr>
        </p:nvSpPr>
        <p:spPr/>
        <p:txBody>
          <a:bodyPr/>
          <a:lstStyle/>
          <a:p>
            <a:pPr eaLnBrk="1" hangingPunct="1"/>
            <a:endParaRPr lang="pl-PL" altLang="pl-PL" smtClean="0"/>
          </a:p>
        </p:txBody>
      </p:sp>
      <p:pic>
        <p:nvPicPr>
          <p:cNvPr id="25604" name="Billede 11" descr="cid:image001.jpg@01D37A4A.783D05B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15913" y="96838"/>
            <a:ext cx="17764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Obraz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86950" y="104775"/>
            <a:ext cx="20351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11"/>
          <p:cNvSpPr txBox="1"/>
          <p:nvPr/>
        </p:nvSpPr>
        <p:spPr>
          <a:xfrm>
            <a:off x="1849438" y="6461125"/>
            <a:ext cx="8572500" cy="276225"/>
          </a:xfrm>
          <a:prstGeom prst="rect">
            <a:avLst/>
          </a:prstGeom>
          <a:noFill/>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a-DK" sz="1200" i="1" dirty="0">
                <a:solidFill>
                  <a:schemeClr val="bg1">
                    <a:lumMod val="50000"/>
                  </a:schemeClr>
                </a:solidFill>
                <a:latin typeface="+mn-lt"/>
              </a:rPr>
              <a:t>Materiały przygotowane w ramach projektu BEPRESEL (</a:t>
            </a:r>
            <a:r>
              <a:rPr lang="pl-PL" sz="1200" i="1" dirty="0">
                <a:solidFill>
                  <a:schemeClr val="bg1">
                    <a:lumMod val="50000"/>
                  </a:schemeClr>
                </a:solidFill>
                <a:latin typeface="+mn-lt"/>
              </a:rPr>
              <a:t>KA204-2017-012). Kopiowanie tylko za zgodą koordynatora projektu</a:t>
            </a:r>
            <a:r>
              <a:rPr lang="pl-PL" sz="1200" i="1" dirty="0" smtClean="0">
                <a:solidFill>
                  <a:schemeClr val="bg1">
                    <a:lumMod val="50000"/>
                  </a:schemeClr>
                </a:solidFill>
                <a:latin typeface="+mn-lt"/>
              </a:rPr>
              <a:t>.</a:t>
            </a:r>
            <a:endParaRPr lang="pl-PL" dirty="0"/>
          </a:p>
        </p:txBody>
      </p:sp>
    </p:spTree>
    <p:extLst>
      <p:ext uri="{BB962C8B-B14F-4D97-AF65-F5344CB8AC3E}">
        <p14:creationId xmlns:p14="http://schemas.microsoft.com/office/powerpoint/2010/main" val="27207335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6626" name="Rectangle 1026"/>
          <p:cNvSpPr>
            <a:spLocks noGrp="1"/>
          </p:cNvSpPr>
          <p:nvPr>
            <p:ph type="title"/>
          </p:nvPr>
        </p:nvSpPr>
        <p:spPr>
          <a:xfrm>
            <a:off x="1919288" y="617538"/>
            <a:ext cx="8548687" cy="1143000"/>
          </a:xfrm>
        </p:spPr>
        <p:txBody>
          <a:bodyPr/>
          <a:lstStyle/>
          <a:p>
            <a:r>
              <a:rPr lang="pl-PL" altLang="pl-PL" sz="3600" b="1" smtClean="0">
                <a:solidFill>
                  <a:srgbClr val="0070C0"/>
                </a:solidFill>
              </a:rPr>
              <a:t>Starzenie się jako proces fizjologiczny</a:t>
            </a:r>
            <a:endParaRPr lang="en-GB" altLang="pl-PL" smtClean="0">
              <a:solidFill>
                <a:srgbClr val="0070C0"/>
              </a:solidFill>
            </a:endParaRPr>
          </a:p>
        </p:txBody>
      </p:sp>
      <p:sp>
        <p:nvSpPr>
          <p:cNvPr id="26627" name="Rectangle 1027"/>
          <p:cNvSpPr>
            <a:spLocks noGrp="1"/>
          </p:cNvSpPr>
          <p:nvPr>
            <p:ph type="body" idx="1"/>
          </p:nvPr>
        </p:nvSpPr>
        <p:spPr>
          <a:xfrm>
            <a:off x="1119188" y="1916113"/>
            <a:ext cx="10450512" cy="4114800"/>
          </a:xfrm>
        </p:spPr>
        <p:txBody>
          <a:bodyPr/>
          <a:lstStyle/>
          <a:p>
            <a:pPr>
              <a:buFont typeface="Wingdings" panose="05000000000000000000" pitchFamily="2" charset="2"/>
              <a:buNone/>
            </a:pPr>
            <a:r>
              <a:rPr lang="pl-PL" altLang="pl-PL" sz="3600" smtClean="0"/>
              <a:t>	</a:t>
            </a:r>
            <a:r>
              <a:rPr lang="pl-PL" altLang="pl-PL" smtClean="0"/>
              <a:t>Istotą starzenia się jest stopniowe ograniczanie rezerw czynnościowych poszczególnych:</a:t>
            </a:r>
          </a:p>
          <a:p>
            <a:r>
              <a:rPr lang="pl-PL" altLang="pl-PL" smtClean="0"/>
              <a:t>narządów</a:t>
            </a:r>
          </a:p>
          <a:p>
            <a:r>
              <a:rPr lang="pl-PL" altLang="pl-PL" smtClean="0"/>
              <a:t>układów</a:t>
            </a:r>
          </a:p>
          <a:p>
            <a:r>
              <a:rPr lang="pl-PL" altLang="pl-PL" smtClean="0"/>
              <a:t>całości organizmu</a:t>
            </a:r>
          </a:p>
          <a:p>
            <a:pPr>
              <a:buFont typeface="Wingdings" panose="05000000000000000000" pitchFamily="2" charset="2"/>
              <a:buNone/>
            </a:pPr>
            <a:r>
              <a:rPr lang="en-GB" altLang="pl-PL" smtClean="0"/>
              <a:t> </a:t>
            </a:r>
            <a:endParaRPr lang="en-GB" altLang="pl-PL" sz="3600" smtClean="0"/>
          </a:p>
        </p:txBody>
      </p:sp>
      <p:pic>
        <p:nvPicPr>
          <p:cNvPr id="26628" name="Picture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2938" y="2576513"/>
            <a:ext cx="4079875"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Billede 11" descr="cid:image001.jpg@01D37A4A.783D05B0"/>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9375" y="90488"/>
            <a:ext cx="177641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Obraz 8" descr="Znalezione obrazy dla zapytania this project is funded by the european union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88550" y="90488"/>
            <a:ext cx="20399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ole tekstowe 11"/>
          <p:cNvSpPr txBox="1"/>
          <p:nvPr/>
        </p:nvSpPr>
        <p:spPr>
          <a:xfrm>
            <a:off x="1849438" y="6461125"/>
            <a:ext cx="8572500" cy="276225"/>
          </a:xfrm>
          <a:prstGeom prst="rect">
            <a:avLst/>
          </a:prstGeom>
          <a:noFill/>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a-DK" sz="1200" i="1" dirty="0">
                <a:solidFill>
                  <a:schemeClr val="bg1">
                    <a:lumMod val="50000"/>
                  </a:schemeClr>
                </a:solidFill>
                <a:latin typeface="+mn-lt"/>
              </a:rPr>
              <a:t>Materiały przygotowane w ramach projektu BEPRESEL (</a:t>
            </a:r>
            <a:r>
              <a:rPr lang="pl-PL" sz="1200" i="1" dirty="0">
                <a:solidFill>
                  <a:schemeClr val="bg1">
                    <a:lumMod val="50000"/>
                  </a:schemeClr>
                </a:solidFill>
                <a:latin typeface="+mn-lt"/>
              </a:rPr>
              <a:t>KA204-2017-012). Kopiowanie tylko za zgodą koordynatora projektu</a:t>
            </a:r>
            <a:r>
              <a:rPr lang="pl-PL" sz="1200" i="1" dirty="0" smtClean="0">
                <a:solidFill>
                  <a:schemeClr val="bg1">
                    <a:lumMod val="50000"/>
                  </a:schemeClr>
                </a:solidFill>
                <a:latin typeface="+mn-lt"/>
              </a:rPr>
              <a:t>.</a:t>
            </a:r>
            <a:endParaRPr lang="pl-PL" dirty="0"/>
          </a:p>
        </p:txBody>
      </p:sp>
    </p:spTree>
    <p:extLst>
      <p:ext uri="{BB962C8B-B14F-4D97-AF65-F5344CB8AC3E}">
        <p14:creationId xmlns:p14="http://schemas.microsoft.com/office/powerpoint/2010/main" val="192419739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Diagram 3">
            <a:extLst/>
          </p:cNvPr>
          <p:cNvGraphicFramePr/>
          <p:nvPr/>
        </p:nvGraphicFramePr>
        <p:xfrm>
          <a:off x="327991" y="248478"/>
          <a:ext cx="11648661" cy="6440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8675" name="Billede 11" descr="cid:image001.jpg@01D37A4A.783D05B0"/>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0" y="0"/>
            <a:ext cx="1776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Obraz 8" descr="Znalezione obrazy dla zapytania this project is funded by the european union 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52063" y="0"/>
            <a:ext cx="20399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11"/>
          <p:cNvSpPr txBox="1"/>
          <p:nvPr/>
        </p:nvSpPr>
        <p:spPr>
          <a:xfrm>
            <a:off x="1849438" y="6461125"/>
            <a:ext cx="8572500" cy="276225"/>
          </a:xfrm>
          <a:prstGeom prst="rect">
            <a:avLst/>
          </a:prstGeom>
          <a:noFill/>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a-DK" sz="1200" i="1" dirty="0">
                <a:solidFill>
                  <a:schemeClr val="bg1">
                    <a:lumMod val="50000"/>
                  </a:schemeClr>
                </a:solidFill>
                <a:latin typeface="+mn-lt"/>
              </a:rPr>
              <a:t>Materiały przygotowane w ramach projektu BEPRESEL (</a:t>
            </a:r>
            <a:r>
              <a:rPr lang="pl-PL" sz="1200" i="1" dirty="0">
                <a:solidFill>
                  <a:schemeClr val="bg1">
                    <a:lumMod val="50000"/>
                  </a:schemeClr>
                </a:solidFill>
                <a:latin typeface="+mn-lt"/>
              </a:rPr>
              <a:t>KA204-2017-012). Kopiowanie tylko za zgodą koordynatora projektu</a:t>
            </a:r>
            <a:r>
              <a:rPr lang="pl-PL" sz="1200" i="1" dirty="0" smtClean="0">
                <a:solidFill>
                  <a:schemeClr val="bg1">
                    <a:lumMod val="50000"/>
                  </a:schemeClr>
                </a:solidFill>
                <a:latin typeface="+mn-lt"/>
              </a:rPr>
              <a:t>.</a:t>
            </a:r>
            <a:endParaRPr lang="pl-PL" dirty="0"/>
          </a:p>
        </p:txBody>
      </p:sp>
    </p:spTree>
    <p:extLst>
      <p:ext uri="{BB962C8B-B14F-4D97-AF65-F5344CB8AC3E}">
        <p14:creationId xmlns:p14="http://schemas.microsoft.com/office/powerpoint/2010/main" val="13888688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0722" name="Rectangle 2"/>
          <p:cNvSpPr>
            <a:spLocks noGrp="1"/>
          </p:cNvSpPr>
          <p:nvPr>
            <p:ph type="title"/>
          </p:nvPr>
        </p:nvSpPr>
        <p:spPr>
          <a:xfrm>
            <a:off x="1981200" y="476250"/>
            <a:ext cx="8229600" cy="941388"/>
          </a:xfrm>
        </p:spPr>
        <p:txBody>
          <a:bodyPr/>
          <a:lstStyle/>
          <a:p>
            <a:r>
              <a:rPr lang="pl-PL" altLang="pl-PL" sz="4000" b="1" smtClean="0">
                <a:solidFill>
                  <a:srgbClr val="0070C0"/>
                </a:solidFill>
              </a:rPr>
              <a:t>Zmiany w układzie krążenia</a:t>
            </a:r>
            <a:endParaRPr lang="en-GB" altLang="pl-PL" sz="4000" b="1" smtClean="0">
              <a:solidFill>
                <a:srgbClr val="0070C0"/>
              </a:solidFill>
            </a:endParaRPr>
          </a:p>
        </p:txBody>
      </p:sp>
      <p:sp>
        <p:nvSpPr>
          <p:cNvPr id="30723" name="Rectangle 3"/>
          <p:cNvSpPr>
            <a:spLocks noGrp="1"/>
          </p:cNvSpPr>
          <p:nvPr>
            <p:ph type="body" idx="1"/>
          </p:nvPr>
        </p:nvSpPr>
        <p:spPr>
          <a:xfrm>
            <a:off x="1455738" y="1484313"/>
            <a:ext cx="9629775" cy="4383087"/>
          </a:xfrm>
        </p:spPr>
        <p:txBody>
          <a:bodyPr/>
          <a:lstStyle/>
          <a:p>
            <a:pPr>
              <a:buFont typeface="Wingdings" panose="05000000000000000000" pitchFamily="2" charset="2"/>
              <a:buNone/>
            </a:pPr>
            <a:r>
              <a:rPr lang="pl-PL" altLang="pl-PL" b="1" smtClean="0"/>
              <a:t>Komory serca nie są w stanie dostatecznie napełnić się krwią!</a:t>
            </a:r>
            <a:r>
              <a:rPr lang="pl-PL" altLang="pl-PL" smtClean="0"/>
              <a:t> </a:t>
            </a:r>
          </a:p>
          <a:p>
            <a:pPr>
              <a:buFont typeface="Wingdings" panose="05000000000000000000" pitchFamily="2" charset="2"/>
              <a:buNone/>
            </a:pPr>
            <a:r>
              <a:rPr lang="pl-PL" altLang="pl-PL" b="1" smtClean="0"/>
              <a:t>Serce nie jest w stanie przyśpieszyć swojej akcji!</a:t>
            </a:r>
            <a:r>
              <a:rPr lang="en-GB" altLang="pl-PL" smtClean="0"/>
              <a:t> </a:t>
            </a:r>
            <a:endParaRPr lang="pl-PL" altLang="pl-PL" smtClean="0"/>
          </a:p>
          <a:p>
            <a:pPr>
              <a:buFont typeface="Wingdings" panose="05000000000000000000" pitchFamily="2" charset="2"/>
              <a:buNone/>
            </a:pPr>
            <a:endParaRPr lang="pl-PL" altLang="pl-PL" sz="4000" b="1" smtClean="0"/>
          </a:p>
          <a:p>
            <a:pPr>
              <a:buFont typeface="Wingdings" panose="05000000000000000000" pitchFamily="2" charset="2"/>
              <a:buNone/>
            </a:pPr>
            <a:r>
              <a:rPr lang="pl-PL" altLang="pl-PL" sz="4000" b="1" smtClean="0"/>
              <a:t>Skutek:</a:t>
            </a:r>
          </a:p>
          <a:p>
            <a:endParaRPr lang="pl-PL" altLang="pl-PL" b="1" smtClean="0"/>
          </a:p>
          <a:p>
            <a:pPr lvl="1">
              <a:buFont typeface="Wingdings" panose="05000000000000000000" pitchFamily="2" charset="2"/>
              <a:buNone/>
            </a:pPr>
            <a:r>
              <a:rPr lang="pl-PL" altLang="pl-PL" sz="4000" b="1" smtClean="0">
                <a:solidFill>
                  <a:srgbClr val="C00000"/>
                </a:solidFill>
              </a:rPr>
              <a:t>	Zmniejsza się tolerancja wysiłku!</a:t>
            </a:r>
          </a:p>
          <a:p>
            <a:pPr lvl="1">
              <a:buFont typeface="Wingdings" panose="05000000000000000000" pitchFamily="2" charset="2"/>
              <a:buNone/>
            </a:pPr>
            <a:endParaRPr lang="pl-PL" altLang="pl-PL" sz="4000" b="1" smtClean="0">
              <a:solidFill>
                <a:srgbClr val="C00000"/>
              </a:solidFill>
            </a:endParaRPr>
          </a:p>
          <a:p>
            <a:pPr lvl="1">
              <a:buFont typeface="Wingdings" panose="05000000000000000000" pitchFamily="2" charset="2"/>
              <a:buNone/>
            </a:pPr>
            <a:endParaRPr lang="pl-PL" altLang="pl-PL" sz="4000" smtClean="0">
              <a:solidFill>
                <a:srgbClr val="C00000"/>
              </a:solidFill>
            </a:endParaRPr>
          </a:p>
          <a:p>
            <a:pPr>
              <a:buFont typeface="Wingdings" panose="05000000000000000000" pitchFamily="2" charset="2"/>
              <a:buNone/>
            </a:pPr>
            <a:endParaRPr lang="pl-PL" altLang="pl-PL" smtClean="0"/>
          </a:p>
        </p:txBody>
      </p:sp>
      <p:pic>
        <p:nvPicPr>
          <p:cNvPr id="30724" name="Billede 11" descr="cid:image001.jpg@01D37A4A.783D05B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0"/>
            <a:ext cx="1776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Obraz 8" descr="Znalezione obrazy dla zapytania this project is funded by the european union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52063" y="0"/>
            <a:ext cx="20399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11"/>
          <p:cNvSpPr txBox="1"/>
          <p:nvPr/>
        </p:nvSpPr>
        <p:spPr>
          <a:xfrm>
            <a:off x="1849438" y="6461125"/>
            <a:ext cx="8572500" cy="276225"/>
          </a:xfrm>
          <a:prstGeom prst="rect">
            <a:avLst/>
          </a:prstGeom>
          <a:noFill/>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a-DK" sz="1200" i="1" dirty="0">
                <a:solidFill>
                  <a:schemeClr val="bg1">
                    <a:lumMod val="50000"/>
                  </a:schemeClr>
                </a:solidFill>
                <a:latin typeface="+mn-lt"/>
              </a:rPr>
              <a:t>Materiały przygotowane w ramach projektu BEPRESEL (</a:t>
            </a:r>
            <a:r>
              <a:rPr lang="pl-PL" sz="1200" i="1" dirty="0">
                <a:solidFill>
                  <a:schemeClr val="bg1">
                    <a:lumMod val="50000"/>
                  </a:schemeClr>
                </a:solidFill>
                <a:latin typeface="+mn-lt"/>
              </a:rPr>
              <a:t>KA204-2017-012). Kopiowanie tylko za zgodą koordynatora projektu</a:t>
            </a:r>
            <a:r>
              <a:rPr lang="pl-PL" sz="1200" i="1" dirty="0" smtClean="0">
                <a:solidFill>
                  <a:schemeClr val="bg1">
                    <a:lumMod val="50000"/>
                  </a:schemeClr>
                </a:solidFill>
                <a:latin typeface="+mn-lt"/>
              </a:rPr>
              <a:t>.</a:t>
            </a:r>
            <a:endParaRPr lang="pl-PL" dirty="0"/>
          </a:p>
        </p:txBody>
      </p:sp>
    </p:spTree>
    <p:extLst>
      <p:ext uri="{BB962C8B-B14F-4D97-AF65-F5344CB8AC3E}">
        <p14:creationId xmlns:p14="http://schemas.microsoft.com/office/powerpoint/2010/main" val="31545261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2770" name="Rectangle 2"/>
          <p:cNvSpPr>
            <a:spLocks noGrp="1"/>
          </p:cNvSpPr>
          <p:nvPr>
            <p:ph type="title"/>
          </p:nvPr>
        </p:nvSpPr>
        <p:spPr/>
        <p:txBody>
          <a:bodyPr/>
          <a:lstStyle/>
          <a:p>
            <a:r>
              <a:rPr lang="pl-PL" altLang="pl-PL" sz="3600" b="1" smtClean="0">
                <a:solidFill>
                  <a:srgbClr val="0070C0"/>
                </a:solidFill>
              </a:rPr>
              <a:t>Zmiany w klatce piersiowej i płucach</a:t>
            </a:r>
            <a:endParaRPr lang="en-GB" altLang="pl-PL" sz="3600" smtClean="0">
              <a:solidFill>
                <a:srgbClr val="0070C0"/>
              </a:solidFill>
            </a:endParaRPr>
          </a:p>
        </p:txBody>
      </p:sp>
      <p:sp>
        <p:nvSpPr>
          <p:cNvPr id="32771" name="Rectangle 3"/>
          <p:cNvSpPr>
            <a:spLocks noGrp="1"/>
          </p:cNvSpPr>
          <p:nvPr>
            <p:ph type="body" idx="1"/>
          </p:nvPr>
        </p:nvSpPr>
        <p:spPr>
          <a:xfrm>
            <a:off x="838200" y="1484313"/>
            <a:ext cx="10515600" cy="4897437"/>
          </a:xfrm>
        </p:spPr>
        <p:txBody>
          <a:bodyPr/>
          <a:lstStyle/>
          <a:p>
            <a:r>
              <a:rPr lang="pl-PL" altLang="pl-PL" sz="2400" smtClean="0"/>
              <a:t>Usztywnienie klatki piersiowej</a:t>
            </a:r>
          </a:p>
          <a:p>
            <a:r>
              <a:rPr lang="pl-PL" altLang="pl-PL" sz="2400" smtClean="0"/>
              <a:t>Osłabienie siły mięśni międzyżebrowych odpowiedzialnych za wdech</a:t>
            </a:r>
          </a:p>
          <a:p>
            <a:r>
              <a:rPr lang="pl-PL" altLang="pl-PL" sz="2400" smtClean="0"/>
              <a:t>Brzuszny tor oddychania</a:t>
            </a:r>
          </a:p>
          <a:p>
            <a:r>
              <a:rPr lang="pl-PL" altLang="pl-PL" sz="2400" smtClean="0"/>
              <a:t>Zmniejsza się powierzchnia wymiany tlenu i dwutlenku węgla w płucach</a:t>
            </a:r>
          </a:p>
          <a:p>
            <a:endParaRPr lang="pl-PL" altLang="pl-PL" sz="2400" smtClean="0"/>
          </a:p>
          <a:p>
            <a:r>
              <a:rPr lang="pl-PL" altLang="pl-PL" sz="2400" smtClean="0"/>
              <a:t>Skutek:</a:t>
            </a:r>
          </a:p>
          <a:p>
            <a:pPr lvl="1">
              <a:buFont typeface="Wingdings" panose="05000000000000000000" pitchFamily="2" charset="2"/>
              <a:buNone/>
            </a:pPr>
            <a:r>
              <a:rPr lang="pl-PL" altLang="pl-PL" sz="2800" b="1" smtClean="0">
                <a:solidFill>
                  <a:srgbClr val="C00000"/>
                </a:solidFill>
              </a:rPr>
              <a:t>1) Osoba starsza ma spłycony oddech i nie może nabrać dużo powietrza w czasie głębokiego oddychania </a:t>
            </a:r>
          </a:p>
          <a:p>
            <a:pPr lvl="1">
              <a:buFont typeface="Wingdings" panose="05000000000000000000" pitchFamily="2" charset="2"/>
              <a:buNone/>
            </a:pPr>
            <a:r>
              <a:rPr lang="pl-PL" altLang="pl-PL" sz="2800" b="1" smtClean="0">
                <a:solidFill>
                  <a:srgbClr val="C00000"/>
                </a:solidFill>
              </a:rPr>
              <a:t>2) Gorsza wentylacja sprzyja infekcjom płuc i oskrzeli</a:t>
            </a:r>
          </a:p>
          <a:p>
            <a:pPr lvl="1">
              <a:buFont typeface="Wingdings" panose="05000000000000000000" pitchFamily="2" charset="2"/>
              <a:buNone/>
            </a:pPr>
            <a:r>
              <a:rPr lang="pl-PL" altLang="pl-PL" sz="2800" b="1" smtClean="0">
                <a:solidFill>
                  <a:srgbClr val="C00000"/>
                </a:solidFill>
              </a:rPr>
              <a:t>3) Mniejsza tolerancja wysiłku!</a:t>
            </a:r>
            <a:r>
              <a:rPr lang="en-GB" altLang="pl-PL" sz="2800" smtClean="0">
                <a:solidFill>
                  <a:srgbClr val="C00000"/>
                </a:solidFill>
              </a:rPr>
              <a:t> </a:t>
            </a:r>
            <a:endParaRPr lang="pl-PL" altLang="pl-PL" sz="2800" smtClean="0">
              <a:solidFill>
                <a:srgbClr val="C00000"/>
              </a:solidFill>
            </a:endParaRPr>
          </a:p>
          <a:p>
            <a:pPr lvl="1">
              <a:buFont typeface="Wingdings" panose="05000000000000000000" pitchFamily="2" charset="2"/>
              <a:buNone/>
            </a:pPr>
            <a:endParaRPr lang="pl-PL" altLang="pl-PL" sz="2800" b="1" smtClean="0">
              <a:solidFill>
                <a:srgbClr val="FF9933"/>
              </a:solidFill>
            </a:endParaRPr>
          </a:p>
          <a:p>
            <a:pPr lvl="1">
              <a:buFont typeface="Wingdings" panose="05000000000000000000" pitchFamily="2" charset="2"/>
              <a:buNone/>
            </a:pPr>
            <a:endParaRPr lang="pl-PL" altLang="pl-PL" b="1" smtClean="0">
              <a:solidFill>
                <a:srgbClr val="FF9933"/>
              </a:solidFill>
            </a:endParaRPr>
          </a:p>
        </p:txBody>
      </p:sp>
      <p:pic>
        <p:nvPicPr>
          <p:cNvPr id="32772" name="Billede 11" descr="cid:image001.jpg@01D37A4A.783D05B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0"/>
            <a:ext cx="1776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Obraz 8" descr="Znalezione obrazy dla zapytania this project is funded by the european union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52063" y="0"/>
            <a:ext cx="20399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11"/>
          <p:cNvSpPr txBox="1"/>
          <p:nvPr/>
        </p:nvSpPr>
        <p:spPr>
          <a:xfrm>
            <a:off x="1849438" y="6461125"/>
            <a:ext cx="8572500" cy="276225"/>
          </a:xfrm>
          <a:prstGeom prst="rect">
            <a:avLst/>
          </a:prstGeom>
          <a:noFill/>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a-DK" sz="1200" i="1" dirty="0">
                <a:solidFill>
                  <a:schemeClr val="bg1">
                    <a:lumMod val="50000"/>
                  </a:schemeClr>
                </a:solidFill>
                <a:latin typeface="+mn-lt"/>
              </a:rPr>
              <a:t>Materiały przygotowane w ramach projektu BEPRESEL (</a:t>
            </a:r>
            <a:r>
              <a:rPr lang="pl-PL" sz="1200" i="1" dirty="0">
                <a:solidFill>
                  <a:schemeClr val="bg1">
                    <a:lumMod val="50000"/>
                  </a:schemeClr>
                </a:solidFill>
                <a:latin typeface="+mn-lt"/>
              </a:rPr>
              <a:t>KA204-2017-012). Kopiowanie tylko za zgodą koordynatora projektu</a:t>
            </a:r>
            <a:r>
              <a:rPr lang="pl-PL" sz="1200" i="1" dirty="0" smtClean="0">
                <a:solidFill>
                  <a:schemeClr val="bg1">
                    <a:lumMod val="50000"/>
                  </a:schemeClr>
                </a:solidFill>
                <a:latin typeface="+mn-lt"/>
              </a:rPr>
              <a:t>.</a:t>
            </a:r>
            <a:endParaRPr lang="pl-PL" dirty="0"/>
          </a:p>
        </p:txBody>
      </p:sp>
    </p:spTree>
    <p:extLst>
      <p:ext uri="{BB962C8B-B14F-4D97-AF65-F5344CB8AC3E}">
        <p14:creationId xmlns:p14="http://schemas.microsoft.com/office/powerpoint/2010/main" val="338137084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4818" name="Rectangle 2"/>
          <p:cNvSpPr>
            <a:spLocks noGrp="1"/>
          </p:cNvSpPr>
          <p:nvPr>
            <p:ph type="title"/>
          </p:nvPr>
        </p:nvSpPr>
        <p:spPr>
          <a:xfrm>
            <a:off x="1933575" y="34925"/>
            <a:ext cx="8505825" cy="739775"/>
          </a:xfrm>
        </p:spPr>
        <p:txBody>
          <a:bodyPr/>
          <a:lstStyle/>
          <a:p>
            <a:r>
              <a:rPr lang="pl-PL" altLang="pl-PL" sz="3600" b="1" smtClean="0">
                <a:solidFill>
                  <a:srgbClr val="0070C0"/>
                </a:solidFill>
              </a:rPr>
              <a:t>Zmiany w układzie pokarmowym  </a:t>
            </a:r>
            <a:endParaRPr lang="en-GB" altLang="pl-PL" sz="3600" b="1" smtClean="0">
              <a:solidFill>
                <a:srgbClr val="0070C0"/>
              </a:solidFill>
            </a:endParaRPr>
          </a:p>
        </p:txBody>
      </p:sp>
      <p:sp>
        <p:nvSpPr>
          <p:cNvPr id="34819" name="Rectangle 3"/>
          <p:cNvSpPr>
            <a:spLocks noGrp="1"/>
          </p:cNvSpPr>
          <p:nvPr>
            <p:ph type="body" idx="1"/>
          </p:nvPr>
        </p:nvSpPr>
        <p:spPr>
          <a:xfrm>
            <a:off x="727075" y="954088"/>
            <a:ext cx="10955338" cy="5726112"/>
          </a:xfrm>
        </p:spPr>
        <p:txBody>
          <a:bodyPr/>
          <a:lstStyle/>
          <a:p>
            <a:pPr>
              <a:lnSpc>
                <a:spcPct val="80000"/>
              </a:lnSpc>
            </a:pPr>
            <a:r>
              <a:rPr lang="pl-PL" altLang="pl-PL" smtClean="0"/>
              <a:t>Wysychanie śluzówek jamy ustnej </a:t>
            </a:r>
          </a:p>
          <a:p>
            <a:pPr>
              <a:lnSpc>
                <a:spcPct val="80000"/>
              </a:lnSpc>
            </a:pPr>
            <a:r>
              <a:rPr lang="pl-PL" altLang="pl-PL" smtClean="0"/>
              <a:t>Ubytki w uzębieniu </a:t>
            </a:r>
          </a:p>
          <a:p>
            <a:pPr>
              <a:lnSpc>
                <a:spcPct val="80000"/>
              </a:lnSpc>
            </a:pPr>
            <a:r>
              <a:rPr lang="pl-PL" altLang="pl-PL" smtClean="0"/>
              <a:t>Stany zapalne dziąseł wskutek niedopasowania protezy</a:t>
            </a:r>
          </a:p>
          <a:p>
            <a:pPr lvl="1">
              <a:lnSpc>
                <a:spcPct val="80000"/>
              </a:lnSpc>
              <a:buFont typeface="Wingdings" panose="05000000000000000000" pitchFamily="2" charset="2"/>
              <a:buChar char="Ø"/>
            </a:pPr>
            <a:r>
              <a:rPr lang="pl-PL" altLang="pl-PL" sz="2800" b="1" smtClean="0">
                <a:solidFill>
                  <a:srgbClr val="C00000"/>
                </a:solidFill>
              </a:rPr>
              <a:t>trudności w żuciu pokarmów</a:t>
            </a:r>
          </a:p>
          <a:p>
            <a:pPr>
              <a:lnSpc>
                <a:spcPct val="80000"/>
              </a:lnSpc>
            </a:pPr>
            <a:r>
              <a:rPr lang="pl-PL" altLang="pl-PL" smtClean="0"/>
              <a:t>Wydłużenie połykanie </a:t>
            </a:r>
          </a:p>
          <a:p>
            <a:pPr>
              <a:lnSpc>
                <a:spcPct val="80000"/>
              </a:lnSpc>
            </a:pPr>
            <a:r>
              <a:rPr lang="pl-PL" altLang="pl-PL" smtClean="0"/>
              <a:t>Pogorszenie powonienia i słabsze odczuwanie smaku („niesmaczne jedzenie” )</a:t>
            </a:r>
          </a:p>
          <a:p>
            <a:pPr lvl="1">
              <a:lnSpc>
                <a:spcPct val="80000"/>
              </a:lnSpc>
              <a:buFont typeface="Wingdings" panose="05000000000000000000" pitchFamily="2" charset="2"/>
              <a:buChar char="Ø"/>
            </a:pPr>
            <a:r>
              <a:rPr lang="pl-PL" altLang="pl-PL" sz="2800" b="1" smtClean="0">
                <a:solidFill>
                  <a:srgbClr val="C00000"/>
                </a:solidFill>
              </a:rPr>
              <a:t>Nadmierne solenie i dosładzanie pokarmów</a:t>
            </a:r>
          </a:p>
          <a:p>
            <a:pPr lvl="1">
              <a:lnSpc>
                <a:spcPct val="80000"/>
              </a:lnSpc>
              <a:buFont typeface="Wingdings" panose="05000000000000000000" pitchFamily="2" charset="2"/>
              <a:buChar char="Ø"/>
            </a:pPr>
            <a:r>
              <a:rPr lang="pl-PL" altLang="pl-PL" sz="2800" b="1" smtClean="0">
                <a:solidFill>
                  <a:srgbClr val="C00000"/>
                </a:solidFill>
              </a:rPr>
              <a:t>Utrata apetytu</a:t>
            </a:r>
          </a:p>
          <a:p>
            <a:pPr>
              <a:lnSpc>
                <a:spcPct val="80000"/>
              </a:lnSpc>
            </a:pPr>
            <a:r>
              <a:rPr lang="pl-PL" altLang="pl-PL" smtClean="0"/>
              <a:t>Zmniejszona reakcja ośrodka pragnienia w na niedobory wody</a:t>
            </a:r>
          </a:p>
          <a:p>
            <a:pPr lvl="1">
              <a:lnSpc>
                <a:spcPct val="80000"/>
              </a:lnSpc>
              <a:buFont typeface="Wingdings" panose="05000000000000000000" pitchFamily="2" charset="2"/>
              <a:buChar char="Ø"/>
            </a:pPr>
            <a:r>
              <a:rPr lang="pl-PL" altLang="pl-PL" sz="2800" b="1" smtClean="0">
                <a:solidFill>
                  <a:srgbClr val="C00000"/>
                </a:solidFill>
              </a:rPr>
              <a:t>Odwodnienie</a:t>
            </a:r>
          </a:p>
          <a:p>
            <a:r>
              <a:rPr lang="pl-PL" altLang="pl-PL" smtClean="0"/>
              <a:t>Spowolnienie pracy jelit</a:t>
            </a:r>
          </a:p>
          <a:p>
            <a:pPr lvl="1">
              <a:buFont typeface="Wingdings" panose="05000000000000000000" pitchFamily="2" charset="2"/>
              <a:buChar char="Ø"/>
            </a:pPr>
            <a:r>
              <a:rPr lang="pl-PL" altLang="pl-PL" sz="2800" smtClean="0"/>
              <a:t> </a:t>
            </a:r>
            <a:r>
              <a:rPr lang="pl-PL" altLang="pl-PL" sz="2800" b="1" smtClean="0">
                <a:solidFill>
                  <a:srgbClr val="C00000"/>
                </a:solidFill>
              </a:rPr>
              <a:t>zaparcia</a:t>
            </a:r>
          </a:p>
          <a:p>
            <a:pPr lvl="1">
              <a:lnSpc>
                <a:spcPct val="80000"/>
              </a:lnSpc>
              <a:buFont typeface="Wingdings" panose="05000000000000000000" pitchFamily="2" charset="2"/>
              <a:buChar char="Ø"/>
            </a:pPr>
            <a:endParaRPr lang="pl-PL" altLang="pl-PL" sz="2800" smtClean="0">
              <a:solidFill>
                <a:srgbClr val="FF9933"/>
              </a:solidFill>
            </a:endParaRPr>
          </a:p>
        </p:txBody>
      </p:sp>
      <p:pic>
        <p:nvPicPr>
          <p:cNvPr id="34820" name="Billede 11" descr="cid:image001.jpg@01D37A4A.783D05B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0"/>
            <a:ext cx="1776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Obraz 8" descr="Znalezione obrazy dla zapytania this project is funded by the european union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52063" y="0"/>
            <a:ext cx="20399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11"/>
          <p:cNvSpPr txBox="1"/>
          <p:nvPr/>
        </p:nvSpPr>
        <p:spPr>
          <a:xfrm>
            <a:off x="1849438" y="6461125"/>
            <a:ext cx="8572500" cy="276225"/>
          </a:xfrm>
          <a:prstGeom prst="rect">
            <a:avLst/>
          </a:prstGeom>
          <a:noFill/>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a-DK" sz="1200" i="1" dirty="0">
                <a:solidFill>
                  <a:schemeClr val="bg1">
                    <a:lumMod val="50000"/>
                  </a:schemeClr>
                </a:solidFill>
                <a:latin typeface="+mn-lt"/>
              </a:rPr>
              <a:t>Materiały przygotowane w ramach projektu BEPRESEL (</a:t>
            </a:r>
            <a:r>
              <a:rPr lang="pl-PL" sz="1200" i="1" dirty="0">
                <a:solidFill>
                  <a:schemeClr val="bg1">
                    <a:lumMod val="50000"/>
                  </a:schemeClr>
                </a:solidFill>
                <a:latin typeface="+mn-lt"/>
              </a:rPr>
              <a:t>KA204-2017-012). Kopiowanie tylko za zgodą koordynatora projektu</a:t>
            </a:r>
            <a:r>
              <a:rPr lang="pl-PL" sz="1200" i="1" dirty="0" smtClean="0">
                <a:solidFill>
                  <a:schemeClr val="bg1">
                    <a:lumMod val="50000"/>
                  </a:schemeClr>
                </a:solidFill>
                <a:latin typeface="+mn-lt"/>
              </a:rPr>
              <a:t>.</a:t>
            </a:r>
            <a:endParaRPr lang="pl-PL" dirty="0"/>
          </a:p>
        </p:txBody>
      </p:sp>
    </p:spTree>
    <p:extLst>
      <p:ext uri="{BB962C8B-B14F-4D97-AF65-F5344CB8AC3E}">
        <p14:creationId xmlns:p14="http://schemas.microsoft.com/office/powerpoint/2010/main" val="368832075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6866" name="Rectangle 3"/>
          <p:cNvSpPr>
            <a:spLocks noGrp="1"/>
          </p:cNvSpPr>
          <p:nvPr>
            <p:ph type="body" idx="1"/>
          </p:nvPr>
        </p:nvSpPr>
        <p:spPr>
          <a:xfrm>
            <a:off x="1119188" y="950913"/>
            <a:ext cx="9320212" cy="5329237"/>
          </a:xfrm>
        </p:spPr>
        <p:txBody>
          <a:bodyPr/>
          <a:lstStyle/>
          <a:p>
            <a:r>
              <a:rPr lang="pl-PL" altLang="pl-PL" smtClean="0"/>
              <a:t>Spadek wydzielania soku żołądkowego</a:t>
            </a:r>
          </a:p>
          <a:p>
            <a:pPr lvl="1">
              <a:buFont typeface="Wingdings" panose="05000000000000000000" pitchFamily="2" charset="2"/>
              <a:buChar char="Ø"/>
            </a:pPr>
            <a:r>
              <a:rPr lang="pl-PL" altLang="pl-PL" sz="2800" b="1" smtClean="0">
                <a:solidFill>
                  <a:srgbClr val="C00000"/>
                </a:solidFill>
              </a:rPr>
              <a:t>Niedobór w</a:t>
            </a:r>
            <a:r>
              <a:rPr lang="en-GB" altLang="pl-PL" sz="2800" b="1" smtClean="0">
                <a:solidFill>
                  <a:srgbClr val="C00000"/>
                </a:solidFill>
              </a:rPr>
              <a:t>itamin</a:t>
            </a:r>
            <a:r>
              <a:rPr lang="pl-PL" altLang="pl-PL" sz="2800" b="1" smtClean="0">
                <a:solidFill>
                  <a:srgbClr val="C00000"/>
                </a:solidFill>
              </a:rPr>
              <a:t>y B12 (anemia, objawy neurologiczne)</a:t>
            </a:r>
            <a:endParaRPr lang="pl-PL" altLang="pl-PL" sz="2800" smtClean="0">
              <a:solidFill>
                <a:srgbClr val="C00000"/>
              </a:solidFill>
            </a:endParaRPr>
          </a:p>
          <a:p>
            <a:endParaRPr lang="pl-PL" altLang="pl-PL" smtClean="0"/>
          </a:p>
          <a:p>
            <a:r>
              <a:rPr lang="pl-PL" altLang="pl-PL" smtClean="0"/>
              <a:t>Niedobór laktazy w jelicie cienkim</a:t>
            </a:r>
          </a:p>
          <a:p>
            <a:pPr lvl="1">
              <a:buFont typeface="Wingdings" panose="05000000000000000000" pitchFamily="2" charset="2"/>
              <a:buChar char="Ø"/>
            </a:pPr>
            <a:r>
              <a:rPr lang="pl-PL" altLang="pl-PL" sz="2800" b="1" smtClean="0">
                <a:solidFill>
                  <a:srgbClr val="C00000"/>
                </a:solidFill>
              </a:rPr>
              <a:t>Biegunka po spożyciu mleka</a:t>
            </a:r>
            <a:r>
              <a:rPr lang="en-GB" altLang="pl-PL" sz="2800" b="1" smtClean="0">
                <a:solidFill>
                  <a:srgbClr val="C00000"/>
                </a:solidFill>
              </a:rPr>
              <a:t> </a:t>
            </a:r>
            <a:endParaRPr lang="pl-PL" altLang="pl-PL" sz="2800" b="1" smtClean="0">
              <a:solidFill>
                <a:srgbClr val="C00000"/>
              </a:solidFill>
            </a:endParaRPr>
          </a:p>
          <a:p>
            <a:endParaRPr lang="pl-PL" altLang="pl-PL" smtClean="0"/>
          </a:p>
          <a:p>
            <a:r>
              <a:rPr lang="pl-PL" altLang="pl-PL" smtClean="0"/>
              <a:t>Zmniejszone wchłanianie jelitowe</a:t>
            </a:r>
          </a:p>
          <a:p>
            <a:pPr lvl="1">
              <a:buFont typeface="Wingdings" panose="05000000000000000000" pitchFamily="2" charset="2"/>
              <a:buChar char="Ø"/>
            </a:pPr>
            <a:r>
              <a:rPr lang="pl-PL" altLang="pl-PL" sz="2800" b="1" smtClean="0">
                <a:solidFill>
                  <a:srgbClr val="C00000"/>
                </a:solidFill>
              </a:rPr>
              <a:t>Niedobory witamin </a:t>
            </a:r>
            <a:r>
              <a:rPr lang="en-GB" altLang="pl-PL" sz="2800" b="1" smtClean="0">
                <a:solidFill>
                  <a:srgbClr val="C00000"/>
                </a:solidFill>
              </a:rPr>
              <a:t>(</a:t>
            </a:r>
            <a:r>
              <a:rPr lang="pl-PL" altLang="pl-PL" sz="2800" b="1" smtClean="0">
                <a:solidFill>
                  <a:srgbClr val="C00000"/>
                </a:solidFill>
              </a:rPr>
              <a:t>np.</a:t>
            </a:r>
            <a:r>
              <a:rPr lang="en-GB" altLang="pl-PL" sz="2800" b="1" smtClean="0">
                <a:solidFill>
                  <a:srgbClr val="C00000"/>
                </a:solidFill>
              </a:rPr>
              <a:t> </a:t>
            </a:r>
            <a:r>
              <a:rPr lang="pl-PL" altLang="pl-PL" sz="2800" b="1" smtClean="0">
                <a:solidFill>
                  <a:srgbClr val="C00000"/>
                </a:solidFill>
              </a:rPr>
              <a:t>kwas foliowy</a:t>
            </a:r>
            <a:r>
              <a:rPr lang="en-GB" altLang="pl-PL" sz="2800" b="1" smtClean="0">
                <a:solidFill>
                  <a:srgbClr val="C00000"/>
                </a:solidFill>
              </a:rPr>
              <a:t>, </a:t>
            </a:r>
            <a:r>
              <a:rPr lang="pl-PL" altLang="pl-PL" sz="2800" b="1" smtClean="0">
                <a:solidFill>
                  <a:srgbClr val="C00000"/>
                </a:solidFill>
              </a:rPr>
              <a:t>witamina D3</a:t>
            </a:r>
            <a:r>
              <a:rPr lang="en-GB" altLang="pl-PL" sz="2800" b="1" smtClean="0">
                <a:solidFill>
                  <a:srgbClr val="C00000"/>
                </a:solidFill>
              </a:rPr>
              <a:t>) </a:t>
            </a:r>
            <a:endParaRPr lang="pl-PL" altLang="pl-PL" sz="2800" b="1" smtClean="0">
              <a:solidFill>
                <a:srgbClr val="C00000"/>
              </a:solidFill>
            </a:endParaRPr>
          </a:p>
          <a:p>
            <a:pPr lvl="1">
              <a:buFont typeface="Wingdings" panose="05000000000000000000" pitchFamily="2" charset="2"/>
              <a:buChar char="Ø"/>
            </a:pPr>
            <a:r>
              <a:rPr lang="pl-PL" altLang="pl-PL" sz="2800" b="1" smtClean="0">
                <a:solidFill>
                  <a:srgbClr val="C00000"/>
                </a:solidFill>
              </a:rPr>
              <a:t>Niedobory minerałów </a:t>
            </a:r>
            <a:r>
              <a:rPr lang="en-GB" altLang="pl-PL" sz="2800" b="1" smtClean="0">
                <a:solidFill>
                  <a:srgbClr val="C00000"/>
                </a:solidFill>
              </a:rPr>
              <a:t>(</a:t>
            </a:r>
            <a:r>
              <a:rPr lang="pl-PL" altLang="pl-PL" sz="2800" b="1" smtClean="0">
                <a:solidFill>
                  <a:srgbClr val="C00000"/>
                </a:solidFill>
              </a:rPr>
              <a:t>wapń, żelazo, cynk</a:t>
            </a:r>
            <a:r>
              <a:rPr lang="en-GB" altLang="pl-PL" sz="2800" b="1" smtClean="0">
                <a:solidFill>
                  <a:srgbClr val="C00000"/>
                </a:solidFill>
              </a:rPr>
              <a:t>)</a:t>
            </a:r>
            <a:r>
              <a:rPr lang="pl-PL" altLang="pl-PL" sz="2800" b="1" smtClean="0">
                <a:solidFill>
                  <a:srgbClr val="C00000"/>
                </a:solidFill>
              </a:rPr>
              <a:t> </a:t>
            </a:r>
          </a:p>
          <a:p>
            <a:pPr lvl="1">
              <a:buFont typeface="Wingdings" panose="05000000000000000000" pitchFamily="2" charset="2"/>
              <a:buChar char="Ø"/>
            </a:pPr>
            <a:r>
              <a:rPr lang="pl-PL" altLang="pl-PL" sz="2800" b="1" smtClean="0">
                <a:solidFill>
                  <a:srgbClr val="C00000"/>
                </a:solidFill>
              </a:rPr>
              <a:t> mogą prowadzić do anemii, osteoporozy</a:t>
            </a:r>
            <a:endParaRPr lang="en-GB" altLang="pl-PL" sz="2800" b="1" smtClean="0">
              <a:solidFill>
                <a:srgbClr val="C00000"/>
              </a:solidFill>
            </a:endParaRPr>
          </a:p>
        </p:txBody>
      </p:sp>
      <p:sp>
        <p:nvSpPr>
          <p:cNvPr id="36867" name="Rectangle 2"/>
          <p:cNvSpPr txBox="1">
            <a:spLocks noChangeArrowheads="1"/>
          </p:cNvSpPr>
          <p:nvPr/>
        </p:nvSpPr>
        <p:spPr bwMode="auto">
          <a:xfrm>
            <a:off x="1933575" y="34925"/>
            <a:ext cx="85058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3600" b="1">
                <a:solidFill>
                  <a:srgbClr val="0070C0"/>
                </a:solidFill>
                <a:latin typeface="Calibri Light" panose="020F0302020204030204" pitchFamily="34" charset="0"/>
              </a:rPr>
              <a:t>Zmiany w układzie pokarmowym  </a:t>
            </a:r>
            <a:endParaRPr lang="en-GB" altLang="pl-PL" sz="3600" b="1">
              <a:solidFill>
                <a:srgbClr val="0070C0"/>
              </a:solidFill>
              <a:latin typeface="Calibri Light" panose="020F0302020204030204" pitchFamily="34" charset="0"/>
            </a:endParaRPr>
          </a:p>
        </p:txBody>
      </p:sp>
      <p:pic>
        <p:nvPicPr>
          <p:cNvPr id="36868" name="Billede 11" descr="cid:image001.jpg@01D37A4A.783D05B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1776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Obraz 8" descr="Znalezione obrazy dla zapytania this project is funded by the european union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2063" y="0"/>
            <a:ext cx="20399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11"/>
          <p:cNvSpPr txBox="1"/>
          <p:nvPr/>
        </p:nvSpPr>
        <p:spPr>
          <a:xfrm>
            <a:off x="1849438" y="6461125"/>
            <a:ext cx="8572500" cy="276225"/>
          </a:xfrm>
          <a:prstGeom prst="rect">
            <a:avLst/>
          </a:prstGeom>
          <a:noFill/>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a-DK" sz="1200" i="1" dirty="0">
                <a:solidFill>
                  <a:schemeClr val="bg1">
                    <a:lumMod val="50000"/>
                  </a:schemeClr>
                </a:solidFill>
                <a:latin typeface="+mn-lt"/>
              </a:rPr>
              <a:t>Materiały przygotowane w ramach projektu BEPRESEL (</a:t>
            </a:r>
            <a:r>
              <a:rPr lang="pl-PL" sz="1200" i="1" dirty="0">
                <a:solidFill>
                  <a:schemeClr val="bg1">
                    <a:lumMod val="50000"/>
                  </a:schemeClr>
                </a:solidFill>
                <a:latin typeface="+mn-lt"/>
              </a:rPr>
              <a:t>KA204-2017-012). Kopiowanie tylko za zgodą koordynatora projektu</a:t>
            </a:r>
            <a:r>
              <a:rPr lang="pl-PL" sz="1200" i="1" dirty="0" smtClean="0">
                <a:solidFill>
                  <a:schemeClr val="bg1">
                    <a:lumMod val="50000"/>
                  </a:schemeClr>
                </a:solidFill>
                <a:latin typeface="+mn-lt"/>
              </a:rPr>
              <a:t>.</a:t>
            </a:r>
            <a:endParaRPr lang="pl-PL" dirty="0"/>
          </a:p>
        </p:txBody>
      </p:sp>
    </p:spTree>
    <p:extLst>
      <p:ext uri="{BB962C8B-B14F-4D97-AF65-F5344CB8AC3E}">
        <p14:creationId xmlns:p14="http://schemas.microsoft.com/office/powerpoint/2010/main" val="129737361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7890" name="Rectangle 2"/>
          <p:cNvSpPr>
            <a:spLocks noGrp="1"/>
          </p:cNvSpPr>
          <p:nvPr>
            <p:ph type="title"/>
          </p:nvPr>
        </p:nvSpPr>
        <p:spPr>
          <a:xfrm>
            <a:off x="1703388" y="457200"/>
            <a:ext cx="8785225" cy="739775"/>
          </a:xfrm>
        </p:spPr>
        <p:txBody>
          <a:bodyPr/>
          <a:lstStyle/>
          <a:p>
            <a:r>
              <a:rPr lang="pl-PL" altLang="pl-PL" sz="4000" b="1" smtClean="0">
                <a:solidFill>
                  <a:srgbClr val="0070C0"/>
                </a:solidFill>
              </a:rPr>
              <a:t>Można temu zapobiegać poprzez:</a:t>
            </a:r>
            <a:endParaRPr lang="en-GB" altLang="pl-PL" sz="4000" b="1" smtClean="0">
              <a:solidFill>
                <a:srgbClr val="0070C0"/>
              </a:solidFill>
            </a:endParaRPr>
          </a:p>
        </p:txBody>
      </p:sp>
      <p:sp>
        <p:nvSpPr>
          <p:cNvPr id="37891" name="Rectangle 3"/>
          <p:cNvSpPr>
            <a:spLocks noGrp="1"/>
          </p:cNvSpPr>
          <p:nvPr>
            <p:ph type="body" idx="1"/>
          </p:nvPr>
        </p:nvSpPr>
        <p:spPr>
          <a:xfrm>
            <a:off x="765175" y="1604963"/>
            <a:ext cx="10525125" cy="4703762"/>
          </a:xfrm>
        </p:spPr>
        <p:txBody>
          <a:bodyPr/>
          <a:lstStyle/>
          <a:p>
            <a:r>
              <a:rPr lang="pl-PL" altLang="pl-PL" smtClean="0"/>
              <a:t>Dopasowanie protezy, higienę  jamy ustnej</a:t>
            </a:r>
          </a:p>
          <a:p>
            <a:r>
              <a:rPr lang="pl-PL" altLang="pl-PL" smtClean="0"/>
              <a:t>M</a:t>
            </a:r>
            <a:r>
              <a:rPr lang="en-GB" altLang="pl-PL" smtClean="0"/>
              <a:t>od</a:t>
            </a:r>
            <a:r>
              <a:rPr lang="pl-PL" altLang="pl-PL" smtClean="0"/>
              <a:t>y</a:t>
            </a:r>
            <a:r>
              <a:rPr lang="en-GB" altLang="pl-PL" smtClean="0"/>
              <a:t>fi</a:t>
            </a:r>
            <a:r>
              <a:rPr lang="pl-PL" altLang="pl-PL" smtClean="0"/>
              <a:t>kację posiłków</a:t>
            </a:r>
          </a:p>
          <a:p>
            <a:r>
              <a:rPr lang="pl-PL" altLang="pl-PL" smtClean="0"/>
              <a:t>Przyjmowanie odpowiedniej ilości płynów</a:t>
            </a:r>
          </a:p>
          <a:p>
            <a:r>
              <a:rPr lang="pl-PL" altLang="pl-PL" smtClean="0"/>
              <a:t>Redukcja soli i cukru w pożywieniu</a:t>
            </a:r>
          </a:p>
          <a:p>
            <a:r>
              <a:rPr lang="pl-PL" altLang="pl-PL" smtClean="0"/>
              <a:t>Stosowanie ziół, pieprzu, cytryny, papryki w celu poprawy smaku</a:t>
            </a:r>
          </a:p>
          <a:p>
            <a:r>
              <a:rPr lang="pl-PL" altLang="pl-PL" smtClean="0"/>
              <a:t>Unikanie długich przerw w piciu mleka</a:t>
            </a:r>
          </a:p>
          <a:p>
            <a:r>
              <a:rPr lang="pl-PL" altLang="pl-PL" smtClean="0"/>
              <a:t>Przyjmowanie w</a:t>
            </a:r>
            <a:r>
              <a:rPr lang="en-GB" altLang="pl-PL" smtClean="0"/>
              <a:t>itamin</a:t>
            </a:r>
            <a:r>
              <a:rPr lang="pl-PL" altLang="pl-PL" smtClean="0"/>
              <a:t>y</a:t>
            </a:r>
            <a:r>
              <a:rPr lang="en-GB" altLang="pl-PL" smtClean="0"/>
              <a:t> B12</a:t>
            </a:r>
            <a:endParaRPr lang="pl-PL" altLang="pl-PL" smtClean="0"/>
          </a:p>
          <a:p>
            <a:r>
              <a:rPr lang="pl-PL" altLang="pl-PL" smtClean="0"/>
              <a:t>Stosowanie diety wysokobłonnikowej gdy nie ma przeciwwskazań</a:t>
            </a:r>
          </a:p>
        </p:txBody>
      </p:sp>
      <p:pic>
        <p:nvPicPr>
          <p:cNvPr id="37892" name="Billede 11" descr="cid:image001.jpg@01D37A4A.783D05B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0"/>
            <a:ext cx="1776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Obraz 8" descr="Znalezione obrazy dla zapytania this project is funded by the european union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52063" y="0"/>
            <a:ext cx="20399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11"/>
          <p:cNvSpPr txBox="1"/>
          <p:nvPr/>
        </p:nvSpPr>
        <p:spPr>
          <a:xfrm>
            <a:off x="1849438" y="6461125"/>
            <a:ext cx="8572500" cy="276225"/>
          </a:xfrm>
          <a:prstGeom prst="rect">
            <a:avLst/>
          </a:prstGeom>
          <a:noFill/>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a-DK" sz="1200" i="1" dirty="0">
                <a:solidFill>
                  <a:schemeClr val="bg1">
                    <a:lumMod val="50000"/>
                  </a:schemeClr>
                </a:solidFill>
                <a:latin typeface="+mn-lt"/>
              </a:rPr>
              <a:t>Materiały przygotowane w ramach projektu BEPRESEL (</a:t>
            </a:r>
            <a:r>
              <a:rPr lang="pl-PL" sz="1200" i="1" dirty="0">
                <a:solidFill>
                  <a:schemeClr val="bg1">
                    <a:lumMod val="50000"/>
                  </a:schemeClr>
                </a:solidFill>
                <a:latin typeface="+mn-lt"/>
              </a:rPr>
              <a:t>KA204-2017-012). Kopiowanie tylko za zgodą koordynatora projektu</a:t>
            </a:r>
            <a:r>
              <a:rPr lang="pl-PL" sz="1200" i="1" dirty="0" smtClean="0">
                <a:solidFill>
                  <a:schemeClr val="bg1">
                    <a:lumMod val="50000"/>
                  </a:schemeClr>
                </a:solidFill>
                <a:latin typeface="+mn-lt"/>
              </a:rPr>
              <a:t>.</a:t>
            </a:r>
            <a:endParaRPr lang="pl-PL" dirty="0"/>
          </a:p>
        </p:txBody>
      </p:sp>
    </p:spTree>
    <p:extLst>
      <p:ext uri="{BB962C8B-B14F-4D97-AF65-F5344CB8AC3E}">
        <p14:creationId xmlns:p14="http://schemas.microsoft.com/office/powerpoint/2010/main" val="259219596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9938" name="Rectangle 2"/>
          <p:cNvSpPr>
            <a:spLocks noGrp="1"/>
          </p:cNvSpPr>
          <p:nvPr>
            <p:ph type="title"/>
          </p:nvPr>
        </p:nvSpPr>
        <p:spPr>
          <a:xfrm>
            <a:off x="1981200" y="457200"/>
            <a:ext cx="8229600" cy="884238"/>
          </a:xfrm>
        </p:spPr>
        <p:txBody>
          <a:bodyPr/>
          <a:lstStyle/>
          <a:p>
            <a:r>
              <a:rPr lang="pl-PL" altLang="pl-PL" sz="3600" b="1" smtClean="0">
                <a:solidFill>
                  <a:srgbClr val="0070C0"/>
                </a:solidFill>
              </a:rPr>
              <a:t>Zmiany w wątrobie</a:t>
            </a:r>
            <a:endParaRPr lang="en-GB" altLang="pl-PL" sz="3600" b="1" smtClean="0">
              <a:solidFill>
                <a:srgbClr val="0070C0"/>
              </a:solidFill>
            </a:endParaRPr>
          </a:p>
        </p:txBody>
      </p:sp>
      <p:sp>
        <p:nvSpPr>
          <p:cNvPr id="39939" name="Rectangle 3"/>
          <p:cNvSpPr>
            <a:spLocks noGrp="1"/>
          </p:cNvSpPr>
          <p:nvPr>
            <p:ph type="body" idx="1"/>
          </p:nvPr>
        </p:nvSpPr>
        <p:spPr>
          <a:xfrm>
            <a:off x="1008063" y="1484313"/>
            <a:ext cx="10580687" cy="4824412"/>
          </a:xfrm>
        </p:spPr>
        <p:txBody>
          <a:bodyPr/>
          <a:lstStyle/>
          <a:p>
            <a:r>
              <a:rPr lang="pl-PL" altLang="pl-PL" smtClean="0"/>
              <a:t>Zmniejszenie możliwości regeneracji wątroby</a:t>
            </a:r>
          </a:p>
          <a:p>
            <a:r>
              <a:rPr lang="pl-PL" altLang="pl-PL" smtClean="0"/>
              <a:t>Zmniejszenie masy wątroby o 20%</a:t>
            </a:r>
          </a:p>
          <a:p>
            <a:r>
              <a:rPr lang="pl-PL" altLang="pl-PL" smtClean="0"/>
              <a:t>Spadek syntezy białek</a:t>
            </a:r>
          </a:p>
          <a:p>
            <a:r>
              <a:rPr lang="pl-PL" altLang="pl-PL" smtClean="0"/>
              <a:t>Zwolnienie rozkładania leków</a:t>
            </a:r>
          </a:p>
          <a:p>
            <a:pPr>
              <a:buFont typeface="Wingdings" panose="05000000000000000000" pitchFamily="2" charset="2"/>
              <a:buNone/>
            </a:pPr>
            <a:endParaRPr lang="pl-PL" altLang="pl-PL" smtClean="0"/>
          </a:p>
          <a:p>
            <a:pPr>
              <a:buFont typeface="Wingdings" panose="05000000000000000000" pitchFamily="2" charset="2"/>
              <a:buNone/>
            </a:pPr>
            <a:r>
              <a:rPr lang="pl-PL" altLang="pl-PL" smtClean="0"/>
              <a:t>Skutek: </a:t>
            </a:r>
          </a:p>
          <a:p>
            <a:pPr lvl="1"/>
            <a:r>
              <a:rPr lang="pl-PL" altLang="pl-PL" sz="3200" smtClean="0">
                <a:solidFill>
                  <a:srgbClr val="C00000"/>
                </a:solidFill>
              </a:rPr>
              <a:t>Niebezpieczeństwo kumulacji leków</a:t>
            </a:r>
          </a:p>
          <a:p>
            <a:pPr lvl="1"/>
            <a:r>
              <a:rPr lang="pl-PL" altLang="pl-PL" sz="3200" smtClean="0">
                <a:solidFill>
                  <a:srgbClr val="C00000"/>
                </a:solidFill>
              </a:rPr>
              <a:t>Konieczność dostosowania dawek leków zależnie od stanu zdrowia </a:t>
            </a:r>
          </a:p>
          <a:p>
            <a:pPr>
              <a:buFont typeface="Wingdings" panose="05000000000000000000" pitchFamily="2" charset="2"/>
              <a:buNone/>
            </a:pPr>
            <a:endParaRPr lang="pl-PL" altLang="pl-PL" smtClean="0">
              <a:solidFill>
                <a:srgbClr val="FFCC00"/>
              </a:solidFill>
            </a:endParaRPr>
          </a:p>
        </p:txBody>
      </p:sp>
      <p:pic>
        <p:nvPicPr>
          <p:cNvPr id="39940" name="Billede 11" descr="cid:image001.jpg@01D37A4A.783D05B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0"/>
            <a:ext cx="1776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Obraz 8" descr="Znalezione obrazy dla zapytania this project is funded by the european union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52063" y="0"/>
            <a:ext cx="20399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11"/>
          <p:cNvSpPr txBox="1"/>
          <p:nvPr/>
        </p:nvSpPr>
        <p:spPr>
          <a:xfrm>
            <a:off x="1849438" y="6461125"/>
            <a:ext cx="8572500" cy="276225"/>
          </a:xfrm>
          <a:prstGeom prst="rect">
            <a:avLst/>
          </a:prstGeom>
          <a:noFill/>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a-DK" sz="1200" i="1" dirty="0">
                <a:solidFill>
                  <a:schemeClr val="bg1">
                    <a:lumMod val="50000"/>
                  </a:schemeClr>
                </a:solidFill>
                <a:latin typeface="+mn-lt"/>
              </a:rPr>
              <a:t>Materiały przygotowane w ramach projektu BEPRESEL (</a:t>
            </a:r>
            <a:r>
              <a:rPr lang="pl-PL" sz="1200" i="1" dirty="0">
                <a:solidFill>
                  <a:schemeClr val="bg1">
                    <a:lumMod val="50000"/>
                  </a:schemeClr>
                </a:solidFill>
                <a:latin typeface="+mn-lt"/>
              </a:rPr>
              <a:t>KA204-2017-012). Kopiowanie tylko za zgodą koordynatora projektu</a:t>
            </a:r>
            <a:r>
              <a:rPr lang="pl-PL" sz="1200" i="1" dirty="0" smtClean="0">
                <a:solidFill>
                  <a:schemeClr val="bg1">
                    <a:lumMod val="50000"/>
                  </a:schemeClr>
                </a:solidFill>
                <a:latin typeface="+mn-lt"/>
              </a:rPr>
              <a:t>.</a:t>
            </a:r>
            <a:endParaRPr lang="pl-PL" dirty="0"/>
          </a:p>
        </p:txBody>
      </p:sp>
    </p:spTree>
    <p:extLst>
      <p:ext uri="{BB962C8B-B14F-4D97-AF65-F5344CB8AC3E}">
        <p14:creationId xmlns:p14="http://schemas.microsoft.com/office/powerpoint/2010/main" val="276526201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6" name="Rektangel 5"/>
          <p:cNvSpPr/>
          <p:nvPr/>
        </p:nvSpPr>
        <p:spPr>
          <a:xfrm>
            <a:off x="357188" y="3389313"/>
            <a:ext cx="7280275" cy="1441450"/>
          </a:xfrm>
          <a:prstGeom prst="rect">
            <a:avLst/>
          </a:prstGeom>
          <a:no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pl-PL" sz="2800" b="1" dirty="0"/>
              <a:t>Zanim przejdziemy dalej, pozwólcie Państwo, że się przedstawię</a:t>
            </a:r>
            <a:endParaRPr lang="da-DK" sz="2800" b="1" dirty="0"/>
          </a:p>
        </p:txBody>
      </p:sp>
      <p:sp>
        <p:nvSpPr>
          <p:cNvPr id="7" name="Rektangel 6"/>
          <p:cNvSpPr/>
          <p:nvPr/>
        </p:nvSpPr>
        <p:spPr>
          <a:xfrm>
            <a:off x="357188" y="1401763"/>
            <a:ext cx="7280275" cy="1438275"/>
          </a:xfrm>
          <a:prstGeom prst="rect">
            <a:avLst/>
          </a:prstGeom>
          <a:no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pl-PL" sz="2800" b="1" dirty="0"/>
              <a:t>Nazywam się:</a:t>
            </a:r>
            <a:endParaRPr lang="da-DK" sz="2800" b="1" dirty="0"/>
          </a:p>
        </p:txBody>
      </p:sp>
      <p:pic>
        <p:nvPicPr>
          <p:cNvPr id="5124" name="Billede 7" descr="cid:image001.jpg@01D37A4A.783D05B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182563"/>
            <a:ext cx="177641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Obraz 8" descr="Znalezione obrazy dla zapytania this project is funded by the european union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8550" y="90488"/>
            <a:ext cx="20399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11"/>
          <p:cNvSpPr txBox="1"/>
          <p:nvPr/>
        </p:nvSpPr>
        <p:spPr>
          <a:xfrm>
            <a:off x="1849438" y="6461125"/>
            <a:ext cx="8572500" cy="276225"/>
          </a:xfrm>
          <a:prstGeom prst="rect">
            <a:avLst/>
          </a:prstGeom>
          <a:noFill/>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a-DK" sz="1200" i="1" dirty="0">
                <a:solidFill>
                  <a:schemeClr val="bg1">
                    <a:lumMod val="50000"/>
                  </a:schemeClr>
                </a:solidFill>
                <a:latin typeface="+mn-lt"/>
              </a:rPr>
              <a:t>Materiały przygotowane w ramach projektu BEPRESEL (</a:t>
            </a:r>
            <a:r>
              <a:rPr lang="pl-PL" sz="1200" i="1" dirty="0">
                <a:solidFill>
                  <a:schemeClr val="bg1">
                    <a:lumMod val="50000"/>
                  </a:schemeClr>
                </a:solidFill>
                <a:latin typeface="+mn-lt"/>
              </a:rPr>
              <a:t>KA204-2017-012). Kopiowanie tylko za zgodą koordynatora projektu</a:t>
            </a:r>
            <a:r>
              <a:rPr lang="pl-PL" sz="1200" i="1" dirty="0" smtClean="0">
                <a:solidFill>
                  <a:schemeClr val="bg1">
                    <a:lumMod val="50000"/>
                  </a:schemeClr>
                </a:solidFill>
                <a:latin typeface="+mn-lt"/>
              </a:rPr>
              <a:t>.</a:t>
            </a:r>
            <a:endParaRPr lang="pl-PL" dirty="0"/>
          </a:p>
        </p:txBody>
      </p:sp>
      <p:pic>
        <p:nvPicPr>
          <p:cNvPr id="5127" name="Billed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54950" y="1422400"/>
            <a:ext cx="43370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ktangel 9"/>
          <p:cNvSpPr/>
          <p:nvPr/>
        </p:nvSpPr>
        <p:spPr>
          <a:xfrm>
            <a:off x="9678410" y="1717964"/>
            <a:ext cx="1894754" cy="11220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l-PL" smtClean="0"/>
              <a:t>Jak się mamy?</a:t>
            </a:r>
            <a:endParaRPr lang="da-DK"/>
          </a:p>
        </p:txBody>
      </p:sp>
    </p:spTree>
    <p:extLst>
      <p:ext uri="{BB962C8B-B14F-4D97-AF65-F5344CB8AC3E}">
        <p14:creationId xmlns:p14="http://schemas.microsoft.com/office/powerpoint/2010/main" val="19724655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1986" name="Rectangle 2"/>
          <p:cNvSpPr>
            <a:spLocks noGrp="1"/>
          </p:cNvSpPr>
          <p:nvPr>
            <p:ph type="title"/>
          </p:nvPr>
        </p:nvSpPr>
        <p:spPr>
          <a:xfrm>
            <a:off x="1981200" y="457200"/>
            <a:ext cx="8229600" cy="739775"/>
          </a:xfrm>
        </p:spPr>
        <p:txBody>
          <a:bodyPr/>
          <a:lstStyle/>
          <a:p>
            <a:r>
              <a:rPr lang="pl-PL" altLang="pl-PL" sz="3600" b="1" smtClean="0">
                <a:solidFill>
                  <a:srgbClr val="0070C0"/>
                </a:solidFill>
              </a:rPr>
              <a:t>Zmiany w nerkach</a:t>
            </a:r>
            <a:endParaRPr lang="en-GB" altLang="pl-PL" sz="3600" b="1" smtClean="0">
              <a:solidFill>
                <a:srgbClr val="0070C0"/>
              </a:solidFill>
            </a:endParaRPr>
          </a:p>
        </p:txBody>
      </p:sp>
      <p:sp>
        <p:nvSpPr>
          <p:cNvPr id="41987" name="Rectangle 3">
            <a:extLst/>
          </p:cNvPr>
          <p:cNvSpPr>
            <a:spLocks noGrp="1" noChangeArrowheads="1"/>
          </p:cNvSpPr>
          <p:nvPr>
            <p:ph type="body" idx="1"/>
          </p:nvPr>
        </p:nvSpPr>
        <p:spPr>
          <a:xfrm>
            <a:off x="485775" y="1341438"/>
            <a:ext cx="11158538" cy="5059362"/>
          </a:xfrm>
        </p:spPr>
        <p:txBody>
          <a:bodyPr/>
          <a:lstStyle/>
          <a:p>
            <a:pPr>
              <a:defRPr/>
            </a:pPr>
            <a:r>
              <a:rPr lang="pl-PL" altLang="pl-PL" dirty="0"/>
              <a:t>Zmniejszenie masy nerek o 25-30%</a:t>
            </a:r>
          </a:p>
          <a:p>
            <a:pPr>
              <a:defRPr/>
            </a:pPr>
            <a:r>
              <a:rPr lang="pl-PL" altLang="pl-PL" dirty="0"/>
              <a:t>Spadek przepływu krwi i filtracji o 50-60%</a:t>
            </a:r>
          </a:p>
          <a:p>
            <a:pPr>
              <a:buFont typeface="Wingdings" panose="05000000000000000000" pitchFamily="2" charset="2"/>
              <a:buNone/>
              <a:defRPr/>
            </a:pPr>
            <a:r>
              <a:rPr lang="pl-PL" altLang="pl-PL" dirty="0"/>
              <a:t>Skutek: </a:t>
            </a:r>
            <a:r>
              <a:rPr lang="pl-PL" altLang="pl-PL" b="1" dirty="0">
                <a:solidFill>
                  <a:srgbClr val="C00000"/>
                </a:solidFill>
              </a:rPr>
              <a:t>znacznie ograniczone rezerwy nerek</a:t>
            </a:r>
          </a:p>
          <a:p>
            <a:pPr>
              <a:defRPr/>
            </a:pPr>
            <a:r>
              <a:rPr lang="pl-PL" altLang="pl-PL" dirty="0"/>
              <a:t>Nerki osoby starszej są bardzo wrażliwe na każde dodatkowe obciążenie: </a:t>
            </a:r>
          </a:p>
          <a:p>
            <a:pPr lvl="1">
              <a:defRPr/>
            </a:pPr>
            <a:r>
              <a:rPr lang="pl-PL" altLang="pl-PL" dirty="0"/>
              <a:t>Nawet krótkotrwałe niedokrwienie </a:t>
            </a:r>
          </a:p>
          <a:p>
            <a:pPr lvl="2">
              <a:defRPr/>
            </a:pPr>
            <a:r>
              <a:rPr lang="pl-PL" altLang="pl-PL" sz="2400" dirty="0"/>
              <a:t>nagły spadek ciśnienia tętniczego </a:t>
            </a:r>
          </a:p>
          <a:p>
            <a:pPr lvl="2">
              <a:defRPr/>
            </a:pPr>
            <a:r>
              <a:rPr lang="pl-PL" altLang="pl-PL" sz="2400" dirty="0"/>
              <a:t>utrata krwi </a:t>
            </a:r>
          </a:p>
          <a:p>
            <a:pPr lvl="2">
              <a:defRPr/>
            </a:pPr>
            <a:r>
              <a:rPr lang="pl-PL" altLang="pl-PL" sz="2400" dirty="0"/>
              <a:t>odwodnienie wskutek wymiotów, biegunki lub </a:t>
            </a:r>
            <a:r>
              <a:rPr lang="pl-PL" altLang="pl-PL" sz="3200" b="1" dirty="0" err="1">
                <a:solidFill>
                  <a:srgbClr val="C00000"/>
                </a:solidFill>
              </a:rPr>
              <a:t>niedopojenia</a:t>
            </a:r>
            <a:r>
              <a:rPr lang="pl-PL" altLang="pl-PL" sz="3200" b="1" dirty="0">
                <a:solidFill>
                  <a:srgbClr val="C00000"/>
                </a:solidFill>
              </a:rPr>
              <a:t> !</a:t>
            </a:r>
          </a:p>
          <a:p>
            <a:pPr lvl="1">
              <a:defRPr/>
            </a:pPr>
            <a:r>
              <a:rPr lang="pl-PL" altLang="pl-PL" dirty="0"/>
              <a:t>Leki uszkadzające nerki</a:t>
            </a:r>
          </a:p>
          <a:p>
            <a:pPr lvl="1">
              <a:defRPr/>
            </a:pPr>
            <a:r>
              <a:rPr lang="pl-PL" altLang="pl-PL" dirty="0"/>
              <a:t>Zakażenie dróg moczowych</a:t>
            </a:r>
          </a:p>
          <a:p>
            <a:pPr marL="457200" lvl="1" indent="0">
              <a:buFont typeface="Arial" panose="020B0604020202020204" pitchFamily="34" charset="0"/>
              <a:buNone/>
              <a:defRPr/>
            </a:pPr>
            <a:r>
              <a:rPr lang="pl-PL" altLang="pl-PL" sz="2800" b="1" dirty="0">
                <a:solidFill>
                  <a:srgbClr val="C00000"/>
                </a:solidFill>
              </a:rPr>
              <a:t>mogą prowadzić do rozwoju niewydolności nerek, a nawet do śmierci ! </a:t>
            </a:r>
          </a:p>
          <a:p>
            <a:pPr>
              <a:buFont typeface="Wingdings" panose="05000000000000000000" pitchFamily="2" charset="2"/>
              <a:buNone/>
              <a:defRPr/>
            </a:pPr>
            <a:endParaRPr lang="pl-PL" altLang="pl-PL" b="1" dirty="0">
              <a:solidFill>
                <a:srgbClr val="FF9933"/>
              </a:solidFill>
            </a:endParaRPr>
          </a:p>
        </p:txBody>
      </p:sp>
      <p:pic>
        <p:nvPicPr>
          <p:cNvPr id="41988" name="Billede 11" descr="cid:image001.jpg@01D37A4A.783D05B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0"/>
            <a:ext cx="1776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Obraz 8" descr="Znalezione obrazy dla zapytania this project is funded by the european union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52063" y="0"/>
            <a:ext cx="20399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11"/>
          <p:cNvSpPr txBox="1"/>
          <p:nvPr/>
        </p:nvSpPr>
        <p:spPr>
          <a:xfrm>
            <a:off x="1849438" y="6461125"/>
            <a:ext cx="8572500" cy="276225"/>
          </a:xfrm>
          <a:prstGeom prst="rect">
            <a:avLst/>
          </a:prstGeom>
          <a:noFill/>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a-DK" sz="1200" i="1" dirty="0">
                <a:solidFill>
                  <a:schemeClr val="bg1">
                    <a:lumMod val="50000"/>
                  </a:schemeClr>
                </a:solidFill>
                <a:latin typeface="+mn-lt"/>
              </a:rPr>
              <a:t>Materiały przygotowane w ramach projektu BEPRESEL (</a:t>
            </a:r>
            <a:r>
              <a:rPr lang="pl-PL" sz="1200" i="1" dirty="0">
                <a:solidFill>
                  <a:schemeClr val="bg1">
                    <a:lumMod val="50000"/>
                  </a:schemeClr>
                </a:solidFill>
                <a:latin typeface="+mn-lt"/>
              </a:rPr>
              <a:t>KA204-2017-012). Kopiowanie tylko za zgodą koordynatora projektu</a:t>
            </a:r>
            <a:r>
              <a:rPr lang="pl-PL" sz="1200" i="1" dirty="0" smtClean="0">
                <a:solidFill>
                  <a:schemeClr val="bg1">
                    <a:lumMod val="50000"/>
                  </a:schemeClr>
                </a:solidFill>
                <a:latin typeface="+mn-lt"/>
              </a:rPr>
              <a:t>.</a:t>
            </a:r>
            <a:endParaRPr lang="pl-PL" dirty="0"/>
          </a:p>
        </p:txBody>
      </p:sp>
    </p:spTree>
    <p:extLst>
      <p:ext uri="{BB962C8B-B14F-4D97-AF65-F5344CB8AC3E}">
        <p14:creationId xmlns:p14="http://schemas.microsoft.com/office/powerpoint/2010/main" val="22592517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4034" name="Rectangle 2"/>
          <p:cNvSpPr>
            <a:spLocks noGrp="1"/>
          </p:cNvSpPr>
          <p:nvPr>
            <p:ph type="title"/>
          </p:nvPr>
        </p:nvSpPr>
        <p:spPr>
          <a:xfrm>
            <a:off x="1981200" y="457200"/>
            <a:ext cx="8229600" cy="739775"/>
          </a:xfrm>
        </p:spPr>
        <p:txBody>
          <a:bodyPr/>
          <a:lstStyle/>
          <a:p>
            <a:r>
              <a:rPr lang="pl-PL" altLang="pl-PL" sz="3600" b="1" smtClean="0">
                <a:solidFill>
                  <a:srgbClr val="0070C0"/>
                </a:solidFill>
              </a:rPr>
              <a:t>Zmiany w układzie odporności</a:t>
            </a:r>
            <a:endParaRPr lang="en-GB" altLang="pl-PL" sz="3600" b="1" smtClean="0">
              <a:solidFill>
                <a:srgbClr val="0070C0"/>
              </a:solidFill>
            </a:endParaRPr>
          </a:p>
        </p:txBody>
      </p:sp>
      <p:sp>
        <p:nvSpPr>
          <p:cNvPr id="41987" name="Rectangle 3">
            <a:extLst/>
          </p:cNvPr>
          <p:cNvSpPr>
            <a:spLocks noGrp="1" noChangeArrowheads="1"/>
          </p:cNvSpPr>
          <p:nvPr>
            <p:ph type="body" idx="1"/>
          </p:nvPr>
        </p:nvSpPr>
        <p:spPr>
          <a:xfrm>
            <a:off x="1679575" y="1341438"/>
            <a:ext cx="9964738" cy="5059362"/>
          </a:xfrm>
        </p:spPr>
        <p:txBody>
          <a:bodyPr/>
          <a:lstStyle/>
          <a:p>
            <a:pPr>
              <a:defRPr/>
            </a:pPr>
            <a:r>
              <a:rPr lang="pl-PL" altLang="pl-PL" dirty="0"/>
              <a:t>Większa podatność na choroby zakaźne</a:t>
            </a:r>
          </a:p>
          <a:p>
            <a:pPr>
              <a:defRPr/>
            </a:pPr>
            <a:r>
              <a:rPr lang="pl-PL" altLang="pl-PL" dirty="0"/>
              <a:t>Zakażenia dłużej trwają </a:t>
            </a:r>
          </a:p>
          <a:p>
            <a:pPr>
              <a:defRPr/>
            </a:pPr>
            <a:r>
              <a:rPr lang="pl-PL" altLang="pl-PL" dirty="0"/>
              <a:t>Często mają cięższy i nietypowy przebieg </a:t>
            </a:r>
          </a:p>
          <a:p>
            <a:pPr lvl="1">
              <a:defRPr/>
            </a:pPr>
            <a:r>
              <a:rPr lang="pl-PL" altLang="pl-PL" dirty="0"/>
              <a:t>Np. bez gorączki</a:t>
            </a:r>
          </a:p>
          <a:p>
            <a:pPr lvl="1">
              <a:defRPr/>
            </a:pPr>
            <a:r>
              <a:rPr lang="pl-PL" altLang="pl-PL" dirty="0"/>
              <a:t>Bez wyraźnych objawów</a:t>
            </a:r>
          </a:p>
          <a:p>
            <a:pPr lvl="1">
              <a:defRPr/>
            </a:pPr>
            <a:r>
              <a:rPr lang="pl-PL" altLang="pl-PL" dirty="0"/>
              <a:t>Z uczuciem osłabienia, zmęczenia</a:t>
            </a:r>
          </a:p>
          <a:p>
            <a:pPr lvl="1">
              <a:defRPr/>
            </a:pPr>
            <a:r>
              <a:rPr lang="pl-PL" altLang="pl-PL" dirty="0"/>
              <a:t>Przedłużającym się kaszlem, dusznością, brakiem apetytu</a:t>
            </a:r>
          </a:p>
          <a:p>
            <a:pPr marL="457200" lvl="1" indent="0">
              <a:buFont typeface="Arial" panose="020B0604020202020204" pitchFamily="34" charset="0"/>
              <a:buNone/>
              <a:defRPr/>
            </a:pPr>
            <a:r>
              <a:rPr lang="pl-PL" altLang="pl-PL" dirty="0"/>
              <a:t> </a:t>
            </a:r>
          </a:p>
          <a:p>
            <a:pPr>
              <a:buFont typeface="Arial" panose="020B0604020202020204" pitchFamily="34" charset="0"/>
              <a:buNone/>
              <a:defRPr/>
            </a:pPr>
            <a:r>
              <a:rPr lang="pl-PL" altLang="pl-PL" b="1" dirty="0">
                <a:solidFill>
                  <a:srgbClr val="C00000"/>
                </a:solidFill>
              </a:rPr>
              <a:t>Warto pamiętać o szczepieniach przeciw grypie, pneumokokom, krztuścowi</a:t>
            </a:r>
            <a:endParaRPr lang="pl-PL" altLang="pl-PL" b="1" dirty="0">
              <a:solidFill>
                <a:srgbClr val="FF9933"/>
              </a:solidFill>
            </a:endParaRPr>
          </a:p>
        </p:txBody>
      </p:sp>
      <p:pic>
        <p:nvPicPr>
          <p:cNvPr id="44036" name="Billede 11" descr="cid:image001.jpg@01D37A4A.783D05B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0"/>
            <a:ext cx="1776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Obraz 8" descr="Znalezione obrazy dla zapytania this project is funded by the european union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52063" y="0"/>
            <a:ext cx="20399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11"/>
          <p:cNvSpPr txBox="1"/>
          <p:nvPr/>
        </p:nvSpPr>
        <p:spPr>
          <a:xfrm>
            <a:off x="1849438" y="6461125"/>
            <a:ext cx="8572500" cy="276225"/>
          </a:xfrm>
          <a:prstGeom prst="rect">
            <a:avLst/>
          </a:prstGeom>
          <a:noFill/>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a-DK" sz="1200" i="1" dirty="0">
                <a:solidFill>
                  <a:schemeClr val="bg1">
                    <a:lumMod val="50000"/>
                  </a:schemeClr>
                </a:solidFill>
                <a:latin typeface="+mn-lt"/>
              </a:rPr>
              <a:t>Materiały przygotowane w ramach projektu BEPRESEL (</a:t>
            </a:r>
            <a:r>
              <a:rPr lang="pl-PL" sz="1200" i="1" dirty="0">
                <a:solidFill>
                  <a:schemeClr val="bg1">
                    <a:lumMod val="50000"/>
                  </a:schemeClr>
                </a:solidFill>
                <a:latin typeface="+mn-lt"/>
              </a:rPr>
              <a:t>KA204-2017-012). Kopiowanie tylko za zgodą koordynatora projektu</a:t>
            </a:r>
            <a:r>
              <a:rPr lang="pl-PL" sz="1200" i="1" dirty="0" smtClean="0">
                <a:solidFill>
                  <a:schemeClr val="bg1">
                    <a:lumMod val="50000"/>
                  </a:schemeClr>
                </a:solidFill>
                <a:latin typeface="+mn-lt"/>
              </a:rPr>
              <a:t>.</a:t>
            </a:r>
            <a:endParaRPr lang="pl-PL" dirty="0"/>
          </a:p>
        </p:txBody>
      </p:sp>
    </p:spTree>
    <p:extLst>
      <p:ext uri="{BB962C8B-B14F-4D97-AF65-F5344CB8AC3E}">
        <p14:creationId xmlns:p14="http://schemas.microsoft.com/office/powerpoint/2010/main" val="285858813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8851" name="Rectangle 3"/>
          <p:cNvSpPr>
            <a:spLocks noGrp="1" noChangeArrowheads="1"/>
          </p:cNvSpPr>
          <p:nvPr>
            <p:ph type="body" idx="1"/>
          </p:nvPr>
        </p:nvSpPr>
        <p:spPr>
          <a:xfrm>
            <a:off x="709613" y="1339850"/>
            <a:ext cx="10934700" cy="5076825"/>
          </a:xfrm>
        </p:spPr>
        <p:txBody>
          <a:bodyPr/>
          <a:lstStyle/>
          <a:p>
            <a:pPr>
              <a:defRPr/>
            </a:pPr>
            <a:r>
              <a:rPr lang="pl-PL" altLang="pl-PL" dirty="0">
                <a:latin typeface="Arial" charset="0"/>
                <a:cs typeface="Arial" charset="0"/>
              </a:rPr>
              <a:t>Zmniejszanie ostrości widzenia</a:t>
            </a:r>
          </a:p>
          <a:p>
            <a:pPr>
              <a:defRPr/>
            </a:pPr>
            <a:r>
              <a:rPr lang="pl-PL" altLang="pl-PL" dirty="0">
                <a:latin typeface="Arial" charset="0"/>
                <a:cs typeface="Arial" charset="0"/>
              </a:rPr>
              <a:t>Dalekowzroczność</a:t>
            </a:r>
          </a:p>
          <a:p>
            <a:pPr>
              <a:defRPr/>
            </a:pPr>
            <a:r>
              <a:rPr lang="pl-PL" altLang="pl-PL" dirty="0">
                <a:latin typeface="Arial" charset="0"/>
                <a:cs typeface="Arial" charset="0"/>
              </a:rPr>
              <a:t>Gorsze przystosowanie do ciemności</a:t>
            </a:r>
          </a:p>
          <a:p>
            <a:pPr>
              <a:defRPr/>
            </a:pPr>
            <a:r>
              <a:rPr lang="pl-PL" altLang="pl-PL" dirty="0">
                <a:latin typeface="Arial" charset="0"/>
                <a:cs typeface="Arial" charset="0"/>
              </a:rPr>
              <a:t>Gorsza akomodacja</a:t>
            </a:r>
          </a:p>
          <a:p>
            <a:pPr>
              <a:defRPr/>
            </a:pPr>
            <a:r>
              <a:rPr lang="pl-PL" altLang="pl-PL" dirty="0">
                <a:latin typeface="Arial" charset="0"/>
                <a:cs typeface="Arial" charset="0"/>
              </a:rPr>
              <a:t>Współistniejące choroby oczu:</a:t>
            </a:r>
          </a:p>
          <a:p>
            <a:pPr lvl="1">
              <a:defRPr/>
            </a:pPr>
            <a:r>
              <a:rPr lang="pl-PL" altLang="pl-PL" dirty="0">
                <a:latin typeface="Arial" charset="0"/>
                <a:cs typeface="Arial" charset="0"/>
              </a:rPr>
              <a:t>zaćma, </a:t>
            </a:r>
          </a:p>
          <a:p>
            <a:pPr lvl="1">
              <a:defRPr/>
            </a:pPr>
            <a:r>
              <a:rPr lang="pl-PL" altLang="pl-PL" dirty="0">
                <a:latin typeface="Arial" charset="0"/>
                <a:cs typeface="Arial" charset="0"/>
              </a:rPr>
              <a:t>jaskra, </a:t>
            </a:r>
          </a:p>
          <a:p>
            <a:pPr lvl="1">
              <a:defRPr/>
            </a:pPr>
            <a:r>
              <a:rPr lang="pl-PL" altLang="pl-PL" dirty="0">
                <a:latin typeface="Arial" charset="0"/>
                <a:cs typeface="Arial" charset="0"/>
              </a:rPr>
              <a:t>zwyrodnienie plamki</a:t>
            </a:r>
          </a:p>
          <a:p>
            <a:pPr marL="457200" lvl="1" indent="0">
              <a:buFont typeface="Arial" panose="020B0604020202020204" pitchFamily="34" charset="0"/>
              <a:buNone/>
              <a:defRPr/>
            </a:pPr>
            <a:endParaRPr lang="pl-PL" altLang="pl-PL" dirty="0">
              <a:latin typeface="Arial" charset="0"/>
              <a:cs typeface="Arial" charset="0"/>
            </a:endParaRPr>
          </a:p>
          <a:p>
            <a:pPr marL="457200" lvl="1" indent="0">
              <a:buFont typeface="Arial" panose="020B0604020202020204" pitchFamily="34" charset="0"/>
              <a:buNone/>
              <a:defRPr/>
            </a:pPr>
            <a:r>
              <a:rPr lang="pl-PL" altLang="pl-PL" sz="2800" dirty="0">
                <a:solidFill>
                  <a:srgbClr val="C00000"/>
                </a:solidFill>
                <a:latin typeface="Arial" charset="0"/>
                <a:cs typeface="Arial" charset="0"/>
              </a:rPr>
              <a:t>Dlatego wskazane jest badanie okulistyczne co najmniej 2 lata</a:t>
            </a:r>
          </a:p>
        </p:txBody>
      </p:sp>
      <p:sp>
        <p:nvSpPr>
          <p:cNvPr id="5" name="Rectangle 2"/>
          <p:cNvSpPr txBox="1">
            <a:spLocks noRot="1" noChangeArrowheads="1"/>
          </p:cNvSpPr>
          <p:nvPr/>
        </p:nvSpPr>
        <p:spPr bwMode="auto">
          <a:xfrm>
            <a:off x="2063750" y="441325"/>
            <a:ext cx="6042025" cy="911225"/>
          </a:xfrm>
          <a:prstGeom prst="rect">
            <a:avLst/>
          </a:prstGeom>
          <a:noFill/>
          <a:extLst/>
        </p:spPr>
        <p:txBody>
          <a:bodyPr lIns="90000" tIns="46800" rIns="90000" bIns="46800">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l-PL" altLang="pl-PL" sz="4000" dirty="0">
                <a:solidFill>
                  <a:srgbClr val="C00000"/>
                </a:solidFill>
                <a:latin typeface="Arial" charset="0"/>
              </a:rPr>
              <a:t>Przyczyny zaburzeń wzroku</a:t>
            </a:r>
            <a:endParaRPr lang="pl-PL" altLang="pl-PL" sz="2400" dirty="0">
              <a:solidFill>
                <a:srgbClr val="C00000"/>
              </a:solidFill>
              <a:latin typeface="Arial" charset="0"/>
            </a:endParaRPr>
          </a:p>
        </p:txBody>
      </p:sp>
      <p:pic>
        <p:nvPicPr>
          <p:cNvPr id="46084" name="Billede 11" descr="cid:image001.jpg@01D37A4A.783D05B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0"/>
            <a:ext cx="1776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Obraz 8" descr="Znalezione obrazy dla zapytania this project is funded by the european union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52063" y="0"/>
            <a:ext cx="20399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11"/>
          <p:cNvSpPr txBox="1"/>
          <p:nvPr/>
        </p:nvSpPr>
        <p:spPr>
          <a:xfrm>
            <a:off x="1849438" y="6461125"/>
            <a:ext cx="8572500" cy="276225"/>
          </a:xfrm>
          <a:prstGeom prst="rect">
            <a:avLst/>
          </a:prstGeom>
          <a:noFill/>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a-DK" sz="1200" i="1" dirty="0">
                <a:solidFill>
                  <a:schemeClr val="bg1">
                    <a:lumMod val="50000"/>
                  </a:schemeClr>
                </a:solidFill>
                <a:latin typeface="+mn-lt"/>
              </a:rPr>
              <a:t>Materiały przygotowane w ramach projektu BEPRESEL (</a:t>
            </a:r>
            <a:r>
              <a:rPr lang="pl-PL" sz="1200" i="1" dirty="0">
                <a:solidFill>
                  <a:schemeClr val="bg1">
                    <a:lumMod val="50000"/>
                  </a:schemeClr>
                </a:solidFill>
                <a:latin typeface="+mn-lt"/>
              </a:rPr>
              <a:t>KA204-2017-012). Kopiowanie tylko za zgodą koordynatora projektu</a:t>
            </a:r>
            <a:r>
              <a:rPr lang="pl-PL" sz="1200" i="1" dirty="0" smtClean="0">
                <a:solidFill>
                  <a:schemeClr val="bg1">
                    <a:lumMod val="50000"/>
                  </a:schemeClr>
                </a:solidFill>
                <a:latin typeface="+mn-lt"/>
              </a:rPr>
              <a:t>.</a:t>
            </a:r>
            <a:endParaRPr lang="pl-PL" dirty="0"/>
          </a:p>
        </p:txBody>
      </p:sp>
    </p:spTree>
    <p:extLst>
      <p:ext uri="{BB962C8B-B14F-4D97-AF65-F5344CB8AC3E}">
        <p14:creationId xmlns:p14="http://schemas.microsoft.com/office/powerpoint/2010/main" val="6200334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8130" name="Rectangle 2"/>
          <p:cNvSpPr>
            <a:spLocks noGrp="1"/>
          </p:cNvSpPr>
          <p:nvPr>
            <p:ph type="title"/>
          </p:nvPr>
        </p:nvSpPr>
        <p:spPr/>
        <p:txBody>
          <a:bodyPr/>
          <a:lstStyle/>
          <a:p>
            <a:r>
              <a:rPr lang="pl-PL" altLang="pl-PL" sz="3600" b="1" smtClean="0">
                <a:solidFill>
                  <a:srgbClr val="C00000"/>
                </a:solidFill>
              </a:rPr>
              <a:t>Zaburzenia słuchu z wiekiem</a:t>
            </a:r>
            <a:endParaRPr lang="en-GB" altLang="pl-PL" sz="3600" b="1" smtClean="0">
              <a:solidFill>
                <a:srgbClr val="C00000"/>
              </a:solidFill>
            </a:endParaRPr>
          </a:p>
        </p:txBody>
      </p:sp>
      <p:sp>
        <p:nvSpPr>
          <p:cNvPr id="75779" name="Rectangle 3"/>
          <p:cNvSpPr>
            <a:spLocks noGrp="1" noChangeArrowheads="1"/>
          </p:cNvSpPr>
          <p:nvPr>
            <p:ph type="body" idx="1"/>
          </p:nvPr>
        </p:nvSpPr>
        <p:spPr>
          <a:xfrm>
            <a:off x="838200" y="1560513"/>
            <a:ext cx="10515600" cy="4968875"/>
          </a:xfrm>
        </p:spPr>
        <p:txBody>
          <a:bodyPr>
            <a:normAutofit/>
          </a:bodyPr>
          <a:lstStyle/>
          <a:p>
            <a:pPr>
              <a:defRPr/>
            </a:pPr>
            <a:r>
              <a:rPr lang="pl-PL" altLang="pl-PL" dirty="0"/>
              <a:t>Woskowina u 30% osób jako przyczyna zaburzeń słuchu </a:t>
            </a:r>
          </a:p>
          <a:p>
            <a:pPr>
              <a:defRPr/>
            </a:pPr>
            <a:endParaRPr lang="pl-PL" altLang="pl-PL" dirty="0"/>
          </a:p>
          <a:p>
            <a:pPr>
              <a:defRPr/>
            </a:pPr>
            <a:r>
              <a:rPr lang="pl-PL" altLang="pl-PL" dirty="0"/>
              <a:t>Stopniowa utrata słuchu w zakresie wysokich tonów </a:t>
            </a:r>
          </a:p>
          <a:p>
            <a:pPr marL="0" indent="0">
              <a:buFont typeface="Arial" panose="020B0604020202020204" pitchFamily="34" charset="0"/>
              <a:buNone/>
              <a:defRPr/>
            </a:pPr>
            <a:r>
              <a:rPr lang="pl-PL" altLang="pl-PL" dirty="0"/>
              <a:t>po 40 r.ż.</a:t>
            </a:r>
          </a:p>
          <a:p>
            <a:pPr>
              <a:defRPr/>
            </a:pPr>
            <a:endParaRPr lang="pl-PL" altLang="pl-PL" dirty="0"/>
          </a:p>
          <a:p>
            <a:pPr>
              <a:defRPr/>
            </a:pPr>
            <a:r>
              <a:rPr lang="pl-PL" altLang="pl-PL" dirty="0"/>
              <a:t>Przyczyną jest: uszkodzenie ślimaka i zanik włókien nerwowych </a:t>
            </a:r>
          </a:p>
          <a:p>
            <a:pPr>
              <a:buFont typeface="Wingdings" pitchFamily="2" charset="2"/>
              <a:buNone/>
              <a:defRPr/>
            </a:pPr>
            <a:r>
              <a:rPr lang="pl-PL" altLang="pl-PL" dirty="0"/>
              <a:t>	</a:t>
            </a:r>
          </a:p>
          <a:p>
            <a:pPr eaLnBrk="1" hangingPunct="1">
              <a:buFont typeface="Arial" panose="020B0604020202020204" pitchFamily="34" charset="0"/>
              <a:buNone/>
              <a:defRPr/>
            </a:pPr>
            <a:r>
              <a:rPr lang="pl-PL" altLang="pl-PL" dirty="0">
                <a:solidFill>
                  <a:srgbClr val="000000"/>
                </a:solidFill>
              </a:rPr>
              <a:t>Wskazane jest badanie słuchu co 2 lata – audiometria</a:t>
            </a:r>
          </a:p>
          <a:p>
            <a:pPr eaLnBrk="1" hangingPunct="1">
              <a:buFont typeface="Arial" panose="020B0604020202020204" pitchFamily="34" charset="0"/>
              <a:buNone/>
              <a:defRPr/>
            </a:pPr>
            <a:r>
              <a:rPr lang="pl-PL" altLang="pl-PL" dirty="0">
                <a:solidFill>
                  <a:srgbClr val="000000"/>
                </a:solidFill>
              </a:rPr>
              <a:t>W przypadku widocznych problemów zaburzeń komunikacji – częściej.</a:t>
            </a:r>
          </a:p>
        </p:txBody>
      </p:sp>
      <p:pic>
        <p:nvPicPr>
          <p:cNvPr id="481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7088" y="1268413"/>
            <a:ext cx="192087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Billede 11" descr="cid:image001.jpg@01D37A4A.783D05B0"/>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0" y="0"/>
            <a:ext cx="1776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Obraz 8" descr="Znalezione obrazy dla zapytania this project is funded by the european union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52063" y="0"/>
            <a:ext cx="20399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ole tekstowe 11"/>
          <p:cNvSpPr txBox="1"/>
          <p:nvPr/>
        </p:nvSpPr>
        <p:spPr>
          <a:xfrm>
            <a:off x="1849438" y="6461125"/>
            <a:ext cx="8572500" cy="276225"/>
          </a:xfrm>
          <a:prstGeom prst="rect">
            <a:avLst/>
          </a:prstGeom>
          <a:noFill/>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a-DK" sz="1200" i="1" dirty="0">
                <a:solidFill>
                  <a:schemeClr val="bg1">
                    <a:lumMod val="50000"/>
                  </a:schemeClr>
                </a:solidFill>
                <a:latin typeface="+mn-lt"/>
              </a:rPr>
              <a:t>Materiały przygotowane w ramach projektu BEPRESEL (</a:t>
            </a:r>
            <a:r>
              <a:rPr lang="pl-PL" sz="1200" i="1" dirty="0">
                <a:solidFill>
                  <a:schemeClr val="bg1">
                    <a:lumMod val="50000"/>
                  </a:schemeClr>
                </a:solidFill>
                <a:latin typeface="+mn-lt"/>
              </a:rPr>
              <a:t>KA204-2017-012). Kopiowanie tylko za zgodą koordynatora projektu</a:t>
            </a:r>
            <a:r>
              <a:rPr lang="pl-PL" sz="1200" i="1" dirty="0" smtClean="0">
                <a:solidFill>
                  <a:schemeClr val="bg1">
                    <a:lumMod val="50000"/>
                  </a:schemeClr>
                </a:solidFill>
                <a:latin typeface="+mn-lt"/>
              </a:rPr>
              <a:t>.</a:t>
            </a:r>
            <a:endParaRPr lang="pl-PL" dirty="0"/>
          </a:p>
        </p:txBody>
      </p:sp>
    </p:spTree>
    <p:extLst>
      <p:ext uri="{BB962C8B-B14F-4D97-AF65-F5344CB8AC3E}">
        <p14:creationId xmlns:p14="http://schemas.microsoft.com/office/powerpoint/2010/main" val="24644207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0178" name="Tytuł 3"/>
          <p:cNvSpPr>
            <a:spLocks noGrp="1"/>
          </p:cNvSpPr>
          <p:nvPr>
            <p:ph type="ctrTitle"/>
          </p:nvPr>
        </p:nvSpPr>
        <p:spPr/>
        <p:txBody>
          <a:bodyPr/>
          <a:lstStyle/>
          <a:p>
            <a:pPr eaLnBrk="1" hangingPunct="1"/>
            <a:r>
              <a:rPr lang="pl-PL" altLang="pl-PL" smtClean="0"/>
              <a:t>Zajęcia numer 2</a:t>
            </a:r>
          </a:p>
        </p:txBody>
      </p:sp>
      <p:sp>
        <p:nvSpPr>
          <p:cNvPr id="50179" name="Podtytuł 4"/>
          <p:cNvSpPr>
            <a:spLocks noGrp="1"/>
          </p:cNvSpPr>
          <p:nvPr>
            <p:ph type="subTitle" idx="1"/>
          </p:nvPr>
        </p:nvSpPr>
        <p:spPr/>
        <p:txBody>
          <a:bodyPr/>
          <a:lstStyle/>
          <a:p>
            <a:pPr eaLnBrk="1" hangingPunct="1"/>
            <a:r>
              <a:rPr lang="pl-PL" altLang="pl-PL" smtClean="0"/>
              <a:t>Temat 2: Samopoczucie – Jak skutecznie zmieniać zachowania zdrowotne</a:t>
            </a:r>
          </a:p>
        </p:txBody>
      </p:sp>
      <p:pic>
        <p:nvPicPr>
          <p:cNvPr id="50180" name="Billede 11" descr="cid:image001.jpg@01D37A4A.783D05B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1776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Obraz 8" descr="Znalezione obrazy dla zapytania this project is funded by the european union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2063" y="0"/>
            <a:ext cx="20399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11"/>
          <p:cNvSpPr txBox="1"/>
          <p:nvPr/>
        </p:nvSpPr>
        <p:spPr>
          <a:xfrm>
            <a:off x="1849438" y="6461125"/>
            <a:ext cx="8572500" cy="276225"/>
          </a:xfrm>
          <a:prstGeom prst="rect">
            <a:avLst/>
          </a:prstGeom>
          <a:noFill/>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a-DK" sz="1200" i="1" dirty="0">
                <a:solidFill>
                  <a:schemeClr val="bg1">
                    <a:lumMod val="50000"/>
                  </a:schemeClr>
                </a:solidFill>
                <a:latin typeface="+mn-lt"/>
              </a:rPr>
              <a:t>Materiały przygotowane w ramach projektu BEPRESEL (</a:t>
            </a:r>
            <a:r>
              <a:rPr lang="pl-PL" sz="1200" i="1" dirty="0">
                <a:solidFill>
                  <a:schemeClr val="bg1">
                    <a:lumMod val="50000"/>
                  </a:schemeClr>
                </a:solidFill>
                <a:latin typeface="+mn-lt"/>
              </a:rPr>
              <a:t>KA204-2017-012). Kopiowanie tylko za zgodą koordynatora projektu</a:t>
            </a:r>
            <a:r>
              <a:rPr lang="pl-PL" sz="1200" i="1" dirty="0" smtClean="0">
                <a:solidFill>
                  <a:schemeClr val="bg1">
                    <a:lumMod val="50000"/>
                  </a:schemeClr>
                </a:solidFill>
                <a:latin typeface="+mn-lt"/>
              </a:rPr>
              <a:t>.</a:t>
            </a:r>
            <a:endParaRPr lang="pl-PL" dirty="0"/>
          </a:p>
        </p:txBody>
      </p:sp>
    </p:spTree>
    <p:extLst>
      <p:ext uri="{BB962C8B-B14F-4D97-AF65-F5344CB8AC3E}">
        <p14:creationId xmlns:p14="http://schemas.microsoft.com/office/powerpoint/2010/main" val="26007159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1202" name="Billede 11" descr="cid:image001.jpg@01D37A4A.783D05B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19050"/>
            <a:ext cx="1776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10"/>
          <p:cNvSpPr txBox="1">
            <a:spLocks noChangeArrowheads="1"/>
          </p:cNvSpPr>
          <p:nvPr/>
        </p:nvSpPr>
        <p:spPr bwMode="auto">
          <a:xfrm>
            <a:off x="2693988" y="1539875"/>
            <a:ext cx="7620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6000">
                <a:latin typeface="Arial" panose="020B0604020202020204" pitchFamily="34" charset="0"/>
              </a:rPr>
              <a:t>Jak skutecznie zmieniać zachowania zdrowotne</a:t>
            </a:r>
          </a:p>
        </p:txBody>
      </p:sp>
      <p:pic>
        <p:nvPicPr>
          <p:cNvPr id="51204" name="Obraz 8" descr="Znalezione obrazy dla zapytania this project is funded by the european union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2063" y="0"/>
            <a:ext cx="20399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11"/>
          <p:cNvSpPr txBox="1"/>
          <p:nvPr/>
        </p:nvSpPr>
        <p:spPr>
          <a:xfrm>
            <a:off x="1849438" y="6461125"/>
            <a:ext cx="8572500" cy="276225"/>
          </a:xfrm>
          <a:prstGeom prst="rect">
            <a:avLst/>
          </a:prstGeom>
          <a:noFill/>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a-DK" sz="1200" i="1" dirty="0">
                <a:solidFill>
                  <a:schemeClr val="bg1">
                    <a:lumMod val="50000"/>
                  </a:schemeClr>
                </a:solidFill>
                <a:latin typeface="+mn-lt"/>
              </a:rPr>
              <a:t>Materiały przygotowane w ramach projektu BEPRESEL (</a:t>
            </a:r>
            <a:r>
              <a:rPr lang="pl-PL" sz="1200" i="1" dirty="0">
                <a:solidFill>
                  <a:schemeClr val="bg1">
                    <a:lumMod val="50000"/>
                  </a:schemeClr>
                </a:solidFill>
                <a:latin typeface="+mn-lt"/>
              </a:rPr>
              <a:t>KA204-2017-012). Kopiowanie tylko za zgodą koordynatora projektu</a:t>
            </a:r>
            <a:r>
              <a:rPr lang="pl-PL" sz="1200" i="1" dirty="0" smtClean="0">
                <a:solidFill>
                  <a:schemeClr val="bg1">
                    <a:lumMod val="50000"/>
                  </a:schemeClr>
                </a:solidFill>
                <a:latin typeface="+mn-lt"/>
              </a:rPr>
              <a:t>.</a:t>
            </a:r>
            <a:endParaRPr lang="pl-PL" dirty="0"/>
          </a:p>
        </p:txBody>
      </p:sp>
    </p:spTree>
    <p:extLst>
      <p:ext uri="{BB962C8B-B14F-4D97-AF65-F5344CB8AC3E}">
        <p14:creationId xmlns:p14="http://schemas.microsoft.com/office/powerpoint/2010/main" val="36766270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2226" name="Symbol zastępczy tekstu 7"/>
          <p:cNvSpPr>
            <a:spLocks noGrp="1"/>
          </p:cNvSpPr>
          <p:nvPr>
            <p:ph type="body" sz="half" idx="2"/>
          </p:nvPr>
        </p:nvSpPr>
        <p:spPr/>
        <p:txBody>
          <a:bodyPr/>
          <a:lstStyle/>
          <a:p>
            <a:pPr algn="ctr" eaLnBrk="1" hangingPunct="1"/>
            <a:r>
              <a:rPr lang="pl-PL" altLang="pl-PL" sz="4800" smtClean="0"/>
              <a:t>Czym jest zdrowie?</a:t>
            </a:r>
          </a:p>
        </p:txBody>
      </p:sp>
      <p:pic>
        <p:nvPicPr>
          <p:cNvPr id="52227" name="Picture 4" descr="http://www.zdrowieintymne.pl/sites/default/files/styles/article/public/field/image/dbalosc_o_zdrowie.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2115" b="12115"/>
          <a:stretch>
            <a:fillRect/>
          </a:stretch>
        </p:blipFill>
        <p:spPr/>
      </p:pic>
      <p:pic>
        <p:nvPicPr>
          <p:cNvPr id="52228" name="Billede 11" descr="cid:image001.jpg@01D37A4A.783D05B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0"/>
            <a:ext cx="1776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Obraz 8" descr="Znalezione obrazy dla zapytania this project is funded by the european union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52063" y="0"/>
            <a:ext cx="20399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11"/>
          <p:cNvSpPr txBox="1"/>
          <p:nvPr/>
        </p:nvSpPr>
        <p:spPr>
          <a:xfrm>
            <a:off x="1849438" y="6461125"/>
            <a:ext cx="8572500" cy="276225"/>
          </a:xfrm>
          <a:prstGeom prst="rect">
            <a:avLst/>
          </a:prstGeom>
          <a:noFill/>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a-DK" sz="1200" i="1" dirty="0">
                <a:solidFill>
                  <a:schemeClr val="bg1">
                    <a:lumMod val="50000"/>
                  </a:schemeClr>
                </a:solidFill>
                <a:latin typeface="+mn-lt"/>
              </a:rPr>
              <a:t>Materiały przygotowane w ramach projektu BEPRESEL (</a:t>
            </a:r>
            <a:r>
              <a:rPr lang="pl-PL" sz="1200" i="1" dirty="0">
                <a:solidFill>
                  <a:schemeClr val="bg1">
                    <a:lumMod val="50000"/>
                  </a:schemeClr>
                </a:solidFill>
                <a:latin typeface="+mn-lt"/>
              </a:rPr>
              <a:t>KA204-2017-012). Kopiowanie tylko za zgodą koordynatora projektu</a:t>
            </a:r>
            <a:r>
              <a:rPr lang="pl-PL" sz="1200" i="1" dirty="0" smtClean="0">
                <a:solidFill>
                  <a:schemeClr val="bg1">
                    <a:lumMod val="50000"/>
                  </a:schemeClr>
                </a:solidFill>
                <a:latin typeface="+mn-lt"/>
              </a:rPr>
              <a:t>.</a:t>
            </a:r>
            <a:endParaRPr lang="pl-PL" dirty="0"/>
          </a:p>
        </p:txBody>
      </p:sp>
    </p:spTree>
    <p:extLst>
      <p:ext uri="{BB962C8B-B14F-4D97-AF65-F5344CB8AC3E}">
        <p14:creationId xmlns:p14="http://schemas.microsoft.com/office/powerpoint/2010/main" val="13402654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Symbol zastępczy zawartości 5">
            <a:extLst/>
          </p:cNvPr>
          <p:cNvSpPr>
            <a:spLocks noGrp="1"/>
          </p:cNvSpPr>
          <p:nvPr>
            <p:ph sz="half" idx="1"/>
          </p:nvPr>
        </p:nvSpPr>
        <p:spPr>
          <a:xfrm>
            <a:off x="609600" y="1530350"/>
            <a:ext cx="5384800" cy="4922838"/>
          </a:xfrm>
        </p:spPr>
        <p:txBody>
          <a:bodyPr>
            <a:normAutofit fontScale="85000" lnSpcReduction="20000"/>
          </a:bodyPr>
          <a:lstStyle/>
          <a:p>
            <a:pPr eaLnBrk="1" hangingPunct="1">
              <a:buFont typeface="Arial" charset="0"/>
              <a:buChar char="•"/>
              <a:defRPr/>
            </a:pPr>
            <a:r>
              <a:rPr lang="pl-PL" dirty="0"/>
              <a:t>Brak choroby</a:t>
            </a:r>
          </a:p>
          <a:p>
            <a:pPr eaLnBrk="1" hangingPunct="1">
              <a:buFont typeface="Arial" charset="0"/>
              <a:buChar char="•"/>
              <a:defRPr/>
            </a:pPr>
            <a:r>
              <a:rPr lang="pl-PL" dirty="0"/>
              <a:t>Bycie wolnym od leków</a:t>
            </a:r>
          </a:p>
          <a:p>
            <a:pPr eaLnBrk="1" hangingPunct="1">
              <a:buFont typeface="Arial" charset="0"/>
              <a:buChar char="•"/>
              <a:defRPr/>
            </a:pPr>
            <a:r>
              <a:rPr lang="pl-PL" dirty="0"/>
              <a:t>Bez bólu </a:t>
            </a:r>
          </a:p>
          <a:p>
            <a:pPr eaLnBrk="1" hangingPunct="1">
              <a:buFont typeface="Arial" charset="0"/>
              <a:buChar char="•"/>
              <a:defRPr/>
            </a:pPr>
            <a:r>
              <a:rPr lang="pl-PL" dirty="0"/>
              <a:t>Apetyt i przyjemność z jedzenia</a:t>
            </a:r>
          </a:p>
          <a:p>
            <a:pPr eaLnBrk="1" hangingPunct="1">
              <a:buFont typeface="Arial" charset="0"/>
              <a:buChar char="•"/>
              <a:defRPr/>
            </a:pPr>
            <a:r>
              <a:rPr lang="pl-PL" dirty="0"/>
              <a:t>Dobry stan odżywienia</a:t>
            </a:r>
          </a:p>
          <a:p>
            <a:pPr eaLnBrk="1" hangingPunct="1">
              <a:buFont typeface="Arial" charset="0"/>
              <a:buChar char="•"/>
              <a:defRPr/>
            </a:pPr>
            <a:r>
              <a:rPr lang="pl-PL" dirty="0"/>
              <a:t>Dobry wzrok i słuch</a:t>
            </a:r>
          </a:p>
          <a:p>
            <a:pPr eaLnBrk="1" hangingPunct="1">
              <a:buFont typeface="Arial" charset="0"/>
              <a:buChar char="•"/>
              <a:defRPr/>
            </a:pPr>
            <a:r>
              <a:rPr lang="pl-PL" dirty="0"/>
              <a:t>Zdrowa cera, zdrowy wygląd</a:t>
            </a:r>
          </a:p>
          <a:p>
            <a:pPr eaLnBrk="1" hangingPunct="1">
              <a:buFont typeface="Arial" charset="0"/>
              <a:buChar char="•"/>
              <a:defRPr/>
            </a:pPr>
            <a:r>
              <a:rPr lang="pl-PL" dirty="0"/>
              <a:t>Bycie wolnym od nałogów</a:t>
            </a:r>
          </a:p>
          <a:p>
            <a:pPr eaLnBrk="1" hangingPunct="1">
              <a:buFont typeface="Arial" charset="0"/>
              <a:buChar char="•"/>
              <a:defRPr/>
            </a:pPr>
            <a:r>
              <a:rPr lang="pl-PL" dirty="0"/>
              <a:t>Dobry sen</a:t>
            </a:r>
          </a:p>
          <a:p>
            <a:pPr eaLnBrk="1" hangingPunct="1">
              <a:buFont typeface="Arial" charset="0"/>
              <a:buChar char="•"/>
              <a:defRPr/>
            </a:pPr>
            <a:r>
              <a:rPr lang="pl-PL" dirty="0"/>
              <a:t>Bycie sprawnym</a:t>
            </a:r>
          </a:p>
          <a:p>
            <a:pPr eaLnBrk="1" hangingPunct="1">
              <a:buFont typeface="Arial" charset="0"/>
              <a:buChar char="•"/>
              <a:defRPr/>
            </a:pPr>
            <a:r>
              <a:rPr lang="pl-PL" dirty="0"/>
              <a:t>Bycie niezależnym od innych</a:t>
            </a:r>
          </a:p>
          <a:p>
            <a:pPr eaLnBrk="1" hangingPunct="1">
              <a:buFont typeface="Arial" charset="0"/>
              <a:buChar char="•"/>
              <a:defRPr/>
            </a:pPr>
            <a:r>
              <a:rPr lang="pl-PL" dirty="0"/>
              <a:t>Uczestnictwo w życiu społecznym</a:t>
            </a:r>
          </a:p>
        </p:txBody>
      </p:sp>
      <p:sp>
        <p:nvSpPr>
          <p:cNvPr id="7" name="Symbol zastępczy zawartości 6">
            <a:extLst/>
          </p:cNvPr>
          <p:cNvSpPr>
            <a:spLocks noGrp="1"/>
          </p:cNvSpPr>
          <p:nvPr>
            <p:ph sz="half" idx="2"/>
          </p:nvPr>
        </p:nvSpPr>
        <p:spPr>
          <a:xfrm>
            <a:off x="6197600" y="1530350"/>
            <a:ext cx="5384800" cy="5138738"/>
          </a:xfrm>
        </p:spPr>
        <p:txBody>
          <a:bodyPr>
            <a:normAutofit fontScale="85000" lnSpcReduction="20000"/>
          </a:bodyPr>
          <a:lstStyle/>
          <a:p>
            <a:pPr eaLnBrk="1" hangingPunct="1">
              <a:buFont typeface="Arial" charset="0"/>
              <a:buChar char="•"/>
              <a:defRPr/>
            </a:pPr>
            <a:r>
              <a:rPr lang="pl-PL" dirty="0"/>
              <a:t>Długie życie </a:t>
            </a:r>
          </a:p>
          <a:p>
            <a:pPr eaLnBrk="1" hangingPunct="1">
              <a:buFont typeface="Arial" charset="0"/>
              <a:buChar char="•"/>
              <a:defRPr/>
            </a:pPr>
            <a:r>
              <a:rPr lang="pl-PL" dirty="0"/>
              <a:t>Dobre ogólne samopoczucie</a:t>
            </a:r>
          </a:p>
          <a:p>
            <a:pPr eaLnBrk="1" hangingPunct="1">
              <a:buFont typeface="Arial" charset="0"/>
              <a:buChar char="•"/>
              <a:defRPr/>
            </a:pPr>
            <a:r>
              <a:rPr lang="pl-PL" dirty="0"/>
              <a:t>Poczucie szczęścia</a:t>
            </a:r>
          </a:p>
          <a:p>
            <a:pPr eaLnBrk="1" hangingPunct="1">
              <a:buFont typeface="Arial" charset="0"/>
              <a:buChar char="•"/>
              <a:defRPr/>
            </a:pPr>
            <a:r>
              <a:rPr lang="pl-PL" dirty="0"/>
              <a:t>Samoakceptacja</a:t>
            </a:r>
          </a:p>
          <a:p>
            <a:pPr eaLnBrk="1" hangingPunct="1">
              <a:buFont typeface="Arial" charset="0"/>
              <a:buChar char="•"/>
              <a:defRPr/>
            </a:pPr>
            <a:r>
              <a:rPr lang="pl-PL" dirty="0"/>
              <a:t>Dobry nastrój </a:t>
            </a:r>
          </a:p>
          <a:p>
            <a:pPr eaLnBrk="1" hangingPunct="1">
              <a:lnSpc>
                <a:spcPct val="110000"/>
              </a:lnSpc>
              <a:buFont typeface="Arial" charset="0"/>
              <a:buChar char="•"/>
              <a:defRPr/>
            </a:pPr>
            <a:r>
              <a:rPr lang="pl-PL" dirty="0"/>
              <a:t>Satysfakcja z życia</a:t>
            </a:r>
          </a:p>
          <a:p>
            <a:pPr eaLnBrk="1" hangingPunct="1">
              <a:lnSpc>
                <a:spcPct val="110000"/>
              </a:lnSpc>
              <a:buFont typeface="Arial" charset="0"/>
              <a:buChar char="•"/>
              <a:defRPr/>
            </a:pPr>
            <a:r>
              <a:rPr lang="pl-PL" dirty="0"/>
              <a:t>Radzenie sobie ze stresem</a:t>
            </a:r>
          </a:p>
          <a:p>
            <a:pPr eaLnBrk="1" hangingPunct="1">
              <a:lnSpc>
                <a:spcPct val="110000"/>
              </a:lnSpc>
              <a:buFont typeface="Arial" charset="0"/>
              <a:buChar char="•"/>
              <a:defRPr/>
            </a:pPr>
            <a:r>
              <a:rPr lang="pl-PL" dirty="0"/>
              <a:t>Umiejętność rozwiązywania swoich  problemów</a:t>
            </a:r>
          </a:p>
          <a:p>
            <a:pPr eaLnBrk="1" hangingPunct="1">
              <a:lnSpc>
                <a:spcPct val="110000"/>
              </a:lnSpc>
              <a:buFont typeface="Arial" charset="0"/>
              <a:buChar char="•"/>
              <a:defRPr/>
            </a:pPr>
            <a:r>
              <a:rPr lang="pl-PL" dirty="0"/>
              <a:t>Posiadanie dobrych relacji z innymi</a:t>
            </a:r>
          </a:p>
          <a:p>
            <a:pPr eaLnBrk="1" hangingPunct="1">
              <a:lnSpc>
                <a:spcPct val="110000"/>
              </a:lnSpc>
              <a:buFont typeface="Arial" charset="0"/>
              <a:buChar char="•"/>
              <a:defRPr/>
            </a:pPr>
            <a:r>
              <a:rPr lang="pl-PL" dirty="0"/>
              <a:t>Umiejętność przystosowania się do zmian</a:t>
            </a:r>
          </a:p>
        </p:txBody>
      </p:sp>
      <p:sp>
        <p:nvSpPr>
          <p:cNvPr id="53252" name="Tytuł 4"/>
          <p:cNvSpPr>
            <a:spLocks noGrp="1"/>
          </p:cNvSpPr>
          <p:nvPr>
            <p:ph type="title"/>
          </p:nvPr>
        </p:nvSpPr>
        <p:spPr>
          <a:xfrm>
            <a:off x="838200" y="384175"/>
            <a:ext cx="10515600" cy="922338"/>
          </a:xfrm>
        </p:spPr>
        <p:txBody>
          <a:bodyPr/>
          <a:lstStyle/>
          <a:p>
            <a:pPr algn="ctr" eaLnBrk="1" hangingPunct="1"/>
            <a:r>
              <a:rPr lang="pl-PL" altLang="pl-PL" smtClean="0"/>
              <a:t>Co jest wyznacznikiem zdrowia ?</a:t>
            </a:r>
            <a:endParaRPr lang="pl-PL" altLang="pl-PL" sz="3100" smtClean="0"/>
          </a:p>
        </p:txBody>
      </p:sp>
      <p:pic>
        <p:nvPicPr>
          <p:cNvPr id="53253" name="Billede 11" descr="cid:image001.jpg@01D37A4A.783D05B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0"/>
            <a:ext cx="1776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Obraz 8" descr="Znalezione obrazy dla zapytania this project is funded by the european union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52063" y="0"/>
            <a:ext cx="20399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11"/>
          <p:cNvSpPr txBox="1"/>
          <p:nvPr/>
        </p:nvSpPr>
        <p:spPr>
          <a:xfrm>
            <a:off x="1849438" y="6461125"/>
            <a:ext cx="8572500" cy="276225"/>
          </a:xfrm>
          <a:prstGeom prst="rect">
            <a:avLst/>
          </a:prstGeom>
          <a:noFill/>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a-DK" sz="1200" i="1" dirty="0">
                <a:solidFill>
                  <a:schemeClr val="bg1">
                    <a:lumMod val="50000"/>
                  </a:schemeClr>
                </a:solidFill>
                <a:latin typeface="+mn-lt"/>
              </a:rPr>
              <a:t>Materiały przygotowane w ramach projektu BEPRESEL (</a:t>
            </a:r>
            <a:r>
              <a:rPr lang="pl-PL" sz="1200" i="1" dirty="0">
                <a:solidFill>
                  <a:schemeClr val="bg1">
                    <a:lumMod val="50000"/>
                  </a:schemeClr>
                </a:solidFill>
                <a:latin typeface="+mn-lt"/>
              </a:rPr>
              <a:t>KA204-2017-012). Kopiowanie tylko za zgodą koordynatora projektu</a:t>
            </a:r>
            <a:r>
              <a:rPr lang="pl-PL" sz="1200" i="1" dirty="0" smtClean="0">
                <a:solidFill>
                  <a:schemeClr val="bg1">
                    <a:lumMod val="50000"/>
                  </a:schemeClr>
                </a:solidFill>
                <a:latin typeface="+mn-lt"/>
              </a:rPr>
              <a:t>.</a:t>
            </a:r>
            <a:endParaRPr lang="pl-PL" dirty="0"/>
          </a:p>
        </p:txBody>
      </p:sp>
    </p:spTree>
    <p:extLst>
      <p:ext uri="{BB962C8B-B14F-4D97-AF65-F5344CB8AC3E}">
        <p14:creationId xmlns:p14="http://schemas.microsoft.com/office/powerpoint/2010/main" val="8488901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5298" name="Rectangle 3"/>
          <p:cNvSpPr>
            <a:spLocks noChangeArrowheads="1"/>
          </p:cNvSpPr>
          <p:nvPr/>
        </p:nvSpPr>
        <p:spPr bwMode="auto">
          <a:xfrm>
            <a:off x="1524000" y="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pPr>
            <a:r>
              <a:rPr lang="en-GB" altLang="pl-PL" sz="1200" b="1">
                <a:latin typeface="Times New Roman" panose="02020603050405020304" pitchFamily="18" charset="0"/>
                <a:cs typeface="Times New Roman" panose="02020603050405020304" pitchFamily="18" charset="0"/>
              </a:rPr>
              <a:t> </a:t>
            </a:r>
            <a:endParaRPr lang="en-US" altLang="pl-PL" sz="1200" b="1">
              <a:latin typeface="Times New Roman" panose="02020603050405020304" pitchFamily="18" charset="0"/>
              <a:cs typeface="Times New Roman" panose="02020603050405020304" pitchFamily="18" charset="0"/>
            </a:endParaRPr>
          </a:p>
          <a:p>
            <a:pPr>
              <a:lnSpc>
                <a:spcPct val="100000"/>
              </a:lnSpc>
              <a:spcBef>
                <a:spcPct val="0"/>
              </a:spcBef>
              <a:buFontTx/>
              <a:buNone/>
            </a:pPr>
            <a:endParaRPr lang="en-US" altLang="pl-PL" sz="2400">
              <a:latin typeface="Times New Roman" panose="02020603050405020304" pitchFamily="18" charset="0"/>
            </a:endParaRPr>
          </a:p>
        </p:txBody>
      </p:sp>
      <p:sp>
        <p:nvSpPr>
          <p:cNvPr id="55299" name="Rectangle 5"/>
          <p:cNvSpPr>
            <a:spLocks noChangeArrowheads="1"/>
          </p:cNvSpPr>
          <p:nvPr/>
        </p:nvSpPr>
        <p:spPr bwMode="auto">
          <a:xfrm>
            <a:off x="2209800" y="411163"/>
            <a:ext cx="7467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SzPct val="85000"/>
              <a:buFontTx/>
              <a:buNone/>
            </a:pPr>
            <a:r>
              <a:rPr lang="pl-PL" altLang="pl-PL" sz="3600" b="1">
                <a:solidFill>
                  <a:srgbClr val="0070C0"/>
                </a:solidFill>
                <a:latin typeface="Arial" panose="020B0604020202020204" pitchFamily="34" charset="0"/>
              </a:rPr>
              <a:t>Zachowania zdrowotne</a:t>
            </a:r>
          </a:p>
        </p:txBody>
      </p:sp>
      <p:sp>
        <p:nvSpPr>
          <p:cNvPr id="55300" name="Rectangle 6"/>
          <p:cNvSpPr>
            <a:spLocks noChangeArrowheads="1"/>
          </p:cNvSpPr>
          <p:nvPr/>
        </p:nvSpPr>
        <p:spPr bwMode="auto">
          <a:xfrm>
            <a:off x="2209800" y="1676400"/>
            <a:ext cx="82296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SzPct val="85000"/>
              <a:buFontTx/>
              <a:buNone/>
            </a:pPr>
            <a:r>
              <a:rPr lang="pl-PL" altLang="pl-PL" sz="3600" b="1">
                <a:latin typeface="Arial" panose="020B0604020202020204" pitchFamily="34" charset="0"/>
                <a:cs typeface="Times New Roman" panose="02020603050405020304" pitchFamily="18" charset="0"/>
              </a:rPr>
              <a:t>1. </a:t>
            </a:r>
            <a:r>
              <a:rPr lang="pl-PL" altLang="pl-PL" sz="3600" b="1">
                <a:latin typeface="Arial" panose="020B0604020202020204" pitchFamily="34" charset="0"/>
              </a:rPr>
              <a:t>Aktywność ruchowa</a:t>
            </a:r>
            <a:endParaRPr lang="pl-PL" altLang="pl-PL" sz="3600" b="1">
              <a:latin typeface="Arial" panose="020B0604020202020204" pitchFamily="34" charset="0"/>
              <a:cs typeface="Times New Roman" panose="02020603050405020304" pitchFamily="18" charset="0"/>
            </a:endParaRPr>
          </a:p>
          <a:p>
            <a:pPr eaLnBrk="1" hangingPunct="1">
              <a:lnSpc>
                <a:spcPct val="100000"/>
              </a:lnSpc>
              <a:spcBef>
                <a:spcPct val="50000"/>
              </a:spcBef>
              <a:buSzPct val="85000"/>
              <a:buFontTx/>
              <a:buNone/>
            </a:pPr>
            <a:r>
              <a:rPr lang="pl-PL" altLang="pl-PL" sz="3600" b="1">
                <a:latin typeface="Arial" panose="020B0604020202020204" pitchFamily="34" charset="0"/>
              </a:rPr>
              <a:t>2</a:t>
            </a:r>
            <a:r>
              <a:rPr lang="pl-PL" altLang="pl-PL" sz="3600" b="1">
                <a:latin typeface="Arial" panose="020B0604020202020204" pitchFamily="34" charset="0"/>
                <a:cs typeface="Times New Roman" panose="02020603050405020304" pitchFamily="18" charset="0"/>
              </a:rPr>
              <a:t>. </a:t>
            </a:r>
            <a:r>
              <a:rPr lang="pl-PL" altLang="pl-PL" sz="3600" b="1">
                <a:latin typeface="Arial" panose="020B0604020202020204" pitchFamily="34" charset="0"/>
              </a:rPr>
              <a:t>Sposób odżywania się</a:t>
            </a:r>
            <a:endParaRPr lang="pl-PL" altLang="pl-PL" sz="3600" b="1">
              <a:latin typeface="Arial" panose="020B0604020202020204" pitchFamily="34" charset="0"/>
              <a:cs typeface="Times New Roman" panose="02020603050405020304" pitchFamily="18" charset="0"/>
            </a:endParaRPr>
          </a:p>
          <a:p>
            <a:pPr eaLnBrk="1" hangingPunct="1">
              <a:lnSpc>
                <a:spcPct val="100000"/>
              </a:lnSpc>
              <a:spcBef>
                <a:spcPct val="50000"/>
              </a:spcBef>
              <a:buSzPct val="85000"/>
              <a:buFontTx/>
              <a:buNone/>
            </a:pPr>
            <a:r>
              <a:rPr lang="pl-PL" altLang="pl-PL" sz="3600" b="1">
                <a:latin typeface="Arial" panose="020B0604020202020204" pitchFamily="34" charset="0"/>
              </a:rPr>
              <a:t>3</a:t>
            </a:r>
            <a:r>
              <a:rPr lang="pl-PL" altLang="pl-PL" sz="3600" b="1">
                <a:latin typeface="Arial" panose="020B0604020202020204" pitchFamily="34" charset="0"/>
                <a:cs typeface="Times New Roman" panose="02020603050405020304" pitchFamily="18" charset="0"/>
              </a:rPr>
              <a:t>. Unikanie używek</a:t>
            </a:r>
            <a:endParaRPr lang="pl-PL" altLang="pl-PL" sz="3600" b="1">
              <a:latin typeface="Arial" panose="020B0604020202020204" pitchFamily="34" charset="0"/>
            </a:endParaRPr>
          </a:p>
          <a:p>
            <a:pPr eaLnBrk="1" hangingPunct="1">
              <a:lnSpc>
                <a:spcPct val="100000"/>
              </a:lnSpc>
              <a:spcBef>
                <a:spcPct val="50000"/>
              </a:spcBef>
              <a:buSzPct val="85000"/>
              <a:buFontTx/>
              <a:buNone/>
            </a:pPr>
            <a:r>
              <a:rPr lang="pl-PL" altLang="pl-PL" sz="3600" b="1">
                <a:latin typeface="Arial" panose="020B0604020202020204" pitchFamily="34" charset="0"/>
                <a:cs typeface="Times New Roman" panose="02020603050405020304" pitchFamily="18" charset="0"/>
              </a:rPr>
              <a:t>4. Aktywność społeczna</a:t>
            </a:r>
          </a:p>
          <a:p>
            <a:pPr eaLnBrk="1" hangingPunct="1">
              <a:lnSpc>
                <a:spcPct val="100000"/>
              </a:lnSpc>
              <a:spcBef>
                <a:spcPct val="50000"/>
              </a:spcBef>
              <a:buSzPct val="85000"/>
              <a:buFontTx/>
              <a:buNone/>
            </a:pPr>
            <a:r>
              <a:rPr lang="pl-PL" altLang="pl-PL" sz="3600" b="1">
                <a:latin typeface="Arial" panose="020B0604020202020204" pitchFamily="34" charset="0"/>
                <a:cs typeface="Times New Roman" panose="02020603050405020304" pitchFamily="18" charset="0"/>
              </a:rPr>
              <a:t>5. Unikanie stresu</a:t>
            </a:r>
          </a:p>
        </p:txBody>
      </p:sp>
      <p:pic>
        <p:nvPicPr>
          <p:cNvPr id="55301" name="Picture 8" descr="http://imgx.doz.pl/image/artykuly_naglowek/5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1025" y="109538"/>
            <a:ext cx="1897063"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10" descr="http://zdroweodchudzanie.pl/files/image/zdrowe_odzywiani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2613" y="2008188"/>
            <a:ext cx="18954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12" descr="http://www.techem.com.pl/var/images/411/pl/3402/main.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2613" y="3446463"/>
            <a:ext cx="1895475"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Picture 14" descr="Nadmiar stresu - mobilizuje czy niszcz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2613" y="5246688"/>
            <a:ext cx="189547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5" name="Billede 11" descr="cid:image001.jpg@01D37A4A.783D05B0"/>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0" y="0"/>
            <a:ext cx="1776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6" name="Obraz 8" descr="Znalezione obrazy dla zapytania this project is funded by the european union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40988" y="-19050"/>
            <a:ext cx="1751012"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ole tekstowe 11"/>
          <p:cNvSpPr txBox="1"/>
          <p:nvPr/>
        </p:nvSpPr>
        <p:spPr>
          <a:xfrm>
            <a:off x="1849438" y="6461125"/>
            <a:ext cx="8572500" cy="276225"/>
          </a:xfrm>
          <a:prstGeom prst="rect">
            <a:avLst/>
          </a:prstGeom>
          <a:noFill/>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a-DK" sz="1200" i="1" dirty="0">
                <a:solidFill>
                  <a:schemeClr val="bg1">
                    <a:lumMod val="50000"/>
                  </a:schemeClr>
                </a:solidFill>
                <a:latin typeface="+mn-lt"/>
              </a:rPr>
              <a:t>Materiały przygotowane w ramach projektu BEPRESEL (</a:t>
            </a:r>
            <a:r>
              <a:rPr lang="pl-PL" sz="1200" i="1" dirty="0">
                <a:solidFill>
                  <a:schemeClr val="bg1">
                    <a:lumMod val="50000"/>
                  </a:schemeClr>
                </a:solidFill>
                <a:latin typeface="+mn-lt"/>
              </a:rPr>
              <a:t>KA204-2017-012). Kopiowanie tylko za zgodą koordynatora projektu</a:t>
            </a:r>
            <a:r>
              <a:rPr lang="pl-PL" sz="1200" i="1" dirty="0" smtClean="0">
                <a:solidFill>
                  <a:schemeClr val="bg1">
                    <a:lumMod val="50000"/>
                  </a:schemeClr>
                </a:solidFill>
                <a:latin typeface="+mn-lt"/>
              </a:rPr>
              <a:t>.</a:t>
            </a:r>
            <a:endParaRPr lang="pl-PL" dirty="0"/>
          </a:p>
        </p:txBody>
      </p:sp>
    </p:spTree>
    <p:extLst>
      <p:ext uri="{BB962C8B-B14F-4D97-AF65-F5344CB8AC3E}">
        <p14:creationId xmlns:p14="http://schemas.microsoft.com/office/powerpoint/2010/main" val="13159313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7346" name="Rectangle 2"/>
          <p:cNvSpPr>
            <a:spLocks noGrp="1"/>
          </p:cNvSpPr>
          <p:nvPr>
            <p:ph type="title"/>
          </p:nvPr>
        </p:nvSpPr>
        <p:spPr>
          <a:xfrm>
            <a:off x="2209800" y="260350"/>
            <a:ext cx="7772400" cy="1143000"/>
          </a:xfrm>
        </p:spPr>
        <p:txBody>
          <a:bodyPr/>
          <a:lstStyle/>
          <a:p>
            <a:r>
              <a:rPr lang="pl-PL" altLang="pl-PL" sz="2800" b="1" smtClean="0">
                <a:latin typeface="Arial" panose="020B0604020202020204" pitchFamily="34" charset="0"/>
                <a:cs typeface="Times New Roman" panose="02020603050405020304" pitchFamily="18" charset="0"/>
              </a:rPr>
              <a:t>Jak dochodzi do zmiany stylu życia?</a:t>
            </a:r>
          </a:p>
        </p:txBody>
      </p:sp>
      <p:sp>
        <p:nvSpPr>
          <p:cNvPr id="57347" name="AutoShape 5"/>
          <p:cNvSpPr>
            <a:spLocks noChangeArrowheads="1"/>
          </p:cNvSpPr>
          <p:nvPr/>
        </p:nvSpPr>
        <p:spPr bwMode="auto">
          <a:xfrm>
            <a:off x="4724400" y="1412875"/>
            <a:ext cx="2286000" cy="914400"/>
          </a:xfrm>
          <a:prstGeom prst="roundRect">
            <a:avLst>
              <a:gd name="adj" fmla="val 16667"/>
            </a:avLst>
          </a:prstGeom>
          <a:solidFill>
            <a:srgbClr val="99FFCC"/>
          </a:solidFill>
          <a:ln w="1270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20000"/>
              </a:spcBef>
              <a:buFontTx/>
              <a:buNone/>
            </a:pPr>
            <a:r>
              <a:rPr lang="pl-PL" altLang="pl-PL" sz="2400" b="1">
                <a:latin typeface="Arial" panose="020B0604020202020204" pitchFamily="34" charset="0"/>
                <a:cs typeface="Times New Roman" panose="02020603050405020304" pitchFamily="18" charset="0"/>
              </a:rPr>
              <a:t>WIEDZA</a:t>
            </a:r>
          </a:p>
        </p:txBody>
      </p:sp>
      <p:sp>
        <p:nvSpPr>
          <p:cNvPr id="57348" name="AutoShape 6"/>
          <p:cNvSpPr>
            <a:spLocks noChangeArrowheads="1"/>
          </p:cNvSpPr>
          <p:nvPr/>
        </p:nvSpPr>
        <p:spPr bwMode="auto">
          <a:xfrm>
            <a:off x="4449763" y="2749550"/>
            <a:ext cx="2949575" cy="914400"/>
          </a:xfrm>
          <a:prstGeom prst="roundRect">
            <a:avLst>
              <a:gd name="adj" fmla="val 16667"/>
            </a:avLst>
          </a:prstGeom>
          <a:solidFill>
            <a:srgbClr val="99FFCC"/>
          </a:solidFill>
          <a:ln w="1270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20000"/>
              </a:spcBef>
              <a:buFontTx/>
              <a:buNone/>
            </a:pPr>
            <a:endParaRPr lang="pl-PL" altLang="pl-PL" sz="2400" b="1">
              <a:solidFill>
                <a:schemeClr val="bg1"/>
              </a:solidFill>
              <a:latin typeface="Arial" panose="020B0604020202020204" pitchFamily="34" charset="0"/>
            </a:endParaRPr>
          </a:p>
          <a:p>
            <a:pPr algn="ctr">
              <a:lnSpc>
                <a:spcPct val="100000"/>
              </a:lnSpc>
              <a:spcBef>
                <a:spcPct val="20000"/>
              </a:spcBef>
              <a:buFontTx/>
              <a:buNone/>
            </a:pPr>
            <a:r>
              <a:rPr lang="pl-PL" altLang="pl-PL" sz="2400" b="1">
                <a:solidFill>
                  <a:schemeClr val="bg1"/>
                </a:solidFill>
                <a:latin typeface="Arial" panose="020B0604020202020204" pitchFamily="34" charset="0"/>
              </a:rPr>
              <a:t> </a:t>
            </a:r>
            <a:r>
              <a:rPr lang="pl-PL" altLang="pl-PL" sz="2400" b="1">
                <a:latin typeface="Arial" panose="020B0604020202020204" pitchFamily="34" charset="0"/>
                <a:cs typeface="Times New Roman" panose="02020603050405020304" pitchFamily="18" charset="0"/>
              </a:rPr>
              <a:t>UMIEJĘTNOŚCI</a:t>
            </a:r>
            <a:endParaRPr lang="pl-PL" altLang="pl-PL" sz="2400" b="1">
              <a:latin typeface="Arial" panose="020B0604020202020204" pitchFamily="34" charset="0"/>
            </a:endParaRPr>
          </a:p>
          <a:p>
            <a:pPr algn="ctr">
              <a:lnSpc>
                <a:spcPct val="100000"/>
              </a:lnSpc>
              <a:spcBef>
                <a:spcPct val="20000"/>
              </a:spcBef>
              <a:buFontTx/>
              <a:buChar char="•"/>
            </a:pPr>
            <a:endParaRPr lang="pl-PL" altLang="pl-PL" sz="3600">
              <a:solidFill>
                <a:schemeClr val="bg1"/>
              </a:solidFill>
              <a:latin typeface="Arial" panose="020B0604020202020204" pitchFamily="34" charset="0"/>
            </a:endParaRPr>
          </a:p>
        </p:txBody>
      </p:sp>
      <p:sp>
        <p:nvSpPr>
          <p:cNvPr id="57349" name="AutoShape 7"/>
          <p:cNvSpPr>
            <a:spLocks noChangeArrowheads="1"/>
          </p:cNvSpPr>
          <p:nvPr/>
        </p:nvSpPr>
        <p:spPr bwMode="auto">
          <a:xfrm>
            <a:off x="4224338" y="4092575"/>
            <a:ext cx="3527425" cy="1066800"/>
          </a:xfrm>
          <a:prstGeom prst="roundRect">
            <a:avLst>
              <a:gd name="adj" fmla="val 16667"/>
            </a:avLst>
          </a:prstGeom>
          <a:solidFill>
            <a:srgbClr val="99FFCC"/>
          </a:solidFill>
          <a:ln w="1270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20000"/>
              </a:spcBef>
              <a:buFontTx/>
              <a:buNone/>
            </a:pPr>
            <a:r>
              <a:rPr lang="pl-PL" altLang="pl-PL" sz="2400" b="1">
                <a:latin typeface="Arial" panose="020B0604020202020204" pitchFamily="34" charset="0"/>
                <a:cs typeface="Times New Roman" panose="02020603050405020304" pitchFamily="18" charset="0"/>
              </a:rPr>
              <a:t>ZMIANA POSTAWY</a:t>
            </a:r>
            <a:endParaRPr lang="pl-PL" altLang="pl-PL" sz="3600">
              <a:latin typeface="Arial" panose="020B0604020202020204" pitchFamily="34" charset="0"/>
            </a:endParaRPr>
          </a:p>
        </p:txBody>
      </p:sp>
      <p:sp>
        <p:nvSpPr>
          <p:cNvPr id="57350" name="AutoShape 7"/>
          <p:cNvSpPr>
            <a:spLocks noChangeArrowheads="1"/>
          </p:cNvSpPr>
          <p:nvPr/>
        </p:nvSpPr>
        <p:spPr bwMode="auto">
          <a:xfrm>
            <a:off x="3792538" y="5589588"/>
            <a:ext cx="4391025" cy="1066800"/>
          </a:xfrm>
          <a:prstGeom prst="roundRect">
            <a:avLst>
              <a:gd name="adj" fmla="val 16667"/>
            </a:avLst>
          </a:prstGeom>
          <a:solidFill>
            <a:srgbClr val="99FFCC"/>
          </a:solidFill>
          <a:ln w="1270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20000"/>
              </a:spcBef>
              <a:buFontTx/>
              <a:buNone/>
            </a:pPr>
            <a:r>
              <a:rPr lang="pl-PL" altLang="pl-PL" sz="2400" b="1">
                <a:latin typeface="Arial" panose="020B0604020202020204" pitchFamily="34" charset="0"/>
                <a:cs typeface="Times New Roman" panose="02020603050405020304" pitchFamily="18" charset="0"/>
              </a:rPr>
              <a:t>ZMIANA ZACHOWANIA</a:t>
            </a:r>
            <a:endParaRPr lang="pl-PL" altLang="pl-PL" sz="3600">
              <a:latin typeface="Arial" panose="020B0604020202020204" pitchFamily="34" charset="0"/>
            </a:endParaRPr>
          </a:p>
        </p:txBody>
      </p:sp>
      <p:sp>
        <p:nvSpPr>
          <p:cNvPr id="3" name="Strzałka: w dół 2">
            <a:extLst/>
          </p:cNvPr>
          <p:cNvSpPr/>
          <p:nvPr/>
        </p:nvSpPr>
        <p:spPr>
          <a:xfrm>
            <a:off x="5745163" y="2379663"/>
            <a:ext cx="485775" cy="3524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2" name="Strzałka: w dół 11">
            <a:extLst/>
          </p:cNvPr>
          <p:cNvSpPr/>
          <p:nvPr/>
        </p:nvSpPr>
        <p:spPr>
          <a:xfrm>
            <a:off x="5745163" y="3702050"/>
            <a:ext cx="485775" cy="3508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3" name="Strzałka: w dół 12">
            <a:extLst/>
          </p:cNvPr>
          <p:cNvSpPr/>
          <p:nvPr/>
        </p:nvSpPr>
        <p:spPr>
          <a:xfrm>
            <a:off x="5761038" y="5229225"/>
            <a:ext cx="469900" cy="360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pic>
        <p:nvPicPr>
          <p:cNvPr id="57354" name="Billede 11" descr="cid:image001.jpg@01D37A4A.783D05B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0638" y="0"/>
            <a:ext cx="1776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5" name="Obraz 8" descr="Znalezione obrazy dla zapytania this project is funded by the european union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52063" y="0"/>
            <a:ext cx="20399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ole tekstowe 11"/>
          <p:cNvSpPr txBox="1"/>
          <p:nvPr/>
        </p:nvSpPr>
        <p:spPr>
          <a:xfrm>
            <a:off x="1849438" y="6461125"/>
            <a:ext cx="8572500" cy="276225"/>
          </a:xfrm>
          <a:prstGeom prst="rect">
            <a:avLst/>
          </a:prstGeom>
          <a:noFill/>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a-DK" sz="1200" i="1" dirty="0">
                <a:solidFill>
                  <a:schemeClr val="bg1">
                    <a:lumMod val="50000"/>
                  </a:schemeClr>
                </a:solidFill>
                <a:latin typeface="+mn-lt"/>
              </a:rPr>
              <a:t>Materiały przygotowane w ramach projektu BEPRESEL (</a:t>
            </a:r>
            <a:r>
              <a:rPr lang="pl-PL" sz="1200" i="1" dirty="0">
                <a:solidFill>
                  <a:schemeClr val="bg1">
                    <a:lumMod val="50000"/>
                  </a:schemeClr>
                </a:solidFill>
                <a:latin typeface="+mn-lt"/>
              </a:rPr>
              <a:t>KA204-2017-012). Kopiowanie tylko za zgodą koordynatora projektu</a:t>
            </a:r>
            <a:r>
              <a:rPr lang="pl-PL" sz="1200" i="1" dirty="0" smtClean="0">
                <a:solidFill>
                  <a:schemeClr val="bg1">
                    <a:lumMod val="50000"/>
                  </a:schemeClr>
                </a:solidFill>
                <a:latin typeface="+mn-lt"/>
              </a:rPr>
              <a:t>.</a:t>
            </a:r>
            <a:endParaRPr lang="pl-PL" dirty="0"/>
          </a:p>
        </p:txBody>
      </p:sp>
    </p:spTree>
    <p:extLst>
      <p:ext uri="{BB962C8B-B14F-4D97-AF65-F5344CB8AC3E}">
        <p14:creationId xmlns:p14="http://schemas.microsoft.com/office/powerpoint/2010/main" val="2499255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146" name="Tytuł 3"/>
          <p:cNvSpPr>
            <a:spLocks noGrp="1"/>
          </p:cNvSpPr>
          <p:nvPr>
            <p:ph type="ctrTitle"/>
          </p:nvPr>
        </p:nvSpPr>
        <p:spPr/>
        <p:txBody>
          <a:bodyPr/>
          <a:lstStyle/>
          <a:p>
            <a:pPr eaLnBrk="1" hangingPunct="1"/>
            <a:r>
              <a:rPr lang="pl-PL" altLang="pl-PL" smtClean="0"/>
              <a:t>Zajęcia numer 2</a:t>
            </a:r>
          </a:p>
        </p:txBody>
      </p:sp>
      <p:sp>
        <p:nvSpPr>
          <p:cNvPr id="6147" name="Podtytuł 4"/>
          <p:cNvSpPr>
            <a:spLocks noGrp="1"/>
          </p:cNvSpPr>
          <p:nvPr>
            <p:ph type="subTitle" idx="1"/>
          </p:nvPr>
        </p:nvSpPr>
        <p:spPr/>
        <p:txBody>
          <a:bodyPr/>
          <a:lstStyle/>
          <a:p>
            <a:pPr eaLnBrk="1" hangingPunct="1"/>
            <a:r>
              <a:rPr lang="pl-PL" altLang="pl-PL" smtClean="0"/>
              <a:t>Temat 1: Samopoczucie – zmiany demograficzne i epidemiologiczne wieku podeszłego oraz starzenie jako proces fizjologiczny</a:t>
            </a:r>
          </a:p>
        </p:txBody>
      </p:sp>
      <p:pic>
        <p:nvPicPr>
          <p:cNvPr id="6148" name="Billede 11" descr="cid:image001.jpg@01D37A4A.783D05B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20663" y="246063"/>
            <a:ext cx="17764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Obraz 8" descr="Znalezione obrazy dla zapytania this project is funded by the european union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6175" y="131763"/>
            <a:ext cx="2039938"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11"/>
          <p:cNvSpPr txBox="1"/>
          <p:nvPr/>
        </p:nvSpPr>
        <p:spPr>
          <a:xfrm>
            <a:off x="1849438" y="6461125"/>
            <a:ext cx="8572500" cy="276225"/>
          </a:xfrm>
          <a:prstGeom prst="rect">
            <a:avLst/>
          </a:prstGeom>
          <a:noFill/>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a-DK" sz="1200" i="1" dirty="0">
                <a:solidFill>
                  <a:schemeClr val="bg1">
                    <a:lumMod val="50000"/>
                  </a:schemeClr>
                </a:solidFill>
                <a:latin typeface="+mn-lt"/>
              </a:rPr>
              <a:t>Materiały przygotowane w ramach projektu BEPRESEL (</a:t>
            </a:r>
            <a:r>
              <a:rPr lang="pl-PL" sz="1200" i="1" dirty="0">
                <a:solidFill>
                  <a:schemeClr val="bg1">
                    <a:lumMod val="50000"/>
                  </a:schemeClr>
                </a:solidFill>
                <a:latin typeface="+mn-lt"/>
              </a:rPr>
              <a:t>KA204-2017-012). Kopiowanie tylko za zgodą koordynatora projektu</a:t>
            </a:r>
            <a:r>
              <a:rPr lang="pl-PL" sz="1200" i="1" dirty="0" smtClean="0">
                <a:solidFill>
                  <a:schemeClr val="bg1">
                    <a:lumMod val="50000"/>
                  </a:schemeClr>
                </a:solidFill>
                <a:latin typeface="+mn-lt"/>
              </a:rPr>
              <a:t>.</a:t>
            </a:r>
            <a:endParaRPr lang="pl-PL" dirty="0"/>
          </a:p>
        </p:txBody>
      </p:sp>
    </p:spTree>
    <p:extLst>
      <p:ext uri="{BB962C8B-B14F-4D97-AF65-F5344CB8AC3E}">
        <p14:creationId xmlns:p14="http://schemas.microsoft.com/office/powerpoint/2010/main" val="29928374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9394" name="Rectangle 3"/>
          <p:cNvSpPr>
            <a:spLocks noChangeArrowheads="1"/>
          </p:cNvSpPr>
          <p:nvPr/>
        </p:nvSpPr>
        <p:spPr bwMode="auto">
          <a:xfrm>
            <a:off x="1524000" y="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pPr>
            <a:r>
              <a:rPr lang="en-GB" altLang="pl-PL" sz="1200" b="1">
                <a:latin typeface="Times New Roman" panose="02020603050405020304" pitchFamily="18" charset="0"/>
                <a:cs typeface="Times New Roman" panose="02020603050405020304" pitchFamily="18" charset="0"/>
              </a:rPr>
              <a:t> </a:t>
            </a:r>
            <a:endParaRPr lang="en-US" altLang="pl-PL" sz="1200" b="1">
              <a:latin typeface="Times New Roman" panose="02020603050405020304" pitchFamily="18" charset="0"/>
              <a:cs typeface="Times New Roman" panose="02020603050405020304" pitchFamily="18" charset="0"/>
            </a:endParaRPr>
          </a:p>
          <a:p>
            <a:pPr>
              <a:lnSpc>
                <a:spcPct val="100000"/>
              </a:lnSpc>
              <a:spcBef>
                <a:spcPct val="0"/>
              </a:spcBef>
              <a:buFontTx/>
              <a:buNone/>
            </a:pPr>
            <a:endParaRPr lang="en-US" altLang="pl-PL" sz="2400">
              <a:latin typeface="Times New Roman" panose="02020603050405020304" pitchFamily="18" charset="0"/>
            </a:endParaRPr>
          </a:p>
        </p:txBody>
      </p:sp>
      <p:sp>
        <p:nvSpPr>
          <p:cNvPr id="59395" name="Rectangle 4"/>
          <p:cNvSpPr>
            <a:spLocks noChangeArrowheads="1"/>
          </p:cNvSpPr>
          <p:nvPr/>
        </p:nvSpPr>
        <p:spPr bwMode="auto">
          <a:xfrm>
            <a:off x="1524000" y="6156325"/>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pl-PL" altLang="pl-PL" sz="1200">
                <a:latin typeface="Times New Roman" panose="02020603050405020304" pitchFamily="18" charset="0"/>
                <a:cs typeface="Times New Roman" panose="02020603050405020304" pitchFamily="18" charset="0"/>
              </a:rPr>
              <a:t> </a:t>
            </a:r>
            <a:endParaRPr lang="pl-PL" altLang="pl-PL" sz="1000">
              <a:latin typeface="Times New Roman" panose="02020603050405020304" pitchFamily="18" charset="0"/>
              <a:cs typeface="Times New Roman" panose="02020603050405020304" pitchFamily="18" charset="0"/>
            </a:endParaRPr>
          </a:p>
          <a:p>
            <a:pPr>
              <a:lnSpc>
                <a:spcPct val="100000"/>
              </a:lnSpc>
              <a:spcBef>
                <a:spcPct val="0"/>
              </a:spcBef>
              <a:buFontTx/>
              <a:buNone/>
            </a:pPr>
            <a:endParaRPr lang="pl-PL" altLang="pl-PL" sz="2400">
              <a:latin typeface="Times New Roman" panose="02020603050405020304" pitchFamily="18" charset="0"/>
            </a:endParaRPr>
          </a:p>
        </p:txBody>
      </p:sp>
      <p:sp>
        <p:nvSpPr>
          <p:cNvPr id="59396" name="Rectangle 5"/>
          <p:cNvSpPr>
            <a:spLocks noChangeArrowheads="1"/>
          </p:cNvSpPr>
          <p:nvPr/>
        </p:nvSpPr>
        <p:spPr bwMode="auto">
          <a:xfrm>
            <a:off x="965200" y="874713"/>
            <a:ext cx="7921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SzPct val="85000"/>
              <a:buFontTx/>
              <a:buNone/>
            </a:pPr>
            <a:r>
              <a:rPr lang="pl-PL" altLang="pl-PL" sz="3600" b="1">
                <a:latin typeface="Arial" panose="020B0604020202020204" pitchFamily="34" charset="0"/>
              </a:rPr>
              <a:t>Skąd czerpiemy wiedzę o zdrowiu?</a:t>
            </a:r>
          </a:p>
        </p:txBody>
      </p:sp>
      <p:sp>
        <p:nvSpPr>
          <p:cNvPr id="59397" name="Rectangle 6"/>
          <p:cNvSpPr>
            <a:spLocks noChangeArrowheads="1"/>
          </p:cNvSpPr>
          <p:nvPr/>
        </p:nvSpPr>
        <p:spPr bwMode="auto">
          <a:xfrm>
            <a:off x="1524000" y="1639888"/>
            <a:ext cx="86391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SzPct val="85000"/>
              <a:buFontTx/>
              <a:buNone/>
            </a:pPr>
            <a:r>
              <a:rPr lang="pl-PL" altLang="pl-PL" sz="3600" b="1">
                <a:latin typeface="Arial" panose="020B0604020202020204" pitchFamily="34" charset="0"/>
                <a:cs typeface="Times New Roman" panose="02020603050405020304" pitchFamily="18" charset="0"/>
              </a:rPr>
              <a:t>1. </a:t>
            </a:r>
            <a:r>
              <a:rPr lang="pl-PL" altLang="pl-PL" sz="3600" b="1">
                <a:latin typeface="Arial" panose="020B0604020202020204" pitchFamily="34" charset="0"/>
              </a:rPr>
              <a:t>Książki</a:t>
            </a:r>
            <a:endParaRPr lang="pl-PL" altLang="pl-PL" sz="3600" b="1">
              <a:latin typeface="Arial" panose="020B0604020202020204" pitchFamily="34" charset="0"/>
              <a:cs typeface="Times New Roman" panose="02020603050405020304" pitchFamily="18" charset="0"/>
            </a:endParaRPr>
          </a:p>
          <a:p>
            <a:pPr eaLnBrk="1" hangingPunct="1">
              <a:lnSpc>
                <a:spcPct val="100000"/>
              </a:lnSpc>
              <a:spcBef>
                <a:spcPct val="50000"/>
              </a:spcBef>
              <a:buSzPct val="85000"/>
              <a:buFontTx/>
              <a:buNone/>
            </a:pPr>
            <a:r>
              <a:rPr lang="pl-PL" altLang="pl-PL" sz="3600" b="1">
                <a:latin typeface="Arial" panose="020B0604020202020204" pitchFamily="34" charset="0"/>
              </a:rPr>
              <a:t>2</a:t>
            </a:r>
            <a:r>
              <a:rPr lang="pl-PL" altLang="pl-PL" sz="3600" b="1">
                <a:latin typeface="Arial" panose="020B0604020202020204" pitchFamily="34" charset="0"/>
                <a:cs typeface="Times New Roman" panose="02020603050405020304" pitchFamily="18" charset="0"/>
              </a:rPr>
              <a:t>. </a:t>
            </a:r>
            <a:r>
              <a:rPr lang="pl-PL" altLang="pl-PL" sz="3600" b="1">
                <a:latin typeface="Arial" panose="020B0604020202020204" pitchFamily="34" charset="0"/>
              </a:rPr>
              <a:t>Prasa</a:t>
            </a:r>
            <a:endParaRPr lang="pl-PL" altLang="pl-PL" sz="3600" b="1">
              <a:latin typeface="Arial" panose="020B0604020202020204" pitchFamily="34" charset="0"/>
              <a:cs typeface="Times New Roman" panose="02020603050405020304" pitchFamily="18" charset="0"/>
            </a:endParaRPr>
          </a:p>
          <a:p>
            <a:pPr eaLnBrk="1" hangingPunct="1">
              <a:lnSpc>
                <a:spcPct val="100000"/>
              </a:lnSpc>
              <a:spcBef>
                <a:spcPct val="50000"/>
              </a:spcBef>
              <a:buSzPct val="85000"/>
              <a:buFontTx/>
              <a:buNone/>
            </a:pPr>
            <a:r>
              <a:rPr lang="pl-PL" altLang="pl-PL" sz="3600" b="1">
                <a:latin typeface="Arial" panose="020B0604020202020204" pitchFamily="34" charset="0"/>
              </a:rPr>
              <a:t>3</a:t>
            </a:r>
            <a:r>
              <a:rPr lang="pl-PL" altLang="pl-PL" sz="3600" b="1">
                <a:latin typeface="Arial" panose="020B0604020202020204" pitchFamily="34" charset="0"/>
                <a:cs typeface="Times New Roman" panose="02020603050405020304" pitchFamily="18" charset="0"/>
              </a:rPr>
              <a:t>. </a:t>
            </a:r>
            <a:r>
              <a:rPr lang="pl-PL" altLang="pl-PL" sz="3600" b="1">
                <a:latin typeface="Arial" panose="020B0604020202020204" pitchFamily="34" charset="0"/>
              </a:rPr>
              <a:t>RTV</a:t>
            </a:r>
          </a:p>
          <a:p>
            <a:pPr eaLnBrk="1" hangingPunct="1">
              <a:lnSpc>
                <a:spcPct val="100000"/>
              </a:lnSpc>
              <a:spcBef>
                <a:spcPct val="50000"/>
              </a:spcBef>
              <a:buSzPct val="85000"/>
              <a:buFontTx/>
              <a:buNone/>
            </a:pPr>
            <a:r>
              <a:rPr lang="pl-PL" altLang="pl-PL" sz="3600" b="1">
                <a:latin typeface="Arial" panose="020B0604020202020204" pitchFamily="34" charset="0"/>
              </a:rPr>
              <a:t>4. Internet</a:t>
            </a:r>
          </a:p>
          <a:p>
            <a:pPr eaLnBrk="1" hangingPunct="1">
              <a:lnSpc>
                <a:spcPct val="100000"/>
              </a:lnSpc>
              <a:spcBef>
                <a:spcPct val="50000"/>
              </a:spcBef>
              <a:buSzPct val="85000"/>
              <a:buFontTx/>
              <a:buNone/>
            </a:pPr>
            <a:r>
              <a:rPr lang="pl-PL" altLang="pl-PL" sz="3600" b="1">
                <a:latin typeface="Arial" panose="020B0604020202020204" pitchFamily="34" charset="0"/>
                <a:cs typeface="Times New Roman" panose="02020603050405020304" pitchFamily="18" charset="0"/>
              </a:rPr>
              <a:t>5. Plakaty</a:t>
            </a:r>
          </a:p>
          <a:p>
            <a:pPr eaLnBrk="1" hangingPunct="1">
              <a:lnSpc>
                <a:spcPct val="100000"/>
              </a:lnSpc>
              <a:spcBef>
                <a:spcPct val="50000"/>
              </a:spcBef>
              <a:buSzPct val="85000"/>
              <a:buFontTx/>
              <a:buNone/>
            </a:pPr>
            <a:r>
              <a:rPr lang="pl-PL" altLang="pl-PL" sz="3600" b="1">
                <a:latin typeface="Arial" panose="020B0604020202020204" pitchFamily="34" charset="0"/>
                <a:cs typeface="Times New Roman" panose="02020603050405020304" pitchFamily="18" charset="0"/>
              </a:rPr>
              <a:t>6. Lekarz</a:t>
            </a:r>
          </a:p>
        </p:txBody>
      </p:sp>
      <p:pic>
        <p:nvPicPr>
          <p:cNvPr id="5939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66213" y="493713"/>
            <a:ext cx="19812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399" name="Picture 2" descr="KRXI_2, RT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7788" y="1558925"/>
            <a:ext cx="2279650"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4" descr="http://i.mobimaniak.pl/2011/06/samsung-np-rc520-s04p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26500" y="2401888"/>
            <a:ext cx="2097088"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Picture 8" descr="http://testujorange.dcs.pl/uimg/czteryem/0prasa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69400" y="4298950"/>
            <a:ext cx="1966913"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2" name="Picture 10" descr="http://www.udanin.pl/pliki/informacja%20medyczna/lekarz.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56388" y="4049713"/>
            <a:ext cx="1776412"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3" name="Billede 11" descr="cid:image001.jpg@01D37A4A.783D05B0"/>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20638" y="0"/>
            <a:ext cx="1776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4" name="Obraz 8" descr="Znalezione obrazy dla zapytania this project is funded by the european union 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52063" y="0"/>
            <a:ext cx="20399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ole tekstowe 11"/>
          <p:cNvSpPr txBox="1"/>
          <p:nvPr/>
        </p:nvSpPr>
        <p:spPr>
          <a:xfrm>
            <a:off x="1849438" y="6461125"/>
            <a:ext cx="8572500" cy="276225"/>
          </a:xfrm>
          <a:prstGeom prst="rect">
            <a:avLst/>
          </a:prstGeom>
          <a:noFill/>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a-DK" sz="1200" i="1" dirty="0">
                <a:solidFill>
                  <a:schemeClr val="bg1">
                    <a:lumMod val="50000"/>
                  </a:schemeClr>
                </a:solidFill>
                <a:latin typeface="+mn-lt"/>
              </a:rPr>
              <a:t>Materiały przygotowane w ramach projektu BEPRESEL (</a:t>
            </a:r>
            <a:r>
              <a:rPr lang="pl-PL" sz="1200" i="1" dirty="0">
                <a:solidFill>
                  <a:schemeClr val="bg1">
                    <a:lumMod val="50000"/>
                  </a:schemeClr>
                </a:solidFill>
                <a:latin typeface="+mn-lt"/>
              </a:rPr>
              <a:t>KA204-2017-012). Kopiowanie tylko za zgodą koordynatora projektu</a:t>
            </a:r>
            <a:r>
              <a:rPr lang="pl-PL" sz="1200" i="1" dirty="0" smtClean="0">
                <a:solidFill>
                  <a:schemeClr val="bg1">
                    <a:lumMod val="50000"/>
                  </a:schemeClr>
                </a:solidFill>
                <a:latin typeface="+mn-lt"/>
              </a:rPr>
              <a:t>.</a:t>
            </a:r>
            <a:endParaRPr lang="pl-PL" dirty="0"/>
          </a:p>
        </p:txBody>
      </p:sp>
    </p:spTree>
    <p:extLst>
      <p:ext uri="{BB962C8B-B14F-4D97-AF65-F5344CB8AC3E}">
        <p14:creationId xmlns:p14="http://schemas.microsoft.com/office/powerpoint/2010/main" val="26965090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1442" name="Rectangle 3"/>
          <p:cNvSpPr>
            <a:spLocks noChangeArrowheads="1"/>
          </p:cNvSpPr>
          <p:nvPr/>
        </p:nvSpPr>
        <p:spPr bwMode="auto">
          <a:xfrm>
            <a:off x="1524000" y="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pPr>
            <a:r>
              <a:rPr lang="en-GB" altLang="pl-PL" sz="1200" b="1">
                <a:latin typeface="Times New Roman" panose="02020603050405020304" pitchFamily="18" charset="0"/>
                <a:cs typeface="Times New Roman" panose="02020603050405020304" pitchFamily="18" charset="0"/>
              </a:rPr>
              <a:t> </a:t>
            </a:r>
            <a:endParaRPr lang="en-US" altLang="pl-PL" sz="1200" b="1">
              <a:latin typeface="Times New Roman" panose="02020603050405020304" pitchFamily="18" charset="0"/>
              <a:cs typeface="Times New Roman" panose="02020603050405020304" pitchFamily="18" charset="0"/>
            </a:endParaRPr>
          </a:p>
          <a:p>
            <a:pPr>
              <a:lnSpc>
                <a:spcPct val="100000"/>
              </a:lnSpc>
              <a:spcBef>
                <a:spcPct val="0"/>
              </a:spcBef>
              <a:buFontTx/>
              <a:buNone/>
            </a:pPr>
            <a:endParaRPr lang="en-US" altLang="pl-PL" sz="2400">
              <a:latin typeface="Times New Roman" panose="02020603050405020304" pitchFamily="18" charset="0"/>
            </a:endParaRPr>
          </a:p>
        </p:txBody>
      </p:sp>
      <p:sp>
        <p:nvSpPr>
          <p:cNvPr id="61443" name="Rectangle 4"/>
          <p:cNvSpPr>
            <a:spLocks noChangeArrowheads="1"/>
          </p:cNvSpPr>
          <p:nvPr/>
        </p:nvSpPr>
        <p:spPr bwMode="auto">
          <a:xfrm>
            <a:off x="1524000" y="6156325"/>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pl-PL" altLang="pl-PL" sz="1200">
                <a:latin typeface="Times New Roman" panose="02020603050405020304" pitchFamily="18" charset="0"/>
                <a:cs typeface="Times New Roman" panose="02020603050405020304" pitchFamily="18" charset="0"/>
              </a:rPr>
              <a:t> </a:t>
            </a:r>
            <a:endParaRPr lang="pl-PL" altLang="pl-PL" sz="1000">
              <a:latin typeface="Times New Roman" panose="02020603050405020304" pitchFamily="18" charset="0"/>
              <a:cs typeface="Times New Roman" panose="02020603050405020304" pitchFamily="18" charset="0"/>
            </a:endParaRPr>
          </a:p>
          <a:p>
            <a:pPr>
              <a:lnSpc>
                <a:spcPct val="100000"/>
              </a:lnSpc>
              <a:spcBef>
                <a:spcPct val="0"/>
              </a:spcBef>
              <a:buFontTx/>
              <a:buNone/>
            </a:pPr>
            <a:endParaRPr lang="pl-PL" altLang="pl-PL" sz="2400">
              <a:latin typeface="Times New Roman" panose="02020603050405020304" pitchFamily="18" charset="0"/>
            </a:endParaRPr>
          </a:p>
        </p:txBody>
      </p:sp>
      <p:sp>
        <p:nvSpPr>
          <p:cNvPr id="61444" name="Rectangle 5"/>
          <p:cNvSpPr>
            <a:spLocks noChangeArrowheads="1"/>
          </p:cNvSpPr>
          <p:nvPr/>
        </p:nvSpPr>
        <p:spPr bwMode="auto">
          <a:xfrm>
            <a:off x="469900" y="995363"/>
            <a:ext cx="115490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SzPct val="85000"/>
              <a:buFontTx/>
              <a:buNone/>
            </a:pPr>
            <a:r>
              <a:rPr lang="pl-PL" altLang="pl-PL" sz="3600" b="1">
                <a:latin typeface="Arial" panose="020B0604020202020204" pitchFamily="34" charset="0"/>
              </a:rPr>
              <a:t>Wiedza nie wystarczy – potrzebne są umiejętności !</a:t>
            </a:r>
          </a:p>
        </p:txBody>
      </p:sp>
      <p:sp>
        <p:nvSpPr>
          <p:cNvPr id="61445" name="Rectangle 6"/>
          <p:cNvSpPr>
            <a:spLocks noChangeArrowheads="1"/>
          </p:cNvSpPr>
          <p:nvPr/>
        </p:nvSpPr>
        <p:spPr bwMode="auto">
          <a:xfrm>
            <a:off x="2198688" y="2892425"/>
            <a:ext cx="8229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SzPct val="85000"/>
              <a:buFontTx/>
              <a:buNone/>
            </a:pPr>
            <a:r>
              <a:rPr lang="pl-PL" altLang="pl-PL" sz="3600" b="1">
                <a:latin typeface="Arial" panose="020B0604020202020204" pitchFamily="34" charset="0"/>
                <a:cs typeface="Times New Roman" panose="02020603050405020304" pitchFamily="18" charset="0"/>
              </a:rPr>
              <a:t>1. Instruktaż</a:t>
            </a:r>
          </a:p>
          <a:p>
            <a:pPr eaLnBrk="1" hangingPunct="1">
              <a:lnSpc>
                <a:spcPct val="100000"/>
              </a:lnSpc>
              <a:spcBef>
                <a:spcPct val="50000"/>
              </a:spcBef>
              <a:buSzPct val="85000"/>
              <a:buFontTx/>
              <a:buNone/>
            </a:pPr>
            <a:r>
              <a:rPr lang="pl-PL" altLang="pl-PL" sz="3600" b="1">
                <a:latin typeface="Arial" panose="020B0604020202020204" pitchFamily="34" charset="0"/>
              </a:rPr>
              <a:t>2</a:t>
            </a:r>
            <a:r>
              <a:rPr lang="pl-PL" altLang="pl-PL" sz="3600" b="1">
                <a:latin typeface="Arial" panose="020B0604020202020204" pitchFamily="34" charset="0"/>
                <a:cs typeface="Times New Roman" panose="02020603050405020304" pitchFamily="18" charset="0"/>
              </a:rPr>
              <a:t>. Ć</a:t>
            </a:r>
            <a:r>
              <a:rPr lang="pl-PL" altLang="pl-PL" sz="3600" b="1">
                <a:latin typeface="Arial" panose="020B0604020202020204" pitchFamily="34" charset="0"/>
              </a:rPr>
              <a:t>wiczenia</a:t>
            </a:r>
            <a:endParaRPr lang="pl-PL" altLang="pl-PL" sz="3600" b="1">
              <a:latin typeface="Arial" panose="020B0604020202020204" pitchFamily="34" charset="0"/>
              <a:cs typeface="Times New Roman" panose="02020603050405020304" pitchFamily="18" charset="0"/>
            </a:endParaRPr>
          </a:p>
          <a:p>
            <a:pPr eaLnBrk="1" hangingPunct="1">
              <a:lnSpc>
                <a:spcPct val="100000"/>
              </a:lnSpc>
              <a:spcBef>
                <a:spcPct val="50000"/>
              </a:spcBef>
              <a:buSzPct val="85000"/>
              <a:buFontTx/>
              <a:buNone/>
            </a:pPr>
            <a:r>
              <a:rPr lang="pl-PL" altLang="pl-PL" sz="3600" b="1">
                <a:latin typeface="Arial" panose="020B0604020202020204" pitchFamily="34" charset="0"/>
              </a:rPr>
              <a:t>3</a:t>
            </a:r>
            <a:r>
              <a:rPr lang="pl-PL" altLang="pl-PL" sz="3600" b="1">
                <a:latin typeface="Arial" panose="020B0604020202020204" pitchFamily="34" charset="0"/>
                <a:cs typeface="Times New Roman" panose="02020603050405020304" pitchFamily="18" charset="0"/>
              </a:rPr>
              <a:t>. Samodzielne wykonanie</a:t>
            </a:r>
          </a:p>
        </p:txBody>
      </p:sp>
      <p:pic>
        <p:nvPicPr>
          <p:cNvPr id="61446" name="Picture 2" descr="http://www.tesco.pl/kulinarni-lowcy-smakow/images/srm/maklowic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7025" y="2692400"/>
            <a:ext cx="2212975"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pole tekstowe 1"/>
          <p:cNvSpPr txBox="1">
            <a:spLocks noChangeArrowheads="1"/>
          </p:cNvSpPr>
          <p:nvPr/>
        </p:nvSpPr>
        <p:spPr bwMode="auto">
          <a:xfrm>
            <a:off x="10668000" y="2671763"/>
            <a:ext cx="762000" cy="669925"/>
          </a:xfrm>
          <a:prstGeom prst="rect">
            <a:avLst/>
          </a:prstGeom>
          <a:solidFill>
            <a:schemeClr val="bg1">
              <a:lumMod val="95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defRPr/>
            </a:pPr>
            <a:endParaRPr lang="pl-PL" altLang="pl-PL" sz="1800" smtClean="0">
              <a:latin typeface="Arial" panose="020B0604020202020204" pitchFamily="34" charset="0"/>
            </a:endParaRPr>
          </a:p>
        </p:txBody>
      </p:sp>
      <p:pic>
        <p:nvPicPr>
          <p:cNvPr id="61448" name="Billede 11" descr="cid:image001.jpg@01D37A4A.783D05B0"/>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0638" y="0"/>
            <a:ext cx="1776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9" name="Obraz 8" descr="Znalezione obrazy dla zapytania this project is funded by the european union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52063" y="0"/>
            <a:ext cx="20399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ole tekstowe 11"/>
          <p:cNvSpPr txBox="1"/>
          <p:nvPr/>
        </p:nvSpPr>
        <p:spPr>
          <a:xfrm>
            <a:off x="1849438" y="6461125"/>
            <a:ext cx="8572500" cy="276225"/>
          </a:xfrm>
          <a:prstGeom prst="rect">
            <a:avLst/>
          </a:prstGeom>
          <a:noFill/>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a-DK" sz="1200" i="1" dirty="0">
                <a:solidFill>
                  <a:schemeClr val="bg1">
                    <a:lumMod val="50000"/>
                  </a:schemeClr>
                </a:solidFill>
                <a:latin typeface="+mn-lt"/>
              </a:rPr>
              <a:t>Materiały przygotowane w ramach projektu BEPRESEL (</a:t>
            </a:r>
            <a:r>
              <a:rPr lang="pl-PL" sz="1200" i="1" dirty="0">
                <a:solidFill>
                  <a:schemeClr val="bg1">
                    <a:lumMod val="50000"/>
                  </a:schemeClr>
                </a:solidFill>
                <a:latin typeface="+mn-lt"/>
              </a:rPr>
              <a:t>KA204-2017-012). Kopiowanie tylko za zgodą koordynatora projektu</a:t>
            </a:r>
            <a:r>
              <a:rPr lang="pl-PL" sz="1200" i="1" dirty="0" smtClean="0">
                <a:solidFill>
                  <a:schemeClr val="bg1">
                    <a:lumMod val="50000"/>
                  </a:schemeClr>
                </a:solidFill>
                <a:latin typeface="+mn-lt"/>
              </a:rPr>
              <a:t>.</a:t>
            </a:r>
            <a:endParaRPr lang="pl-PL" dirty="0"/>
          </a:p>
        </p:txBody>
      </p:sp>
    </p:spTree>
    <p:extLst>
      <p:ext uri="{BB962C8B-B14F-4D97-AF65-F5344CB8AC3E}">
        <p14:creationId xmlns:p14="http://schemas.microsoft.com/office/powerpoint/2010/main" val="9124356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3490" name="Rectangle 3"/>
          <p:cNvSpPr>
            <a:spLocks noChangeArrowheads="1"/>
          </p:cNvSpPr>
          <p:nvPr/>
        </p:nvSpPr>
        <p:spPr bwMode="auto">
          <a:xfrm>
            <a:off x="1524000" y="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pPr>
            <a:r>
              <a:rPr lang="en-GB" altLang="pl-PL" sz="1200" b="1">
                <a:latin typeface="Times New Roman" panose="02020603050405020304" pitchFamily="18" charset="0"/>
                <a:cs typeface="Times New Roman" panose="02020603050405020304" pitchFamily="18" charset="0"/>
              </a:rPr>
              <a:t> </a:t>
            </a:r>
            <a:endParaRPr lang="en-US" altLang="pl-PL" sz="1200" b="1">
              <a:latin typeface="Times New Roman" panose="02020603050405020304" pitchFamily="18" charset="0"/>
              <a:cs typeface="Times New Roman" panose="02020603050405020304" pitchFamily="18" charset="0"/>
            </a:endParaRPr>
          </a:p>
          <a:p>
            <a:pPr>
              <a:lnSpc>
                <a:spcPct val="100000"/>
              </a:lnSpc>
              <a:spcBef>
                <a:spcPct val="0"/>
              </a:spcBef>
              <a:buFontTx/>
              <a:buNone/>
            </a:pPr>
            <a:endParaRPr lang="en-US" altLang="pl-PL" sz="2400">
              <a:latin typeface="Times New Roman" panose="02020603050405020304" pitchFamily="18" charset="0"/>
            </a:endParaRPr>
          </a:p>
        </p:txBody>
      </p:sp>
      <p:sp>
        <p:nvSpPr>
          <p:cNvPr id="63491" name="Rectangle 4"/>
          <p:cNvSpPr>
            <a:spLocks noChangeArrowheads="1"/>
          </p:cNvSpPr>
          <p:nvPr/>
        </p:nvSpPr>
        <p:spPr bwMode="auto">
          <a:xfrm>
            <a:off x="1524000" y="6156325"/>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pl-PL" altLang="pl-PL" sz="1200">
                <a:latin typeface="Times New Roman" panose="02020603050405020304" pitchFamily="18" charset="0"/>
                <a:cs typeface="Times New Roman" panose="02020603050405020304" pitchFamily="18" charset="0"/>
              </a:rPr>
              <a:t> </a:t>
            </a:r>
            <a:endParaRPr lang="pl-PL" altLang="pl-PL" sz="1000">
              <a:latin typeface="Times New Roman" panose="02020603050405020304" pitchFamily="18" charset="0"/>
              <a:cs typeface="Times New Roman" panose="02020603050405020304" pitchFamily="18" charset="0"/>
            </a:endParaRPr>
          </a:p>
          <a:p>
            <a:pPr>
              <a:lnSpc>
                <a:spcPct val="100000"/>
              </a:lnSpc>
              <a:spcBef>
                <a:spcPct val="0"/>
              </a:spcBef>
              <a:buFontTx/>
              <a:buNone/>
            </a:pPr>
            <a:endParaRPr lang="pl-PL" altLang="pl-PL" sz="2400">
              <a:latin typeface="Times New Roman" panose="02020603050405020304" pitchFamily="18" charset="0"/>
            </a:endParaRPr>
          </a:p>
        </p:txBody>
      </p:sp>
      <p:sp>
        <p:nvSpPr>
          <p:cNvPr id="6150" name="Rectangle 6">
            <a:extLst/>
          </p:cNvPr>
          <p:cNvSpPr>
            <a:spLocks noChangeArrowheads="1"/>
          </p:cNvSpPr>
          <p:nvPr/>
        </p:nvSpPr>
        <p:spPr bwMode="auto">
          <a:xfrm>
            <a:off x="1833563" y="796925"/>
            <a:ext cx="8524875" cy="5324475"/>
          </a:xfrm>
          <a:prstGeom prst="rect">
            <a:avLst/>
          </a:prstGeom>
          <a:noFill/>
          <a:ln w="12700">
            <a:solidFill>
              <a:schemeClr val="tx1"/>
            </a:solidFill>
            <a:miter lim="800000"/>
            <a:headEnd/>
            <a:tailEnd/>
          </a:ln>
          <a:effectLst/>
          <a:extLst/>
        </p:spPr>
        <p:txBody>
          <a:bodyPr>
            <a:spAutoFit/>
          </a:bodyPr>
          <a:lstStyle/>
          <a:p>
            <a:pPr algn="ctr" eaLnBrk="1" hangingPunct="1">
              <a:spcBef>
                <a:spcPct val="50000"/>
              </a:spcBef>
              <a:buSzPct val="85000"/>
              <a:defRPr/>
            </a:pPr>
            <a:r>
              <a:rPr lang="pl-PL" sz="3200" b="1" dirty="0">
                <a:latin typeface="Arial" charset="0"/>
                <a:cs typeface="Times New Roman" pitchFamily="18" charset="0"/>
              </a:rPr>
              <a:t>Zmiana zachowania zależy od tego:</a:t>
            </a:r>
          </a:p>
          <a:p>
            <a:pPr algn="ctr" eaLnBrk="1" hangingPunct="1">
              <a:spcBef>
                <a:spcPct val="50000"/>
              </a:spcBef>
              <a:buSzPct val="85000"/>
              <a:defRPr/>
            </a:pPr>
            <a:endParaRPr lang="pl-PL" sz="3200" b="1" dirty="0">
              <a:latin typeface="Arial" charset="0"/>
              <a:cs typeface="Times New Roman" pitchFamily="18" charset="0"/>
            </a:endParaRPr>
          </a:p>
          <a:p>
            <a:pPr marL="514350" indent="-514350" eaLnBrk="1" hangingPunct="1">
              <a:spcBef>
                <a:spcPct val="50000"/>
              </a:spcBef>
              <a:buSzPct val="85000"/>
              <a:buFontTx/>
              <a:buAutoNum type="arabicPeriod"/>
              <a:defRPr/>
            </a:pPr>
            <a:r>
              <a:rPr lang="pl-PL" sz="2600" b="1" dirty="0">
                <a:latin typeface="Arial" charset="0"/>
                <a:cs typeface="Times New Roman" pitchFamily="18" charset="0"/>
              </a:rPr>
              <a:t>Jak postrzegam problem zdrowotny ?</a:t>
            </a:r>
          </a:p>
          <a:p>
            <a:pPr eaLnBrk="1" hangingPunct="1">
              <a:spcBef>
                <a:spcPct val="50000"/>
              </a:spcBef>
              <a:buSzPct val="85000"/>
              <a:defRPr/>
            </a:pPr>
            <a:r>
              <a:rPr lang="pl-PL" sz="2600" b="1" dirty="0">
                <a:latin typeface="Arial" charset="0"/>
                <a:cs typeface="Times New Roman" pitchFamily="18" charset="0"/>
              </a:rPr>
              <a:t>				</a:t>
            </a:r>
          </a:p>
          <a:p>
            <a:pPr marL="514350" indent="-514350" eaLnBrk="1" hangingPunct="1">
              <a:spcBef>
                <a:spcPct val="50000"/>
              </a:spcBef>
              <a:buSzPct val="85000"/>
              <a:buFontTx/>
              <a:buAutoNum type="arabicPeriod" startAt="2"/>
              <a:defRPr/>
            </a:pPr>
            <a:r>
              <a:rPr lang="pl-PL" sz="2600" b="1" dirty="0">
                <a:latin typeface="Arial" charset="0"/>
              </a:rPr>
              <a:t>Jak oceniam swoje możliwości poradzenia sobie z problemem ?	</a:t>
            </a:r>
          </a:p>
          <a:p>
            <a:pPr eaLnBrk="1" hangingPunct="1">
              <a:spcBef>
                <a:spcPct val="50000"/>
              </a:spcBef>
              <a:buSzPct val="85000"/>
              <a:defRPr/>
            </a:pPr>
            <a:endParaRPr lang="pl-PL" sz="2600" b="1" dirty="0">
              <a:latin typeface="Arial" charset="0"/>
              <a:cs typeface="Times New Roman" pitchFamily="18" charset="0"/>
            </a:endParaRPr>
          </a:p>
          <a:p>
            <a:pPr eaLnBrk="1" hangingPunct="1">
              <a:spcBef>
                <a:spcPct val="50000"/>
              </a:spcBef>
              <a:buSzPct val="85000"/>
              <a:defRPr/>
            </a:pPr>
            <a:r>
              <a:rPr lang="pl-PL" sz="2600" b="1" dirty="0">
                <a:latin typeface="Arial" charset="0"/>
                <a:cs typeface="Times New Roman" pitchFamily="18" charset="0"/>
              </a:rPr>
              <a:t>3.   Gdzie umiejscawiam przyczyny tego problemu ? </a:t>
            </a:r>
          </a:p>
          <a:p>
            <a:pPr eaLnBrk="1" hangingPunct="1">
              <a:spcBef>
                <a:spcPct val="50000"/>
              </a:spcBef>
              <a:buSzPct val="85000"/>
              <a:defRPr/>
            </a:pPr>
            <a:endParaRPr lang="pl-PL" sz="2600" b="1" dirty="0">
              <a:latin typeface="Arial" charset="0"/>
              <a:cs typeface="Times New Roman" pitchFamily="18" charset="0"/>
            </a:endParaRPr>
          </a:p>
        </p:txBody>
      </p:sp>
      <p:pic>
        <p:nvPicPr>
          <p:cNvPr id="63493" name="Billede 11" descr="cid:image001.jpg@01D37A4A.783D05B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0638" y="0"/>
            <a:ext cx="1776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Obraz 8" descr="Znalezione obrazy dla zapytania this project is funded by the european union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52063" y="0"/>
            <a:ext cx="20399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ole tekstowe 11"/>
          <p:cNvSpPr txBox="1"/>
          <p:nvPr/>
        </p:nvSpPr>
        <p:spPr>
          <a:xfrm>
            <a:off x="1849438" y="6461125"/>
            <a:ext cx="8572500" cy="276225"/>
          </a:xfrm>
          <a:prstGeom prst="rect">
            <a:avLst/>
          </a:prstGeom>
          <a:noFill/>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a-DK" sz="1200" i="1" dirty="0">
                <a:solidFill>
                  <a:schemeClr val="bg1">
                    <a:lumMod val="50000"/>
                  </a:schemeClr>
                </a:solidFill>
                <a:latin typeface="+mn-lt"/>
              </a:rPr>
              <a:t>Materiały przygotowane w ramach projektu BEPRESEL (</a:t>
            </a:r>
            <a:r>
              <a:rPr lang="pl-PL" sz="1200" i="1" dirty="0">
                <a:solidFill>
                  <a:schemeClr val="bg1">
                    <a:lumMod val="50000"/>
                  </a:schemeClr>
                </a:solidFill>
                <a:latin typeface="+mn-lt"/>
              </a:rPr>
              <a:t>KA204-2017-012). Kopiowanie tylko za zgodą koordynatora projektu</a:t>
            </a:r>
            <a:r>
              <a:rPr lang="pl-PL" sz="1200" i="1" dirty="0" smtClean="0">
                <a:solidFill>
                  <a:schemeClr val="bg1">
                    <a:lumMod val="50000"/>
                  </a:schemeClr>
                </a:solidFill>
                <a:latin typeface="+mn-lt"/>
              </a:rPr>
              <a:t>.</a:t>
            </a:r>
            <a:endParaRPr lang="pl-PL" dirty="0"/>
          </a:p>
        </p:txBody>
      </p:sp>
    </p:spTree>
    <p:extLst>
      <p:ext uri="{BB962C8B-B14F-4D97-AF65-F5344CB8AC3E}">
        <p14:creationId xmlns:p14="http://schemas.microsoft.com/office/powerpoint/2010/main" val="16068558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1524000" y="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pPr>
            <a:r>
              <a:rPr lang="en-GB" altLang="pl-PL" sz="1200" b="1">
                <a:latin typeface="Times New Roman" panose="02020603050405020304" pitchFamily="18" charset="0"/>
                <a:cs typeface="Times New Roman" panose="02020603050405020304" pitchFamily="18" charset="0"/>
              </a:rPr>
              <a:t> </a:t>
            </a:r>
            <a:endParaRPr lang="en-US" altLang="pl-PL" sz="1200" b="1">
              <a:latin typeface="Times New Roman" panose="02020603050405020304" pitchFamily="18" charset="0"/>
              <a:cs typeface="Times New Roman" panose="02020603050405020304" pitchFamily="18" charset="0"/>
            </a:endParaRPr>
          </a:p>
          <a:p>
            <a:pPr>
              <a:lnSpc>
                <a:spcPct val="100000"/>
              </a:lnSpc>
              <a:spcBef>
                <a:spcPct val="0"/>
              </a:spcBef>
              <a:buFontTx/>
              <a:buNone/>
            </a:pPr>
            <a:endParaRPr lang="en-US" altLang="pl-PL" sz="2400">
              <a:latin typeface="Times New Roman" panose="02020603050405020304" pitchFamily="18" charset="0"/>
            </a:endParaRPr>
          </a:p>
        </p:txBody>
      </p:sp>
      <p:sp>
        <p:nvSpPr>
          <p:cNvPr id="65539" name="Rectangle 4"/>
          <p:cNvSpPr>
            <a:spLocks noChangeArrowheads="1"/>
          </p:cNvSpPr>
          <p:nvPr/>
        </p:nvSpPr>
        <p:spPr bwMode="auto">
          <a:xfrm>
            <a:off x="1524000" y="6156325"/>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pl-PL" altLang="pl-PL" sz="1200">
                <a:latin typeface="Times New Roman" panose="02020603050405020304" pitchFamily="18" charset="0"/>
                <a:cs typeface="Times New Roman" panose="02020603050405020304" pitchFamily="18" charset="0"/>
              </a:rPr>
              <a:t> </a:t>
            </a:r>
            <a:endParaRPr lang="pl-PL" altLang="pl-PL" sz="1000">
              <a:latin typeface="Times New Roman" panose="02020603050405020304" pitchFamily="18" charset="0"/>
              <a:cs typeface="Times New Roman" panose="02020603050405020304" pitchFamily="18" charset="0"/>
            </a:endParaRPr>
          </a:p>
          <a:p>
            <a:pPr>
              <a:lnSpc>
                <a:spcPct val="100000"/>
              </a:lnSpc>
              <a:spcBef>
                <a:spcPct val="0"/>
              </a:spcBef>
              <a:buFontTx/>
              <a:buNone/>
            </a:pPr>
            <a:endParaRPr lang="pl-PL" altLang="pl-PL" sz="2400">
              <a:latin typeface="Times New Roman" panose="02020603050405020304" pitchFamily="18" charset="0"/>
            </a:endParaRPr>
          </a:p>
        </p:txBody>
      </p:sp>
      <p:sp>
        <p:nvSpPr>
          <p:cNvPr id="65540" name="Rectangle 5"/>
          <p:cNvSpPr>
            <a:spLocks noChangeArrowheads="1"/>
          </p:cNvSpPr>
          <p:nvPr/>
        </p:nvSpPr>
        <p:spPr bwMode="auto">
          <a:xfrm>
            <a:off x="1198563" y="928688"/>
            <a:ext cx="4537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SzPct val="85000"/>
              <a:buFontTx/>
              <a:buNone/>
            </a:pPr>
            <a:r>
              <a:rPr lang="pl-PL" altLang="pl-PL" sz="3600" b="1">
                <a:latin typeface="Arial" panose="020B0604020202020204" pitchFamily="34" charset="0"/>
              </a:rPr>
              <a:t>Zmiana przekonań</a:t>
            </a:r>
          </a:p>
        </p:txBody>
      </p:sp>
      <p:sp>
        <p:nvSpPr>
          <p:cNvPr id="65541" name="Elipsa 13"/>
          <p:cNvSpPr>
            <a:spLocks noChangeArrowheads="1"/>
          </p:cNvSpPr>
          <p:nvPr/>
        </p:nvSpPr>
        <p:spPr bwMode="auto">
          <a:xfrm>
            <a:off x="1031875" y="3319463"/>
            <a:ext cx="4418013" cy="1223962"/>
          </a:xfrm>
          <a:prstGeom prst="ellipse">
            <a:avLst/>
          </a:prstGeom>
          <a:solidFill>
            <a:srgbClr val="FFC000"/>
          </a:solidFill>
          <a:ln w="12700" algn="ctr">
            <a:solidFill>
              <a:schemeClr val="tx1"/>
            </a:solidFill>
            <a:round/>
            <a:headEnd type="triangle" w="med" len="me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20000"/>
              </a:spcBef>
              <a:buFontTx/>
              <a:buNone/>
            </a:pPr>
            <a:r>
              <a:rPr lang="pl-PL" altLang="pl-PL" sz="2400" b="1">
                <a:latin typeface="Arial" panose="020B0604020202020204" pitchFamily="34" charset="0"/>
              </a:rPr>
              <a:t>Postrzeganie zagrożenia</a:t>
            </a:r>
          </a:p>
        </p:txBody>
      </p:sp>
      <p:sp>
        <p:nvSpPr>
          <p:cNvPr id="65542" name="pole tekstowe 1"/>
          <p:cNvSpPr txBox="1">
            <a:spLocks noChangeArrowheads="1"/>
          </p:cNvSpPr>
          <p:nvPr/>
        </p:nvSpPr>
        <p:spPr bwMode="auto">
          <a:xfrm>
            <a:off x="1031875" y="4964113"/>
            <a:ext cx="79216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20000"/>
              </a:spcBef>
              <a:buFontTx/>
              <a:buChar char="•"/>
            </a:pPr>
            <a:r>
              <a:rPr lang="pl-PL" altLang="pl-PL" sz="3600">
                <a:latin typeface="Arial" panose="020B0604020202020204" pitchFamily="34" charset="0"/>
              </a:rPr>
              <a:t>Czy problem jest groźny ?</a:t>
            </a:r>
          </a:p>
          <a:p>
            <a:pPr>
              <a:lnSpc>
                <a:spcPct val="100000"/>
              </a:lnSpc>
              <a:spcBef>
                <a:spcPct val="20000"/>
              </a:spcBef>
              <a:buFontTx/>
              <a:buChar char="•"/>
            </a:pPr>
            <a:r>
              <a:rPr lang="pl-PL" altLang="pl-PL" sz="3600">
                <a:latin typeface="Arial" panose="020B0604020202020204" pitchFamily="34" charset="0"/>
                <a:cs typeface="Times New Roman" panose="02020603050405020304" pitchFamily="18" charset="0"/>
              </a:rPr>
              <a:t>Czy mnie dotyczy ?</a:t>
            </a:r>
            <a:endParaRPr lang="pl-PL" altLang="pl-PL" sz="3600">
              <a:latin typeface="Arial" panose="020B0604020202020204" pitchFamily="34" charset="0"/>
            </a:endParaRPr>
          </a:p>
        </p:txBody>
      </p:sp>
      <p:pic>
        <p:nvPicPr>
          <p:cNvPr id="65543" name="Billede 11" descr="cid:image001.jpg@01D37A4A.783D05B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0638" y="0"/>
            <a:ext cx="1776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4" name="Obraz 8" descr="Znalezione obrazy dla zapytania this project is funded by the european union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52063" y="0"/>
            <a:ext cx="20399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ole tekstowe 11"/>
          <p:cNvSpPr txBox="1"/>
          <p:nvPr/>
        </p:nvSpPr>
        <p:spPr>
          <a:xfrm>
            <a:off x="1849438" y="6461125"/>
            <a:ext cx="8572500" cy="276225"/>
          </a:xfrm>
          <a:prstGeom prst="rect">
            <a:avLst/>
          </a:prstGeom>
          <a:noFill/>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a-DK" sz="1200" i="1" dirty="0">
                <a:solidFill>
                  <a:schemeClr val="bg1">
                    <a:lumMod val="50000"/>
                  </a:schemeClr>
                </a:solidFill>
                <a:latin typeface="+mn-lt"/>
              </a:rPr>
              <a:t>Materiały przygotowane w ramach projektu BEPRESEL (</a:t>
            </a:r>
            <a:r>
              <a:rPr lang="pl-PL" sz="1200" i="1" dirty="0">
                <a:solidFill>
                  <a:schemeClr val="bg1">
                    <a:lumMod val="50000"/>
                  </a:schemeClr>
                </a:solidFill>
                <a:latin typeface="+mn-lt"/>
              </a:rPr>
              <a:t>KA204-2017-012). Kopiowanie tylko za zgodą koordynatora projektu</a:t>
            </a:r>
            <a:r>
              <a:rPr lang="pl-PL" sz="1200" i="1" dirty="0" smtClean="0">
                <a:solidFill>
                  <a:schemeClr val="bg1">
                    <a:lumMod val="50000"/>
                  </a:schemeClr>
                </a:solidFill>
                <a:latin typeface="+mn-lt"/>
              </a:rPr>
              <a:t>.</a:t>
            </a:r>
            <a:endParaRPr lang="pl-PL" dirty="0"/>
          </a:p>
        </p:txBody>
      </p:sp>
    </p:spTree>
    <p:extLst>
      <p:ext uri="{BB962C8B-B14F-4D97-AF65-F5344CB8AC3E}">
        <p14:creationId xmlns:p14="http://schemas.microsoft.com/office/powerpoint/2010/main" val="24058772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1524000" y="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pPr>
            <a:r>
              <a:rPr lang="en-GB" altLang="pl-PL" sz="1200" b="1">
                <a:latin typeface="Times New Roman" panose="02020603050405020304" pitchFamily="18" charset="0"/>
                <a:cs typeface="Times New Roman" panose="02020603050405020304" pitchFamily="18" charset="0"/>
              </a:rPr>
              <a:t> </a:t>
            </a:r>
            <a:endParaRPr lang="en-US" altLang="pl-PL" sz="1200" b="1">
              <a:latin typeface="Times New Roman" panose="02020603050405020304" pitchFamily="18" charset="0"/>
              <a:cs typeface="Times New Roman" panose="02020603050405020304" pitchFamily="18" charset="0"/>
            </a:endParaRPr>
          </a:p>
          <a:p>
            <a:pPr>
              <a:lnSpc>
                <a:spcPct val="100000"/>
              </a:lnSpc>
              <a:spcBef>
                <a:spcPct val="0"/>
              </a:spcBef>
              <a:buFontTx/>
              <a:buNone/>
            </a:pPr>
            <a:endParaRPr lang="en-US" altLang="pl-PL" sz="2400">
              <a:latin typeface="Times New Roman" panose="02020603050405020304" pitchFamily="18" charset="0"/>
            </a:endParaRPr>
          </a:p>
        </p:txBody>
      </p:sp>
      <p:sp>
        <p:nvSpPr>
          <p:cNvPr id="67587" name="Rectangle 4"/>
          <p:cNvSpPr>
            <a:spLocks noChangeArrowheads="1"/>
          </p:cNvSpPr>
          <p:nvPr/>
        </p:nvSpPr>
        <p:spPr bwMode="auto">
          <a:xfrm>
            <a:off x="1524000" y="6156325"/>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pl-PL" altLang="pl-PL" sz="1200">
                <a:latin typeface="Times New Roman" panose="02020603050405020304" pitchFamily="18" charset="0"/>
                <a:cs typeface="Times New Roman" panose="02020603050405020304" pitchFamily="18" charset="0"/>
              </a:rPr>
              <a:t> </a:t>
            </a:r>
            <a:endParaRPr lang="pl-PL" altLang="pl-PL" sz="1000">
              <a:latin typeface="Times New Roman" panose="02020603050405020304" pitchFamily="18" charset="0"/>
              <a:cs typeface="Times New Roman" panose="02020603050405020304" pitchFamily="18" charset="0"/>
            </a:endParaRPr>
          </a:p>
          <a:p>
            <a:pPr>
              <a:lnSpc>
                <a:spcPct val="100000"/>
              </a:lnSpc>
              <a:spcBef>
                <a:spcPct val="0"/>
              </a:spcBef>
              <a:buFontTx/>
              <a:buNone/>
            </a:pPr>
            <a:endParaRPr lang="pl-PL" altLang="pl-PL" sz="2400">
              <a:latin typeface="Times New Roman" panose="02020603050405020304" pitchFamily="18" charset="0"/>
            </a:endParaRPr>
          </a:p>
        </p:txBody>
      </p:sp>
      <p:sp>
        <p:nvSpPr>
          <p:cNvPr id="67588" name="Rectangle 5"/>
          <p:cNvSpPr>
            <a:spLocks noChangeArrowheads="1"/>
          </p:cNvSpPr>
          <p:nvPr/>
        </p:nvSpPr>
        <p:spPr bwMode="auto">
          <a:xfrm>
            <a:off x="985838" y="673100"/>
            <a:ext cx="49672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SzPct val="85000"/>
              <a:buFontTx/>
              <a:buNone/>
            </a:pPr>
            <a:r>
              <a:rPr lang="pl-PL" altLang="pl-PL" sz="3600" b="1">
                <a:latin typeface="Arial" panose="020B0604020202020204" pitchFamily="34" charset="0"/>
              </a:rPr>
              <a:t>Zmiana przekonań</a:t>
            </a:r>
          </a:p>
        </p:txBody>
      </p:sp>
      <p:sp>
        <p:nvSpPr>
          <p:cNvPr id="67589" name="Elipsa 7"/>
          <p:cNvSpPr>
            <a:spLocks noChangeArrowheads="1"/>
          </p:cNvSpPr>
          <p:nvPr/>
        </p:nvSpPr>
        <p:spPr bwMode="auto">
          <a:xfrm>
            <a:off x="1774825" y="1617663"/>
            <a:ext cx="2481263" cy="1223962"/>
          </a:xfrm>
          <a:prstGeom prst="ellipse">
            <a:avLst/>
          </a:prstGeom>
          <a:solidFill>
            <a:srgbClr val="66FFFF"/>
          </a:solidFill>
          <a:ln w="12700" algn="ctr">
            <a:solidFill>
              <a:schemeClr val="tx1"/>
            </a:solidFill>
            <a:round/>
            <a:headEnd type="triangle" w="med" len="me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20000"/>
              </a:spcBef>
              <a:buFontTx/>
              <a:buNone/>
            </a:pPr>
            <a:r>
              <a:rPr lang="pl-PL" altLang="pl-PL" sz="2400" b="1">
                <a:latin typeface="Arial" panose="020B0604020202020204" pitchFamily="34" charset="0"/>
              </a:rPr>
              <a:t>Oczekiwania</a:t>
            </a:r>
          </a:p>
        </p:txBody>
      </p:sp>
      <p:sp>
        <p:nvSpPr>
          <p:cNvPr id="67590" name="Elipsa 13"/>
          <p:cNvSpPr>
            <a:spLocks noChangeArrowheads="1"/>
          </p:cNvSpPr>
          <p:nvPr/>
        </p:nvSpPr>
        <p:spPr bwMode="auto">
          <a:xfrm>
            <a:off x="1101725" y="4294188"/>
            <a:ext cx="4683125" cy="1223962"/>
          </a:xfrm>
          <a:prstGeom prst="ellipse">
            <a:avLst/>
          </a:prstGeom>
          <a:solidFill>
            <a:srgbClr val="FFC000"/>
          </a:solidFill>
          <a:ln w="12700" algn="ctr">
            <a:solidFill>
              <a:schemeClr val="tx1"/>
            </a:solidFill>
            <a:round/>
            <a:headEnd type="triangle" w="med" len="me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20000"/>
              </a:spcBef>
              <a:buFontTx/>
              <a:buNone/>
            </a:pPr>
            <a:r>
              <a:rPr lang="pl-PL" altLang="pl-PL" sz="2400" b="1">
                <a:latin typeface="Arial" panose="020B0604020202020204" pitchFamily="34" charset="0"/>
              </a:rPr>
              <a:t>Postrzeganie zagrożenia</a:t>
            </a:r>
          </a:p>
        </p:txBody>
      </p:sp>
      <p:cxnSp>
        <p:nvCxnSpPr>
          <p:cNvPr id="35847" name="Łącznik prosty ze strzałką 30">
            <a:extLst/>
          </p:cNvPr>
          <p:cNvCxnSpPr>
            <a:cxnSpLocks noChangeShapeType="1"/>
          </p:cNvCxnSpPr>
          <p:nvPr/>
        </p:nvCxnSpPr>
        <p:spPr bwMode="auto">
          <a:xfrm flipV="1">
            <a:off x="3238500" y="2841625"/>
            <a:ext cx="0" cy="1379538"/>
          </a:xfrm>
          <a:prstGeom prst="straightConnector1">
            <a:avLst/>
          </a:prstGeom>
          <a:ln w="76200">
            <a:headEnd/>
            <a:tailEnd type="arrow" w="med" len="med"/>
          </a:ln>
          <a:extLst/>
        </p:spPr>
        <p:style>
          <a:lnRef idx="3">
            <a:schemeClr val="dk1"/>
          </a:lnRef>
          <a:fillRef idx="0">
            <a:schemeClr val="dk1"/>
          </a:fillRef>
          <a:effectRef idx="2">
            <a:schemeClr val="dk1"/>
          </a:effectRef>
          <a:fontRef idx="minor">
            <a:schemeClr val="tx1"/>
          </a:fontRef>
        </p:style>
      </p:cxnSp>
      <p:pic>
        <p:nvPicPr>
          <p:cNvPr id="67592" name="Billede 11" descr="cid:image001.jpg@01D37A4A.783D05B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0638" y="0"/>
            <a:ext cx="1776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3" name="Obraz 8" descr="Znalezione obrazy dla zapytania this project is funded by the european union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52063" y="0"/>
            <a:ext cx="20399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ole tekstowe 11"/>
          <p:cNvSpPr txBox="1"/>
          <p:nvPr/>
        </p:nvSpPr>
        <p:spPr>
          <a:xfrm>
            <a:off x="1849438" y="6461125"/>
            <a:ext cx="8572500" cy="276225"/>
          </a:xfrm>
          <a:prstGeom prst="rect">
            <a:avLst/>
          </a:prstGeom>
          <a:noFill/>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a-DK" sz="1200" i="1" dirty="0">
                <a:solidFill>
                  <a:schemeClr val="bg1">
                    <a:lumMod val="50000"/>
                  </a:schemeClr>
                </a:solidFill>
                <a:latin typeface="+mn-lt"/>
              </a:rPr>
              <a:t>Materiały przygotowane w ramach projektu BEPRESEL (</a:t>
            </a:r>
            <a:r>
              <a:rPr lang="pl-PL" sz="1200" i="1" dirty="0">
                <a:solidFill>
                  <a:schemeClr val="bg1">
                    <a:lumMod val="50000"/>
                  </a:schemeClr>
                </a:solidFill>
                <a:latin typeface="+mn-lt"/>
              </a:rPr>
              <a:t>KA204-2017-012). Kopiowanie tylko za zgodą koordynatora projektu</a:t>
            </a:r>
            <a:r>
              <a:rPr lang="pl-PL" sz="1200" i="1" dirty="0" smtClean="0">
                <a:solidFill>
                  <a:schemeClr val="bg1">
                    <a:lumMod val="50000"/>
                  </a:schemeClr>
                </a:solidFill>
                <a:latin typeface="+mn-lt"/>
              </a:rPr>
              <a:t>.</a:t>
            </a:r>
            <a:endParaRPr lang="pl-PL" dirty="0"/>
          </a:p>
        </p:txBody>
      </p:sp>
    </p:spTree>
    <p:extLst>
      <p:ext uri="{BB962C8B-B14F-4D97-AF65-F5344CB8AC3E}">
        <p14:creationId xmlns:p14="http://schemas.microsoft.com/office/powerpoint/2010/main" val="29058823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9634" name="Rectangle 4101"/>
          <p:cNvSpPr>
            <a:spLocks noChangeArrowheads="1"/>
          </p:cNvSpPr>
          <p:nvPr/>
        </p:nvSpPr>
        <p:spPr bwMode="auto">
          <a:xfrm>
            <a:off x="4365625" y="388938"/>
            <a:ext cx="53641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SzPct val="85000"/>
              <a:buFontTx/>
              <a:buNone/>
            </a:pPr>
            <a:r>
              <a:rPr lang="pl-PL" altLang="pl-PL" sz="3600" b="1">
                <a:latin typeface="Arial" panose="020B0604020202020204" pitchFamily="34" charset="0"/>
              </a:rPr>
              <a:t>Oczekiwania</a:t>
            </a:r>
          </a:p>
        </p:txBody>
      </p:sp>
      <p:sp>
        <p:nvSpPr>
          <p:cNvPr id="69635" name="Rectangle 4102"/>
          <p:cNvSpPr>
            <a:spLocks noChangeArrowheads="1"/>
          </p:cNvSpPr>
          <p:nvPr/>
        </p:nvSpPr>
        <p:spPr bwMode="auto">
          <a:xfrm>
            <a:off x="3287713" y="4986338"/>
            <a:ext cx="75184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SzPct val="85000"/>
              <a:buFont typeface="Wingdings" panose="05000000000000000000" pitchFamily="2" charset="2"/>
              <a:buChar char="Ø"/>
            </a:pPr>
            <a:r>
              <a:rPr lang="pl-PL" altLang="pl-PL" b="1">
                <a:latin typeface="Arial" panose="020B0604020202020204" pitchFamily="34" charset="0"/>
                <a:cs typeface="Times New Roman" panose="02020603050405020304" pitchFamily="18" charset="0"/>
              </a:rPr>
              <a:t>Czy to mi się opłaca?</a:t>
            </a:r>
          </a:p>
          <a:p>
            <a:pPr eaLnBrk="1" hangingPunct="1">
              <a:lnSpc>
                <a:spcPct val="100000"/>
              </a:lnSpc>
              <a:spcBef>
                <a:spcPct val="50000"/>
              </a:spcBef>
              <a:buSzPct val="85000"/>
              <a:buFont typeface="Wingdings" panose="05000000000000000000" pitchFamily="2" charset="2"/>
              <a:buChar char="Ø"/>
            </a:pPr>
            <a:r>
              <a:rPr lang="pl-PL" altLang="pl-PL" b="1">
                <a:latin typeface="Arial" panose="020B0604020202020204" pitchFamily="34" charset="0"/>
                <a:cs typeface="Times New Roman" panose="02020603050405020304" pitchFamily="18" charset="0"/>
              </a:rPr>
              <a:t>Czy sobie poradzę ?</a:t>
            </a:r>
          </a:p>
        </p:txBody>
      </p:sp>
      <p:sp>
        <p:nvSpPr>
          <p:cNvPr id="69636" name="Prostokąt zaokrąglony 2"/>
          <p:cNvSpPr>
            <a:spLocks noChangeArrowheads="1"/>
          </p:cNvSpPr>
          <p:nvPr/>
        </p:nvSpPr>
        <p:spPr bwMode="auto">
          <a:xfrm>
            <a:off x="1703388" y="2133600"/>
            <a:ext cx="3600450" cy="1295400"/>
          </a:xfrm>
          <a:prstGeom prst="roundRect">
            <a:avLst>
              <a:gd name="adj" fmla="val 16667"/>
            </a:avLst>
          </a:prstGeom>
          <a:solidFill>
            <a:srgbClr val="F4FCAA"/>
          </a:solidFill>
          <a:ln w="12700" algn="ctr">
            <a:solidFill>
              <a:srgbClr val="002060"/>
            </a:solidFill>
            <a:round/>
            <a:headEnd type="triangle" w="med" len="me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50000"/>
              </a:spcBef>
              <a:buSzPct val="85000"/>
              <a:buFontTx/>
              <a:buNone/>
            </a:pPr>
            <a:r>
              <a:rPr lang="pl-PL" altLang="pl-PL" sz="2400" b="1">
                <a:latin typeface="Arial" panose="020B0604020202020204" pitchFamily="34" charset="0"/>
                <a:cs typeface="Times New Roman" panose="02020603050405020304" pitchFamily="18" charset="0"/>
              </a:rPr>
              <a:t>KORZYŚCI</a:t>
            </a:r>
          </a:p>
          <a:p>
            <a:pPr algn="ctr" eaLnBrk="1" hangingPunct="1">
              <a:lnSpc>
                <a:spcPct val="100000"/>
              </a:lnSpc>
              <a:spcBef>
                <a:spcPct val="50000"/>
              </a:spcBef>
              <a:buSzPct val="85000"/>
              <a:buFontTx/>
              <a:buNone/>
            </a:pPr>
            <a:r>
              <a:rPr lang="pl-PL" altLang="pl-PL" sz="2400" b="1">
                <a:latin typeface="Arial" panose="020B0604020202020204" pitchFamily="34" charset="0"/>
                <a:cs typeface="Times New Roman" panose="02020603050405020304" pitchFamily="18" charset="0"/>
              </a:rPr>
              <a:t>Co z tego będę miała?</a:t>
            </a:r>
          </a:p>
        </p:txBody>
      </p:sp>
      <p:sp>
        <p:nvSpPr>
          <p:cNvPr id="69637" name="Prostokąt zaokrąglony 8"/>
          <p:cNvSpPr>
            <a:spLocks noChangeArrowheads="1"/>
          </p:cNvSpPr>
          <p:nvPr/>
        </p:nvSpPr>
        <p:spPr bwMode="auto">
          <a:xfrm>
            <a:off x="5880100" y="2001838"/>
            <a:ext cx="4598988" cy="1871662"/>
          </a:xfrm>
          <a:prstGeom prst="roundRect">
            <a:avLst>
              <a:gd name="adj" fmla="val 16667"/>
            </a:avLst>
          </a:prstGeom>
          <a:solidFill>
            <a:srgbClr val="99FFCC"/>
          </a:solidFill>
          <a:ln w="12700" algn="ctr">
            <a:solidFill>
              <a:schemeClr val="tx1"/>
            </a:solidFill>
            <a:round/>
            <a:headEnd type="triangle" w="med" len="me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50000"/>
              </a:spcBef>
              <a:buSzPct val="85000"/>
              <a:buFontTx/>
              <a:buNone/>
            </a:pPr>
            <a:r>
              <a:rPr lang="pl-PL" altLang="pl-PL" sz="2400" b="1">
                <a:latin typeface="Arial" panose="020B0604020202020204" pitchFamily="34" charset="0"/>
                <a:cs typeface="Times New Roman" panose="02020603050405020304" pitchFamily="18" charset="0"/>
              </a:rPr>
              <a:t>TRUDNOŚCI</a:t>
            </a:r>
          </a:p>
          <a:p>
            <a:pPr algn="ctr" eaLnBrk="1" hangingPunct="1">
              <a:lnSpc>
                <a:spcPct val="100000"/>
              </a:lnSpc>
              <a:spcBef>
                <a:spcPct val="50000"/>
              </a:spcBef>
              <a:buSzPct val="85000"/>
              <a:buFontTx/>
              <a:buNone/>
            </a:pPr>
            <a:r>
              <a:rPr lang="pl-PL" altLang="pl-PL" sz="2400" b="1">
                <a:latin typeface="Arial" panose="020B0604020202020204" pitchFamily="34" charset="0"/>
                <a:cs typeface="Times New Roman" panose="02020603050405020304" pitchFamily="18" charset="0"/>
              </a:rPr>
              <a:t>Jaki wysiłek muszę wykonać?</a:t>
            </a:r>
          </a:p>
          <a:p>
            <a:pPr algn="ctr" eaLnBrk="1" hangingPunct="1">
              <a:lnSpc>
                <a:spcPct val="100000"/>
              </a:lnSpc>
              <a:spcBef>
                <a:spcPct val="50000"/>
              </a:spcBef>
              <a:buSzPct val="85000"/>
              <a:buFontTx/>
              <a:buNone/>
            </a:pPr>
            <a:r>
              <a:rPr lang="pl-PL" altLang="pl-PL" sz="2400" b="1">
                <a:latin typeface="Arial" panose="020B0604020202020204" pitchFamily="34" charset="0"/>
                <a:cs typeface="Times New Roman" panose="02020603050405020304" pitchFamily="18" charset="0"/>
              </a:rPr>
              <a:t>Jakie przeszkody pokonać?</a:t>
            </a:r>
          </a:p>
        </p:txBody>
      </p:sp>
      <p:sp>
        <p:nvSpPr>
          <p:cNvPr id="5" name="Łuk blokowy 4">
            <a:extLst/>
          </p:cNvPr>
          <p:cNvSpPr/>
          <p:nvPr/>
        </p:nvSpPr>
        <p:spPr bwMode="auto">
          <a:xfrm rot="10800000">
            <a:off x="4008438" y="3441700"/>
            <a:ext cx="3816350" cy="863600"/>
          </a:xfrm>
          <a:prstGeom prst="blockArc">
            <a:avLst/>
          </a:prstGeom>
          <a:solidFill>
            <a:srgbClr val="FF0000"/>
          </a:solidFill>
          <a:ln w="12700" cap="flat" cmpd="sng" algn="ctr">
            <a:solidFill>
              <a:schemeClr val="tx1"/>
            </a:solidFill>
            <a:prstDash val="solid"/>
            <a:round/>
            <a:headEnd type="triangle" w="med" len="med"/>
            <a:tailEnd type="none" w="med" len="med"/>
          </a:ln>
          <a:effectLst/>
          <a:extLst/>
        </p:spPr>
        <p:txBody>
          <a:bodyPr wrap="none" anchor="ctr"/>
          <a:lstStyle/>
          <a:p>
            <a:pPr>
              <a:spcBef>
                <a:spcPct val="20000"/>
              </a:spcBef>
              <a:buFontTx/>
              <a:buChar char="•"/>
              <a:defRPr/>
            </a:pPr>
            <a:endParaRPr lang="pl-PL">
              <a:latin typeface="Arial" charset="0"/>
            </a:endParaRPr>
          </a:p>
        </p:txBody>
      </p:sp>
      <p:cxnSp>
        <p:nvCxnSpPr>
          <p:cNvPr id="69639" name="Łącznik prosty ze strzałką 6"/>
          <p:cNvCxnSpPr>
            <a:cxnSpLocks noChangeShapeType="1"/>
          </p:cNvCxnSpPr>
          <p:nvPr/>
        </p:nvCxnSpPr>
        <p:spPr bwMode="auto">
          <a:xfrm flipH="1">
            <a:off x="3719513" y="1027113"/>
            <a:ext cx="1584325" cy="974725"/>
          </a:xfrm>
          <a:prstGeom prst="straightConnector1">
            <a:avLst/>
          </a:prstGeom>
          <a:noFill/>
          <a:ln w="762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69640" name="Łącznik prosty ze strzałką 9"/>
          <p:cNvCxnSpPr>
            <a:cxnSpLocks noChangeShapeType="1"/>
          </p:cNvCxnSpPr>
          <p:nvPr/>
        </p:nvCxnSpPr>
        <p:spPr bwMode="auto">
          <a:xfrm>
            <a:off x="6383338" y="1027113"/>
            <a:ext cx="1441450" cy="974725"/>
          </a:xfrm>
          <a:prstGeom prst="straightConnector1">
            <a:avLst/>
          </a:prstGeom>
          <a:noFill/>
          <a:ln w="76200" algn="ctr">
            <a:solidFill>
              <a:srgbClr val="FF0000"/>
            </a:solidFill>
            <a:round/>
            <a:headEnd/>
            <a:tailEnd type="arrow" w="med" len="med"/>
          </a:ln>
          <a:extLst>
            <a:ext uri="{909E8E84-426E-40DD-AFC4-6F175D3DCCD1}">
              <a14:hiddenFill xmlns:a14="http://schemas.microsoft.com/office/drawing/2010/main">
                <a:noFill/>
              </a14:hiddenFill>
            </a:ext>
          </a:extLst>
        </p:spPr>
      </p:cxnSp>
      <p:pic>
        <p:nvPicPr>
          <p:cNvPr id="69641" name="Billede 11" descr="cid:image001.jpg@01D37A4A.783D05B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0638" y="0"/>
            <a:ext cx="1776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2" name="Obraz 8" descr="Znalezione obrazy dla zapytania this project is funded by the european union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52063" y="0"/>
            <a:ext cx="20399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ole tekstowe 11"/>
          <p:cNvSpPr txBox="1"/>
          <p:nvPr/>
        </p:nvSpPr>
        <p:spPr>
          <a:xfrm>
            <a:off x="1849438" y="6461125"/>
            <a:ext cx="8572500" cy="276225"/>
          </a:xfrm>
          <a:prstGeom prst="rect">
            <a:avLst/>
          </a:prstGeom>
          <a:noFill/>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a-DK" sz="1200" i="1" dirty="0">
                <a:solidFill>
                  <a:schemeClr val="bg1">
                    <a:lumMod val="50000"/>
                  </a:schemeClr>
                </a:solidFill>
                <a:latin typeface="+mn-lt"/>
              </a:rPr>
              <a:t>Materiały przygotowane w ramach projektu BEPRESEL (</a:t>
            </a:r>
            <a:r>
              <a:rPr lang="pl-PL" sz="1200" i="1" dirty="0">
                <a:solidFill>
                  <a:schemeClr val="bg1">
                    <a:lumMod val="50000"/>
                  </a:schemeClr>
                </a:solidFill>
                <a:latin typeface="+mn-lt"/>
              </a:rPr>
              <a:t>KA204-2017-012). Kopiowanie tylko za zgodą koordynatora projektu</a:t>
            </a:r>
            <a:r>
              <a:rPr lang="pl-PL" sz="1200" i="1" dirty="0" smtClean="0">
                <a:solidFill>
                  <a:schemeClr val="bg1">
                    <a:lumMod val="50000"/>
                  </a:schemeClr>
                </a:solidFill>
                <a:latin typeface="+mn-lt"/>
              </a:rPr>
              <a:t>.</a:t>
            </a:r>
            <a:endParaRPr lang="pl-PL" dirty="0"/>
          </a:p>
        </p:txBody>
      </p:sp>
    </p:spTree>
    <p:extLst>
      <p:ext uri="{BB962C8B-B14F-4D97-AF65-F5344CB8AC3E}">
        <p14:creationId xmlns:p14="http://schemas.microsoft.com/office/powerpoint/2010/main" val="39514126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1682" name="Rectangle 3"/>
          <p:cNvSpPr>
            <a:spLocks noChangeArrowheads="1"/>
          </p:cNvSpPr>
          <p:nvPr/>
        </p:nvSpPr>
        <p:spPr bwMode="auto">
          <a:xfrm>
            <a:off x="1524000" y="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pPr>
            <a:r>
              <a:rPr lang="en-GB" altLang="pl-PL" sz="1200" b="1">
                <a:latin typeface="Times New Roman" panose="02020603050405020304" pitchFamily="18" charset="0"/>
                <a:cs typeface="Times New Roman" panose="02020603050405020304" pitchFamily="18" charset="0"/>
              </a:rPr>
              <a:t> </a:t>
            </a:r>
            <a:endParaRPr lang="en-US" altLang="pl-PL" sz="1200" b="1">
              <a:latin typeface="Times New Roman" panose="02020603050405020304" pitchFamily="18" charset="0"/>
              <a:cs typeface="Times New Roman" panose="02020603050405020304" pitchFamily="18" charset="0"/>
            </a:endParaRPr>
          </a:p>
          <a:p>
            <a:pPr>
              <a:lnSpc>
                <a:spcPct val="100000"/>
              </a:lnSpc>
              <a:spcBef>
                <a:spcPct val="0"/>
              </a:spcBef>
              <a:buFontTx/>
              <a:buNone/>
            </a:pPr>
            <a:endParaRPr lang="en-US" altLang="pl-PL" sz="2400">
              <a:latin typeface="Times New Roman" panose="02020603050405020304" pitchFamily="18" charset="0"/>
            </a:endParaRPr>
          </a:p>
        </p:txBody>
      </p:sp>
      <p:sp>
        <p:nvSpPr>
          <p:cNvPr id="71683" name="Rectangle 4"/>
          <p:cNvSpPr>
            <a:spLocks noChangeArrowheads="1"/>
          </p:cNvSpPr>
          <p:nvPr/>
        </p:nvSpPr>
        <p:spPr bwMode="auto">
          <a:xfrm>
            <a:off x="1524000" y="6156325"/>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pl-PL" altLang="pl-PL" sz="1200">
                <a:latin typeface="Times New Roman" panose="02020603050405020304" pitchFamily="18" charset="0"/>
                <a:cs typeface="Times New Roman" panose="02020603050405020304" pitchFamily="18" charset="0"/>
              </a:rPr>
              <a:t> </a:t>
            </a:r>
            <a:endParaRPr lang="pl-PL" altLang="pl-PL" sz="1000">
              <a:latin typeface="Times New Roman" panose="02020603050405020304" pitchFamily="18" charset="0"/>
              <a:cs typeface="Times New Roman" panose="02020603050405020304" pitchFamily="18" charset="0"/>
            </a:endParaRPr>
          </a:p>
          <a:p>
            <a:pPr>
              <a:lnSpc>
                <a:spcPct val="100000"/>
              </a:lnSpc>
              <a:spcBef>
                <a:spcPct val="0"/>
              </a:spcBef>
              <a:buFontTx/>
              <a:buNone/>
            </a:pPr>
            <a:endParaRPr lang="pl-PL" altLang="pl-PL" sz="2400">
              <a:latin typeface="Times New Roman" panose="02020603050405020304" pitchFamily="18" charset="0"/>
            </a:endParaRPr>
          </a:p>
        </p:txBody>
      </p:sp>
      <p:sp>
        <p:nvSpPr>
          <p:cNvPr id="71684" name="Rectangle 5"/>
          <p:cNvSpPr>
            <a:spLocks noChangeArrowheads="1"/>
          </p:cNvSpPr>
          <p:nvPr/>
        </p:nvSpPr>
        <p:spPr bwMode="auto">
          <a:xfrm>
            <a:off x="1395413" y="769938"/>
            <a:ext cx="4537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SzPct val="85000"/>
              <a:buFontTx/>
              <a:buNone/>
            </a:pPr>
            <a:r>
              <a:rPr lang="pl-PL" altLang="pl-PL" sz="3600" b="1">
                <a:latin typeface="Arial" panose="020B0604020202020204" pitchFamily="34" charset="0"/>
              </a:rPr>
              <a:t>Zmiana przekonań</a:t>
            </a:r>
          </a:p>
        </p:txBody>
      </p:sp>
      <p:sp>
        <p:nvSpPr>
          <p:cNvPr id="71685" name="Elipsa 7"/>
          <p:cNvSpPr>
            <a:spLocks noChangeArrowheads="1"/>
          </p:cNvSpPr>
          <p:nvPr/>
        </p:nvSpPr>
        <p:spPr bwMode="auto">
          <a:xfrm>
            <a:off x="1774825" y="1617663"/>
            <a:ext cx="2481263" cy="1223962"/>
          </a:xfrm>
          <a:prstGeom prst="ellipse">
            <a:avLst/>
          </a:prstGeom>
          <a:solidFill>
            <a:srgbClr val="66FFFF"/>
          </a:solidFill>
          <a:ln w="12700" algn="ctr">
            <a:solidFill>
              <a:schemeClr val="tx1"/>
            </a:solidFill>
            <a:round/>
            <a:headEnd type="triangle" w="med" len="me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20000"/>
              </a:spcBef>
              <a:buFontTx/>
              <a:buNone/>
            </a:pPr>
            <a:r>
              <a:rPr lang="pl-PL" altLang="pl-PL" sz="2400" b="1">
                <a:latin typeface="Arial" panose="020B0604020202020204" pitchFamily="34" charset="0"/>
              </a:rPr>
              <a:t>Oczekiwania</a:t>
            </a:r>
          </a:p>
        </p:txBody>
      </p:sp>
      <p:sp>
        <p:nvSpPr>
          <p:cNvPr id="71686" name="Elipsa 8"/>
          <p:cNvSpPr>
            <a:spLocks noChangeArrowheads="1"/>
          </p:cNvSpPr>
          <p:nvPr/>
        </p:nvSpPr>
        <p:spPr bwMode="auto">
          <a:xfrm>
            <a:off x="3935413" y="2708275"/>
            <a:ext cx="1835150" cy="1225550"/>
          </a:xfrm>
          <a:prstGeom prst="ellipse">
            <a:avLst/>
          </a:prstGeom>
          <a:solidFill>
            <a:srgbClr val="FF7C80"/>
          </a:solidFill>
          <a:ln w="12700" algn="ctr">
            <a:solidFill>
              <a:schemeClr val="tx1"/>
            </a:solidFill>
            <a:round/>
            <a:headEnd type="triangle" w="med" len="me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20000"/>
              </a:spcBef>
              <a:buFontTx/>
              <a:buNone/>
            </a:pPr>
            <a:r>
              <a:rPr lang="pl-PL" altLang="pl-PL" sz="2400" b="1">
                <a:latin typeface="Arial" panose="020B0604020202020204" pitchFamily="34" charset="0"/>
              </a:rPr>
              <a:t>Intencja</a:t>
            </a:r>
          </a:p>
        </p:txBody>
      </p:sp>
      <p:sp>
        <p:nvSpPr>
          <p:cNvPr id="71687" name="Elipsa 9"/>
          <p:cNvSpPr>
            <a:spLocks noChangeArrowheads="1"/>
          </p:cNvSpPr>
          <p:nvPr/>
        </p:nvSpPr>
        <p:spPr bwMode="auto">
          <a:xfrm>
            <a:off x="6272213" y="2708275"/>
            <a:ext cx="1519237" cy="1225550"/>
          </a:xfrm>
          <a:prstGeom prst="ellipse">
            <a:avLst/>
          </a:prstGeom>
          <a:solidFill>
            <a:srgbClr val="99FFCC"/>
          </a:solidFill>
          <a:ln w="12700" algn="ctr">
            <a:solidFill>
              <a:schemeClr val="tx1"/>
            </a:solidFill>
            <a:round/>
            <a:headEnd type="triangle" w="med" len="me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20000"/>
              </a:spcBef>
              <a:buFontTx/>
              <a:buNone/>
            </a:pPr>
            <a:r>
              <a:rPr lang="pl-PL" altLang="pl-PL" sz="2400" b="1">
                <a:latin typeface="Arial" panose="020B0604020202020204" pitchFamily="34" charset="0"/>
              </a:rPr>
              <a:t>Plan</a:t>
            </a:r>
          </a:p>
        </p:txBody>
      </p:sp>
      <p:sp>
        <p:nvSpPr>
          <p:cNvPr id="71688" name="Rectangle 5"/>
          <p:cNvSpPr>
            <a:spLocks noChangeArrowheads="1"/>
          </p:cNvSpPr>
          <p:nvPr/>
        </p:nvSpPr>
        <p:spPr bwMode="auto">
          <a:xfrm>
            <a:off x="2117725" y="5700713"/>
            <a:ext cx="27352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SzPct val="85000"/>
              <a:buFontTx/>
              <a:buNone/>
            </a:pPr>
            <a:r>
              <a:rPr lang="pl-PL" altLang="pl-PL" sz="3600" b="1">
                <a:latin typeface="Arial" panose="020B0604020202020204" pitchFamily="34" charset="0"/>
              </a:rPr>
              <a:t>Motywacja</a:t>
            </a:r>
          </a:p>
        </p:txBody>
      </p:sp>
      <p:sp>
        <p:nvSpPr>
          <p:cNvPr id="71689" name="Rectangle 5"/>
          <p:cNvSpPr>
            <a:spLocks noChangeArrowheads="1"/>
          </p:cNvSpPr>
          <p:nvPr/>
        </p:nvSpPr>
        <p:spPr bwMode="auto">
          <a:xfrm>
            <a:off x="7081838" y="5670550"/>
            <a:ext cx="33543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SzPct val="85000"/>
              <a:buFontTx/>
              <a:buNone/>
            </a:pPr>
            <a:r>
              <a:rPr lang="pl-PL" altLang="pl-PL" sz="3600" b="1">
                <a:latin typeface="Arial" panose="020B0604020202020204" pitchFamily="34" charset="0"/>
              </a:rPr>
              <a:t>Wola zmiany</a:t>
            </a:r>
          </a:p>
        </p:txBody>
      </p:sp>
      <p:sp>
        <p:nvSpPr>
          <p:cNvPr id="71690" name="Elipsa 13"/>
          <p:cNvSpPr>
            <a:spLocks noChangeArrowheads="1"/>
          </p:cNvSpPr>
          <p:nvPr/>
        </p:nvSpPr>
        <p:spPr bwMode="auto">
          <a:xfrm>
            <a:off x="1677988" y="4205288"/>
            <a:ext cx="3848100" cy="1223962"/>
          </a:xfrm>
          <a:prstGeom prst="ellipse">
            <a:avLst/>
          </a:prstGeom>
          <a:solidFill>
            <a:srgbClr val="FFC000"/>
          </a:solidFill>
          <a:ln w="12700" algn="ctr">
            <a:solidFill>
              <a:schemeClr val="tx1"/>
            </a:solidFill>
            <a:round/>
            <a:headEnd type="triangle" w="med" len="me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20000"/>
              </a:spcBef>
              <a:buFontTx/>
              <a:buNone/>
            </a:pPr>
            <a:r>
              <a:rPr lang="pl-PL" altLang="pl-PL" sz="2400" b="1">
                <a:latin typeface="Arial" panose="020B0604020202020204" pitchFamily="34" charset="0"/>
              </a:rPr>
              <a:t>Postrzeganie ryzyka</a:t>
            </a:r>
          </a:p>
        </p:txBody>
      </p:sp>
      <p:cxnSp>
        <p:nvCxnSpPr>
          <p:cNvPr id="71691" name="Łącznik prosty ze strzałką 15"/>
          <p:cNvCxnSpPr>
            <a:cxnSpLocks noChangeShapeType="1"/>
            <a:stCxn id="71686" idx="6"/>
            <a:endCxn id="71687" idx="2"/>
          </p:cNvCxnSpPr>
          <p:nvPr/>
        </p:nvCxnSpPr>
        <p:spPr bwMode="auto">
          <a:xfrm>
            <a:off x="5770563" y="3321050"/>
            <a:ext cx="501650" cy="0"/>
          </a:xfrm>
          <a:prstGeom prst="straightConnector1">
            <a:avLst/>
          </a:prstGeom>
          <a:noFill/>
          <a:ln w="76200"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71692" name="Łącznik prosty ze strzałką 24"/>
          <p:cNvCxnSpPr>
            <a:cxnSpLocks noChangeShapeType="1"/>
          </p:cNvCxnSpPr>
          <p:nvPr/>
        </p:nvCxnSpPr>
        <p:spPr bwMode="auto">
          <a:xfrm>
            <a:off x="3217863" y="2841625"/>
            <a:ext cx="862012" cy="227013"/>
          </a:xfrm>
          <a:prstGeom prst="straightConnector1">
            <a:avLst/>
          </a:prstGeom>
          <a:noFill/>
          <a:ln w="76200"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71693" name="Łącznik prosty ze strzałką 27"/>
          <p:cNvCxnSpPr>
            <a:cxnSpLocks noChangeShapeType="1"/>
          </p:cNvCxnSpPr>
          <p:nvPr/>
        </p:nvCxnSpPr>
        <p:spPr bwMode="auto">
          <a:xfrm flipV="1">
            <a:off x="3217863" y="3713163"/>
            <a:ext cx="1014412" cy="492125"/>
          </a:xfrm>
          <a:prstGeom prst="straightConnector1">
            <a:avLst/>
          </a:prstGeom>
          <a:noFill/>
          <a:ln w="76200"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71694" name="Łącznik prosty ze strzałką 30"/>
          <p:cNvCxnSpPr>
            <a:cxnSpLocks noChangeShapeType="1"/>
          </p:cNvCxnSpPr>
          <p:nvPr/>
        </p:nvCxnSpPr>
        <p:spPr bwMode="auto">
          <a:xfrm flipV="1">
            <a:off x="2921000" y="2841625"/>
            <a:ext cx="0" cy="1379538"/>
          </a:xfrm>
          <a:prstGeom prst="straightConnector1">
            <a:avLst/>
          </a:prstGeom>
          <a:noFill/>
          <a:ln w="76200"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71695" name="Łącznik prostoliniowy 39"/>
          <p:cNvCxnSpPr>
            <a:cxnSpLocks noChangeShapeType="1"/>
          </p:cNvCxnSpPr>
          <p:nvPr/>
        </p:nvCxnSpPr>
        <p:spPr bwMode="auto">
          <a:xfrm>
            <a:off x="6096000" y="319088"/>
            <a:ext cx="0" cy="6156325"/>
          </a:xfrm>
          <a:prstGeom prst="line">
            <a:avLst/>
          </a:prstGeom>
          <a:noFill/>
          <a:ln w="57150" algn="ctr">
            <a:solidFill>
              <a:srgbClr val="0070C0"/>
            </a:solidFill>
            <a:prstDash val="sysDash"/>
            <a:round/>
            <a:headEnd type="triangle" w="med" len="med"/>
            <a:tailEnd/>
          </a:ln>
          <a:extLst>
            <a:ext uri="{909E8E84-426E-40DD-AFC4-6F175D3DCCD1}">
              <a14:hiddenFill xmlns:a14="http://schemas.microsoft.com/office/drawing/2010/main">
                <a:noFill/>
              </a14:hiddenFill>
            </a:ext>
          </a:extLst>
        </p:spPr>
      </p:cxnSp>
      <p:pic>
        <p:nvPicPr>
          <p:cNvPr id="71696" name="Billede 11" descr="cid:image001.jpg@01D37A4A.783D05B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0638" y="0"/>
            <a:ext cx="1776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7" name="Obraz 8" descr="Znalezione obrazy dla zapytania this project is funded by the european union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52063" y="0"/>
            <a:ext cx="20399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pole tekstowe 11"/>
          <p:cNvSpPr txBox="1"/>
          <p:nvPr/>
        </p:nvSpPr>
        <p:spPr>
          <a:xfrm>
            <a:off x="1849438" y="6461125"/>
            <a:ext cx="8572500" cy="276225"/>
          </a:xfrm>
          <a:prstGeom prst="rect">
            <a:avLst/>
          </a:prstGeom>
          <a:noFill/>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a-DK" sz="1200" i="1" dirty="0">
                <a:solidFill>
                  <a:schemeClr val="bg1">
                    <a:lumMod val="50000"/>
                  </a:schemeClr>
                </a:solidFill>
                <a:latin typeface="+mn-lt"/>
              </a:rPr>
              <a:t>Materiały przygotowane w ramach projektu BEPRESEL (</a:t>
            </a:r>
            <a:r>
              <a:rPr lang="pl-PL" sz="1200" i="1" dirty="0">
                <a:solidFill>
                  <a:schemeClr val="bg1">
                    <a:lumMod val="50000"/>
                  </a:schemeClr>
                </a:solidFill>
                <a:latin typeface="+mn-lt"/>
              </a:rPr>
              <a:t>KA204-2017-012). Kopiowanie tylko za zgodą koordynatora projektu</a:t>
            </a:r>
            <a:r>
              <a:rPr lang="pl-PL" sz="1200" i="1" dirty="0" smtClean="0">
                <a:solidFill>
                  <a:schemeClr val="bg1">
                    <a:lumMod val="50000"/>
                  </a:schemeClr>
                </a:solidFill>
                <a:latin typeface="+mn-lt"/>
              </a:rPr>
              <a:t>.</a:t>
            </a:r>
            <a:endParaRPr lang="pl-PL" dirty="0"/>
          </a:p>
        </p:txBody>
      </p:sp>
    </p:spTree>
    <p:extLst>
      <p:ext uri="{BB962C8B-B14F-4D97-AF65-F5344CB8AC3E}">
        <p14:creationId xmlns:p14="http://schemas.microsoft.com/office/powerpoint/2010/main" val="27819165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3730" name="Rectangle 3"/>
          <p:cNvSpPr>
            <a:spLocks noChangeArrowheads="1"/>
          </p:cNvSpPr>
          <p:nvPr/>
        </p:nvSpPr>
        <p:spPr bwMode="auto">
          <a:xfrm>
            <a:off x="1524000" y="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pPr>
            <a:r>
              <a:rPr lang="en-GB" altLang="pl-PL" sz="1200" b="1">
                <a:latin typeface="Times New Roman" panose="02020603050405020304" pitchFamily="18" charset="0"/>
                <a:cs typeface="Times New Roman" panose="02020603050405020304" pitchFamily="18" charset="0"/>
              </a:rPr>
              <a:t> </a:t>
            </a:r>
            <a:endParaRPr lang="en-US" altLang="pl-PL" sz="1200" b="1">
              <a:latin typeface="Times New Roman" panose="02020603050405020304" pitchFamily="18" charset="0"/>
              <a:cs typeface="Times New Roman" panose="02020603050405020304" pitchFamily="18" charset="0"/>
            </a:endParaRPr>
          </a:p>
          <a:p>
            <a:pPr>
              <a:lnSpc>
                <a:spcPct val="100000"/>
              </a:lnSpc>
              <a:spcBef>
                <a:spcPct val="0"/>
              </a:spcBef>
              <a:buFontTx/>
              <a:buNone/>
            </a:pPr>
            <a:endParaRPr lang="en-US" altLang="pl-PL" sz="2400">
              <a:latin typeface="Times New Roman" panose="02020603050405020304" pitchFamily="18" charset="0"/>
            </a:endParaRPr>
          </a:p>
        </p:txBody>
      </p:sp>
      <p:sp>
        <p:nvSpPr>
          <p:cNvPr id="73731" name="Rectangle 4"/>
          <p:cNvSpPr>
            <a:spLocks noChangeArrowheads="1"/>
          </p:cNvSpPr>
          <p:nvPr/>
        </p:nvSpPr>
        <p:spPr bwMode="auto">
          <a:xfrm>
            <a:off x="1524000" y="6156325"/>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pl-PL" altLang="pl-PL" sz="1200">
                <a:latin typeface="Times New Roman" panose="02020603050405020304" pitchFamily="18" charset="0"/>
                <a:cs typeface="Times New Roman" panose="02020603050405020304" pitchFamily="18" charset="0"/>
              </a:rPr>
              <a:t> </a:t>
            </a:r>
            <a:endParaRPr lang="pl-PL" altLang="pl-PL" sz="1000">
              <a:latin typeface="Times New Roman" panose="02020603050405020304" pitchFamily="18" charset="0"/>
              <a:cs typeface="Times New Roman" panose="02020603050405020304" pitchFamily="18" charset="0"/>
            </a:endParaRPr>
          </a:p>
          <a:p>
            <a:pPr>
              <a:lnSpc>
                <a:spcPct val="100000"/>
              </a:lnSpc>
              <a:spcBef>
                <a:spcPct val="0"/>
              </a:spcBef>
              <a:buFontTx/>
              <a:buNone/>
            </a:pPr>
            <a:endParaRPr lang="pl-PL" altLang="pl-PL" sz="2400">
              <a:latin typeface="Times New Roman" panose="02020603050405020304" pitchFamily="18" charset="0"/>
            </a:endParaRPr>
          </a:p>
        </p:txBody>
      </p:sp>
      <p:sp>
        <p:nvSpPr>
          <p:cNvPr id="73732" name="Rectangle 5"/>
          <p:cNvSpPr>
            <a:spLocks noChangeArrowheads="1"/>
          </p:cNvSpPr>
          <p:nvPr/>
        </p:nvSpPr>
        <p:spPr bwMode="auto">
          <a:xfrm>
            <a:off x="989013" y="687388"/>
            <a:ext cx="4537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SzPct val="85000"/>
              <a:buFontTx/>
              <a:buNone/>
            </a:pPr>
            <a:r>
              <a:rPr lang="pl-PL" altLang="pl-PL" sz="3600" b="1">
                <a:latin typeface="Arial" panose="020B0604020202020204" pitchFamily="34" charset="0"/>
              </a:rPr>
              <a:t>Zmiana przekonań</a:t>
            </a:r>
          </a:p>
        </p:txBody>
      </p:sp>
      <p:sp>
        <p:nvSpPr>
          <p:cNvPr id="73733" name="Elipsa 1"/>
          <p:cNvSpPr>
            <a:spLocks noChangeArrowheads="1"/>
          </p:cNvSpPr>
          <p:nvPr/>
        </p:nvSpPr>
        <p:spPr bwMode="auto">
          <a:xfrm>
            <a:off x="6456363" y="393700"/>
            <a:ext cx="3848100" cy="1223963"/>
          </a:xfrm>
          <a:prstGeom prst="ellipse">
            <a:avLst/>
          </a:prstGeom>
          <a:solidFill>
            <a:srgbClr val="F4FCAA"/>
          </a:solidFill>
          <a:ln w="12700" algn="ctr">
            <a:solidFill>
              <a:schemeClr val="tx1"/>
            </a:solidFill>
            <a:round/>
            <a:headEnd type="triangle" w="med" len="me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20000"/>
              </a:spcBef>
              <a:buFontTx/>
              <a:buNone/>
            </a:pPr>
            <a:r>
              <a:rPr lang="pl-PL" altLang="pl-PL" sz="2400" b="1">
                <a:latin typeface="Arial" panose="020B0604020202020204" pitchFamily="34" charset="0"/>
              </a:rPr>
              <a:t>Wiara, że potrafię</a:t>
            </a:r>
          </a:p>
        </p:txBody>
      </p:sp>
      <p:sp>
        <p:nvSpPr>
          <p:cNvPr id="73734" name="Elipsa 7"/>
          <p:cNvSpPr>
            <a:spLocks noChangeArrowheads="1"/>
          </p:cNvSpPr>
          <p:nvPr/>
        </p:nvSpPr>
        <p:spPr bwMode="auto">
          <a:xfrm>
            <a:off x="1774825" y="1617663"/>
            <a:ext cx="2481263" cy="1223962"/>
          </a:xfrm>
          <a:prstGeom prst="ellipse">
            <a:avLst/>
          </a:prstGeom>
          <a:solidFill>
            <a:srgbClr val="66FFFF"/>
          </a:solidFill>
          <a:ln w="12700" algn="ctr">
            <a:solidFill>
              <a:schemeClr val="tx1"/>
            </a:solidFill>
            <a:round/>
            <a:headEnd type="triangle" w="med" len="me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20000"/>
              </a:spcBef>
              <a:buFontTx/>
              <a:buNone/>
            </a:pPr>
            <a:r>
              <a:rPr lang="pl-PL" altLang="pl-PL" sz="2400" b="1">
                <a:latin typeface="Arial" panose="020B0604020202020204" pitchFamily="34" charset="0"/>
              </a:rPr>
              <a:t>Oczekiwania</a:t>
            </a:r>
          </a:p>
        </p:txBody>
      </p:sp>
      <p:sp>
        <p:nvSpPr>
          <p:cNvPr id="73735" name="Elipsa 8"/>
          <p:cNvSpPr>
            <a:spLocks noChangeArrowheads="1"/>
          </p:cNvSpPr>
          <p:nvPr/>
        </p:nvSpPr>
        <p:spPr bwMode="auto">
          <a:xfrm>
            <a:off x="3935413" y="2708275"/>
            <a:ext cx="1835150" cy="1225550"/>
          </a:xfrm>
          <a:prstGeom prst="ellipse">
            <a:avLst/>
          </a:prstGeom>
          <a:solidFill>
            <a:srgbClr val="66FFFF"/>
          </a:solidFill>
          <a:ln w="12700" algn="ctr">
            <a:solidFill>
              <a:schemeClr val="tx1"/>
            </a:solidFill>
            <a:round/>
            <a:headEnd type="triangle" w="med" len="me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20000"/>
              </a:spcBef>
              <a:buFontTx/>
              <a:buNone/>
            </a:pPr>
            <a:r>
              <a:rPr lang="pl-PL" altLang="pl-PL" sz="2400" b="1">
                <a:latin typeface="Arial" panose="020B0604020202020204" pitchFamily="34" charset="0"/>
              </a:rPr>
              <a:t>Intencja</a:t>
            </a:r>
          </a:p>
        </p:txBody>
      </p:sp>
      <p:sp>
        <p:nvSpPr>
          <p:cNvPr id="73736" name="Elipsa 9"/>
          <p:cNvSpPr>
            <a:spLocks noChangeArrowheads="1"/>
          </p:cNvSpPr>
          <p:nvPr/>
        </p:nvSpPr>
        <p:spPr bwMode="auto">
          <a:xfrm>
            <a:off x="6272213" y="2708275"/>
            <a:ext cx="1519237" cy="1225550"/>
          </a:xfrm>
          <a:prstGeom prst="ellipse">
            <a:avLst/>
          </a:prstGeom>
          <a:solidFill>
            <a:srgbClr val="99FFCC"/>
          </a:solidFill>
          <a:ln w="12700" algn="ctr">
            <a:solidFill>
              <a:schemeClr val="tx1"/>
            </a:solidFill>
            <a:round/>
            <a:headEnd type="triangle" w="med" len="me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20000"/>
              </a:spcBef>
              <a:buFontTx/>
              <a:buNone/>
            </a:pPr>
            <a:r>
              <a:rPr lang="pl-PL" altLang="pl-PL" sz="2400" b="1">
                <a:latin typeface="Arial" panose="020B0604020202020204" pitchFamily="34" charset="0"/>
              </a:rPr>
              <a:t>Plan</a:t>
            </a:r>
          </a:p>
        </p:txBody>
      </p:sp>
      <p:sp>
        <p:nvSpPr>
          <p:cNvPr id="73737" name="Elipsa 10"/>
          <p:cNvSpPr>
            <a:spLocks noChangeArrowheads="1"/>
          </p:cNvSpPr>
          <p:nvPr/>
        </p:nvSpPr>
        <p:spPr bwMode="auto">
          <a:xfrm>
            <a:off x="8256588" y="2708275"/>
            <a:ext cx="2193925" cy="1225550"/>
          </a:xfrm>
          <a:prstGeom prst="ellipse">
            <a:avLst/>
          </a:prstGeom>
          <a:solidFill>
            <a:srgbClr val="99FFCC"/>
          </a:solidFill>
          <a:ln w="12700" algn="ctr">
            <a:solidFill>
              <a:schemeClr val="tx1"/>
            </a:solidFill>
            <a:round/>
            <a:headEnd type="triangle" w="med" len="me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20000"/>
              </a:spcBef>
              <a:buFontTx/>
              <a:buNone/>
            </a:pPr>
            <a:r>
              <a:rPr lang="pl-PL" altLang="pl-PL" sz="2400" b="1">
                <a:latin typeface="Arial" panose="020B0604020202020204" pitchFamily="34" charset="0"/>
              </a:rPr>
              <a:t>Zachowanie</a:t>
            </a:r>
          </a:p>
        </p:txBody>
      </p:sp>
      <p:sp>
        <p:nvSpPr>
          <p:cNvPr id="73738" name="Rectangle 5"/>
          <p:cNvSpPr>
            <a:spLocks noChangeArrowheads="1"/>
          </p:cNvSpPr>
          <p:nvPr/>
        </p:nvSpPr>
        <p:spPr bwMode="auto">
          <a:xfrm>
            <a:off x="2790825" y="5534025"/>
            <a:ext cx="27352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SzPct val="85000"/>
              <a:buFontTx/>
              <a:buNone/>
            </a:pPr>
            <a:r>
              <a:rPr lang="pl-PL" altLang="pl-PL" sz="3600" b="1">
                <a:latin typeface="Arial" panose="020B0604020202020204" pitchFamily="34" charset="0"/>
              </a:rPr>
              <a:t>Motywacja</a:t>
            </a:r>
          </a:p>
        </p:txBody>
      </p:sp>
      <p:sp>
        <p:nvSpPr>
          <p:cNvPr id="73739" name="Rectangle 5"/>
          <p:cNvSpPr>
            <a:spLocks noChangeArrowheads="1"/>
          </p:cNvSpPr>
          <p:nvPr/>
        </p:nvSpPr>
        <p:spPr bwMode="auto">
          <a:xfrm>
            <a:off x="7032625" y="5529263"/>
            <a:ext cx="33543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SzPct val="85000"/>
              <a:buFontTx/>
              <a:buNone/>
            </a:pPr>
            <a:r>
              <a:rPr lang="pl-PL" altLang="pl-PL" sz="3600" b="1">
                <a:latin typeface="Arial" panose="020B0604020202020204" pitchFamily="34" charset="0"/>
              </a:rPr>
              <a:t>Wola zmiany</a:t>
            </a:r>
          </a:p>
        </p:txBody>
      </p:sp>
      <p:sp>
        <p:nvSpPr>
          <p:cNvPr id="73740" name="Elipsa 13"/>
          <p:cNvSpPr>
            <a:spLocks noChangeArrowheads="1"/>
          </p:cNvSpPr>
          <p:nvPr/>
        </p:nvSpPr>
        <p:spPr bwMode="auto">
          <a:xfrm>
            <a:off x="1677988" y="4205288"/>
            <a:ext cx="3848100" cy="1223962"/>
          </a:xfrm>
          <a:prstGeom prst="ellipse">
            <a:avLst/>
          </a:prstGeom>
          <a:solidFill>
            <a:srgbClr val="66FFFF"/>
          </a:solidFill>
          <a:ln w="12700" algn="ctr">
            <a:solidFill>
              <a:schemeClr val="tx1"/>
            </a:solidFill>
            <a:round/>
            <a:headEnd type="triangle" w="med" len="me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20000"/>
              </a:spcBef>
              <a:buFontTx/>
              <a:buNone/>
            </a:pPr>
            <a:r>
              <a:rPr lang="pl-PL" altLang="pl-PL" sz="2400" b="1">
                <a:latin typeface="Arial" panose="020B0604020202020204" pitchFamily="34" charset="0"/>
              </a:rPr>
              <a:t>Postrzeganie ryzyka</a:t>
            </a:r>
          </a:p>
        </p:txBody>
      </p:sp>
      <p:cxnSp>
        <p:nvCxnSpPr>
          <p:cNvPr id="73741" name="Łącznik prosty ze strzałką 15"/>
          <p:cNvCxnSpPr>
            <a:cxnSpLocks noChangeShapeType="1"/>
            <a:stCxn id="73735" idx="6"/>
            <a:endCxn id="73736" idx="2"/>
          </p:cNvCxnSpPr>
          <p:nvPr/>
        </p:nvCxnSpPr>
        <p:spPr bwMode="auto">
          <a:xfrm>
            <a:off x="5770563" y="3321050"/>
            <a:ext cx="501650" cy="0"/>
          </a:xfrm>
          <a:prstGeom prst="straightConnector1">
            <a:avLst/>
          </a:prstGeom>
          <a:noFill/>
          <a:ln w="76200"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73742" name="Łącznik prosty ze strzałką 22"/>
          <p:cNvCxnSpPr>
            <a:cxnSpLocks noChangeShapeType="1"/>
          </p:cNvCxnSpPr>
          <p:nvPr/>
        </p:nvCxnSpPr>
        <p:spPr bwMode="auto">
          <a:xfrm>
            <a:off x="7791450" y="3321050"/>
            <a:ext cx="501650" cy="0"/>
          </a:xfrm>
          <a:prstGeom prst="straightConnector1">
            <a:avLst/>
          </a:prstGeom>
          <a:noFill/>
          <a:ln w="76200"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73743" name="Łącznik prosty ze strzałką 24"/>
          <p:cNvCxnSpPr>
            <a:cxnSpLocks noChangeShapeType="1"/>
          </p:cNvCxnSpPr>
          <p:nvPr/>
        </p:nvCxnSpPr>
        <p:spPr bwMode="auto">
          <a:xfrm>
            <a:off x="3217863" y="2841625"/>
            <a:ext cx="862012" cy="227013"/>
          </a:xfrm>
          <a:prstGeom prst="straightConnector1">
            <a:avLst/>
          </a:prstGeom>
          <a:noFill/>
          <a:ln w="76200"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73744" name="Łącznik prosty ze strzałką 27"/>
          <p:cNvCxnSpPr>
            <a:cxnSpLocks noChangeShapeType="1"/>
          </p:cNvCxnSpPr>
          <p:nvPr/>
        </p:nvCxnSpPr>
        <p:spPr bwMode="auto">
          <a:xfrm flipV="1">
            <a:off x="3217863" y="3713163"/>
            <a:ext cx="1014412" cy="492125"/>
          </a:xfrm>
          <a:prstGeom prst="straightConnector1">
            <a:avLst/>
          </a:prstGeom>
          <a:noFill/>
          <a:ln w="76200"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73745" name="Łącznik prosty ze strzałką 30"/>
          <p:cNvCxnSpPr>
            <a:cxnSpLocks noChangeShapeType="1"/>
          </p:cNvCxnSpPr>
          <p:nvPr/>
        </p:nvCxnSpPr>
        <p:spPr bwMode="auto">
          <a:xfrm flipV="1">
            <a:off x="2921000" y="2841625"/>
            <a:ext cx="0" cy="1379538"/>
          </a:xfrm>
          <a:prstGeom prst="straightConnector1">
            <a:avLst/>
          </a:prstGeom>
          <a:noFill/>
          <a:ln w="76200"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73746" name="Łącznik prosty ze strzałką 32"/>
          <p:cNvCxnSpPr>
            <a:cxnSpLocks noChangeShapeType="1"/>
          </p:cNvCxnSpPr>
          <p:nvPr/>
        </p:nvCxnSpPr>
        <p:spPr bwMode="auto">
          <a:xfrm flipH="1">
            <a:off x="4256088" y="1196975"/>
            <a:ext cx="2200275" cy="863600"/>
          </a:xfrm>
          <a:prstGeom prst="straightConnector1">
            <a:avLst/>
          </a:prstGeom>
          <a:noFill/>
          <a:ln w="76200" algn="ctr">
            <a:solidFill>
              <a:srgbClr val="FF99CC"/>
            </a:solidFill>
            <a:round/>
            <a:headEnd/>
            <a:tailEnd type="arrow" w="med" len="med"/>
          </a:ln>
          <a:extLst>
            <a:ext uri="{909E8E84-426E-40DD-AFC4-6F175D3DCCD1}">
              <a14:hiddenFill xmlns:a14="http://schemas.microsoft.com/office/drawing/2010/main">
                <a:noFill/>
              </a14:hiddenFill>
            </a:ext>
          </a:extLst>
        </p:spPr>
      </p:cxnSp>
      <p:cxnSp>
        <p:nvCxnSpPr>
          <p:cNvPr id="73747" name="Łącznik prosty ze strzałką 36"/>
          <p:cNvCxnSpPr>
            <a:cxnSpLocks noChangeShapeType="1"/>
            <a:endCxn id="73735" idx="7"/>
          </p:cNvCxnSpPr>
          <p:nvPr/>
        </p:nvCxnSpPr>
        <p:spPr bwMode="auto">
          <a:xfrm flipH="1">
            <a:off x="5502275" y="1589088"/>
            <a:ext cx="1785938" cy="1298575"/>
          </a:xfrm>
          <a:prstGeom prst="straightConnector1">
            <a:avLst/>
          </a:prstGeom>
          <a:noFill/>
          <a:ln w="76200" algn="ctr">
            <a:solidFill>
              <a:srgbClr val="FF99CC"/>
            </a:solidFill>
            <a:round/>
            <a:headEnd/>
            <a:tailEnd type="arrow" w="med" len="med"/>
          </a:ln>
          <a:extLst>
            <a:ext uri="{909E8E84-426E-40DD-AFC4-6F175D3DCCD1}">
              <a14:hiddenFill xmlns:a14="http://schemas.microsoft.com/office/drawing/2010/main">
                <a:noFill/>
              </a14:hiddenFill>
            </a:ext>
          </a:extLst>
        </p:spPr>
      </p:cxnSp>
      <p:cxnSp>
        <p:nvCxnSpPr>
          <p:cNvPr id="73748" name="Łącznik prosty ze strzałką 37"/>
          <p:cNvCxnSpPr>
            <a:cxnSpLocks noChangeShapeType="1"/>
          </p:cNvCxnSpPr>
          <p:nvPr/>
        </p:nvCxnSpPr>
        <p:spPr bwMode="auto">
          <a:xfrm flipH="1">
            <a:off x="7391400" y="1636713"/>
            <a:ext cx="809625" cy="1071562"/>
          </a:xfrm>
          <a:prstGeom prst="straightConnector1">
            <a:avLst/>
          </a:prstGeom>
          <a:noFill/>
          <a:ln w="76200" algn="ctr">
            <a:solidFill>
              <a:srgbClr val="FF99CC"/>
            </a:solidFill>
            <a:round/>
            <a:headEnd/>
            <a:tailEnd type="arrow" w="med" len="med"/>
          </a:ln>
          <a:extLst>
            <a:ext uri="{909E8E84-426E-40DD-AFC4-6F175D3DCCD1}">
              <a14:hiddenFill xmlns:a14="http://schemas.microsoft.com/office/drawing/2010/main">
                <a:noFill/>
              </a14:hiddenFill>
            </a:ext>
          </a:extLst>
        </p:spPr>
      </p:cxnSp>
      <p:cxnSp>
        <p:nvCxnSpPr>
          <p:cNvPr id="73749" name="Łącznik prosty ze strzałką 38"/>
          <p:cNvCxnSpPr>
            <a:cxnSpLocks noChangeShapeType="1"/>
          </p:cNvCxnSpPr>
          <p:nvPr/>
        </p:nvCxnSpPr>
        <p:spPr bwMode="auto">
          <a:xfrm>
            <a:off x="9394825" y="1589088"/>
            <a:ext cx="157163" cy="1119187"/>
          </a:xfrm>
          <a:prstGeom prst="straightConnector1">
            <a:avLst/>
          </a:prstGeom>
          <a:noFill/>
          <a:ln w="76200" algn="ctr">
            <a:solidFill>
              <a:srgbClr val="FF99CC"/>
            </a:solidFill>
            <a:round/>
            <a:headEnd/>
            <a:tailEnd type="arrow" w="med" len="med"/>
          </a:ln>
          <a:extLst>
            <a:ext uri="{909E8E84-426E-40DD-AFC4-6F175D3DCCD1}">
              <a14:hiddenFill xmlns:a14="http://schemas.microsoft.com/office/drawing/2010/main">
                <a:noFill/>
              </a14:hiddenFill>
            </a:ext>
          </a:extLst>
        </p:spPr>
      </p:cxnSp>
      <p:cxnSp>
        <p:nvCxnSpPr>
          <p:cNvPr id="73750" name="Łącznik prostoliniowy 39"/>
          <p:cNvCxnSpPr>
            <a:cxnSpLocks noChangeShapeType="1"/>
          </p:cNvCxnSpPr>
          <p:nvPr/>
        </p:nvCxnSpPr>
        <p:spPr bwMode="auto">
          <a:xfrm>
            <a:off x="6096000" y="319088"/>
            <a:ext cx="0" cy="6156325"/>
          </a:xfrm>
          <a:prstGeom prst="line">
            <a:avLst/>
          </a:prstGeom>
          <a:noFill/>
          <a:ln w="57150" algn="ctr">
            <a:solidFill>
              <a:srgbClr val="0070C0"/>
            </a:solidFill>
            <a:prstDash val="sysDash"/>
            <a:round/>
            <a:headEnd type="triangle" w="med" len="med"/>
            <a:tailEnd/>
          </a:ln>
          <a:extLst>
            <a:ext uri="{909E8E84-426E-40DD-AFC4-6F175D3DCCD1}">
              <a14:hiddenFill xmlns:a14="http://schemas.microsoft.com/office/drawing/2010/main">
                <a:noFill/>
              </a14:hiddenFill>
            </a:ext>
          </a:extLst>
        </p:spPr>
      </p:cxnSp>
      <p:pic>
        <p:nvPicPr>
          <p:cNvPr id="73751" name="Billede 11" descr="cid:image001.jpg@01D37A4A.783D05B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0638" y="0"/>
            <a:ext cx="1776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52" name="Obraz 8" descr="Znalezione obrazy dla zapytania this project is funded by the european union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52063" y="0"/>
            <a:ext cx="20399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pole tekstowe 11"/>
          <p:cNvSpPr txBox="1"/>
          <p:nvPr/>
        </p:nvSpPr>
        <p:spPr>
          <a:xfrm>
            <a:off x="1849438" y="6461125"/>
            <a:ext cx="8572500" cy="276225"/>
          </a:xfrm>
          <a:prstGeom prst="rect">
            <a:avLst/>
          </a:prstGeom>
          <a:noFill/>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a-DK" sz="1200" i="1" dirty="0">
                <a:solidFill>
                  <a:schemeClr val="bg1">
                    <a:lumMod val="50000"/>
                  </a:schemeClr>
                </a:solidFill>
                <a:latin typeface="+mn-lt"/>
              </a:rPr>
              <a:t>Materiały przygotowane w ramach projektu BEPRESEL (</a:t>
            </a:r>
            <a:r>
              <a:rPr lang="pl-PL" sz="1200" i="1" dirty="0">
                <a:solidFill>
                  <a:schemeClr val="bg1">
                    <a:lumMod val="50000"/>
                  </a:schemeClr>
                </a:solidFill>
                <a:latin typeface="+mn-lt"/>
              </a:rPr>
              <a:t>KA204-2017-012). Kopiowanie tylko za zgodą koordynatora projektu</a:t>
            </a:r>
            <a:r>
              <a:rPr lang="pl-PL" sz="1200" i="1" dirty="0" smtClean="0">
                <a:solidFill>
                  <a:schemeClr val="bg1">
                    <a:lumMod val="50000"/>
                  </a:schemeClr>
                </a:solidFill>
                <a:latin typeface="+mn-lt"/>
              </a:rPr>
              <a:t>.</a:t>
            </a:r>
            <a:endParaRPr lang="pl-PL" dirty="0"/>
          </a:p>
        </p:txBody>
      </p:sp>
    </p:spTree>
    <p:extLst>
      <p:ext uri="{BB962C8B-B14F-4D97-AF65-F5344CB8AC3E}">
        <p14:creationId xmlns:p14="http://schemas.microsoft.com/office/powerpoint/2010/main" val="37743616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6657975" y="3068638"/>
            <a:ext cx="4743450" cy="650875"/>
          </a:xfrm>
          <a:prstGeom prst="rect">
            <a:avLst/>
          </a:prstGeom>
          <a:solidFill>
            <a:schemeClr val="bg1"/>
          </a:solidFill>
          <a:ln w="9525">
            <a:solidFill>
              <a:schemeClr val="tx1"/>
            </a:solidFill>
            <a:miter lim="800000"/>
            <a:headEnd/>
            <a:tailEnd/>
          </a:ln>
        </p:spPr>
        <p:txBody>
          <a:bodyPr>
            <a:spAutoFit/>
          </a:bodyPr>
          <a:lstStyle>
            <a:lvl1pPr defTabSz="4492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492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pl-PL" altLang="pl-PL" sz="1800">
                <a:solidFill>
                  <a:srgbClr val="000000"/>
                </a:solidFill>
                <a:latin typeface="Arial" panose="020B0604020202020204" pitchFamily="34" charset="0"/>
              </a:rPr>
              <a:t>Spodziewane korzyści z udziału w ćwiczeniach</a:t>
            </a:r>
            <a:endParaRPr lang="en-GB" altLang="pl-PL" sz="1800">
              <a:solidFill>
                <a:srgbClr val="000000"/>
              </a:solidFill>
              <a:latin typeface="Arial" panose="020B0604020202020204" pitchFamily="34" charset="0"/>
            </a:endParaRPr>
          </a:p>
        </p:txBody>
      </p:sp>
      <p:sp>
        <p:nvSpPr>
          <p:cNvPr id="75779" name="Text Box 3"/>
          <p:cNvSpPr txBox="1">
            <a:spLocks noChangeArrowheads="1"/>
          </p:cNvSpPr>
          <p:nvPr/>
        </p:nvSpPr>
        <p:spPr bwMode="auto">
          <a:xfrm>
            <a:off x="6657975" y="3830638"/>
            <a:ext cx="4743450" cy="369887"/>
          </a:xfrm>
          <a:prstGeom prst="rect">
            <a:avLst/>
          </a:prstGeom>
          <a:solidFill>
            <a:schemeClr val="bg1"/>
          </a:solidFill>
          <a:ln w="9525">
            <a:solidFill>
              <a:schemeClr val="tx1"/>
            </a:solidFill>
            <a:miter lim="800000"/>
            <a:headEnd/>
            <a:tailEnd/>
          </a:ln>
        </p:spPr>
        <p:txBody>
          <a:bodyPr>
            <a:spAutoFit/>
          </a:bodyPr>
          <a:lstStyle>
            <a:lvl1pPr defTabSz="4492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492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pl-PL" altLang="pl-PL" sz="1800">
                <a:solidFill>
                  <a:srgbClr val="000000"/>
                </a:solidFill>
                <a:latin typeface="Arial" panose="020B0604020202020204" pitchFamily="34" charset="0"/>
              </a:rPr>
              <a:t>Oczekiwanie pozytywnej oceny innych</a:t>
            </a:r>
            <a:endParaRPr lang="en-GB" altLang="pl-PL" sz="1800">
              <a:solidFill>
                <a:srgbClr val="000000"/>
              </a:solidFill>
              <a:latin typeface="Arial" panose="020B0604020202020204" pitchFamily="34" charset="0"/>
            </a:endParaRPr>
          </a:p>
        </p:txBody>
      </p:sp>
      <p:sp>
        <p:nvSpPr>
          <p:cNvPr id="75780" name="Text Box 4"/>
          <p:cNvSpPr txBox="1">
            <a:spLocks noChangeArrowheads="1"/>
          </p:cNvSpPr>
          <p:nvPr/>
        </p:nvSpPr>
        <p:spPr bwMode="auto">
          <a:xfrm>
            <a:off x="6657975" y="4370388"/>
            <a:ext cx="4743450" cy="369887"/>
          </a:xfrm>
          <a:prstGeom prst="rect">
            <a:avLst/>
          </a:prstGeom>
          <a:solidFill>
            <a:schemeClr val="bg1"/>
          </a:solidFill>
          <a:ln w="9525">
            <a:solidFill>
              <a:schemeClr val="tx1"/>
            </a:solidFill>
            <a:miter lim="800000"/>
            <a:headEnd/>
            <a:tailEnd/>
          </a:ln>
        </p:spPr>
        <p:txBody>
          <a:bodyPr>
            <a:spAutoFit/>
          </a:bodyPr>
          <a:lstStyle>
            <a:lvl1pPr defTabSz="4492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492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pl-PL" altLang="pl-PL" sz="1800">
                <a:solidFill>
                  <a:srgbClr val="000000"/>
                </a:solidFill>
                <a:latin typeface="Arial" panose="020B0604020202020204" pitchFamily="34" charset="0"/>
              </a:rPr>
              <a:t>Przekonanie, że jest się w stanie ćwiczyć</a:t>
            </a:r>
            <a:endParaRPr lang="en-GB" altLang="pl-PL" sz="1800">
              <a:solidFill>
                <a:srgbClr val="000000"/>
              </a:solidFill>
              <a:latin typeface="Arial" panose="020B0604020202020204" pitchFamily="34" charset="0"/>
            </a:endParaRPr>
          </a:p>
        </p:txBody>
      </p:sp>
      <p:sp>
        <p:nvSpPr>
          <p:cNvPr id="75781" name="Text Box 5"/>
          <p:cNvSpPr txBox="1">
            <a:spLocks noChangeArrowheads="1"/>
          </p:cNvSpPr>
          <p:nvPr/>
        </p:nvSpPr>
        <p:spPr bwMode="auto">
          <a:xfrm>
            <a:off x="6673850" y="4914900"/>
            <a:ext cx="4727575" cy="369888"/>
          </a:xfrm>
          <a:prstGeom prst="rect">
            <a:avLst/>
          </a:prstGeom>
          <a:solidFill>
            <a:schemeClr val="bg1"/>
          </a:solidFill>
          <a:ln w="9525">
            <a:solidFill>
              <a:schemeClr val="tx1"/>
            </a:solidFill>
            <a:miter lim="800000"/>
            <a:headEnd/>
            <a:tailEnd/>
          </a:ln>
        </p:spPr>
        <p:txBody>
          <a:bodyPr>
            <a:spAutoFit/>
          </a:bodyPr>
          <a:lstStyle>
            <a:lvl1pPr defTabSz="4492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492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pl-PL" altLang="pl-PL" sz="1800">
                <a:solidFill>
                  <a:srgbClr val="000000"/>
                </a:solidFill>
                <a:latin typeface="Arial" panose="020B0604020202020204" pitchFamily="34" charset="0"/>
              </a:rPr>
              <a:t>Pewność, że ćwiczenia są bezpieczne</a:t>
            </a:r>
            <a:endParaRPr lang="en-GB" altLang="pl-PL" sz="1800">
              <a:solidFill>
                <a:srgbClr val="000000"/>
              </a:solidFill>
              <a:latin typeface="Arial" panose="020B0604020202020204" pitchFamily="34" charset="0"/>
            </a:endParaRPr>
          </a:p>
        </p:txBody>
      </p:sp>
      <p:sp>
        <p:nvSpPr>
          <p:cNvPr id="75782" name="Text Box 6"/>
          <p:cNvSpPr txBox="1">
            <a:spLocks noChangeArrowheads="1"/>
          </p:cNvSpPr>
          <p:nvPr/>
        </p:nvSpPr>
        <p:spPr bwMode="auto">
          <a:xfrm>
            <a:off x="1936750" y="4816475"/>
            <a:ext cx="2447925" cy="376238"/>
          </a:xfrm>
          <a:prstGeom prst="rect">
            <a:avLst/>
          </a:prstGeom>
          <a:solidFill>
            <a:schemeClr val="bg1"/>
          </a:solidFill>
          <a:ln w="9525">
            <a:solidFill>
              <a:schemeClr val="tx1"/>
            </a:solidFill>
            <a:miter lim="800000"/>
            <a:headEnd/>
            <a:tailEnd/>
          </a:ln>
        </p:spPr>
        <p:txBody>
          <a:bodyPr>
            <a:spAutoFit/>
          </a:bodyPr>
          <a:lstStyle>
            <a:lvl1pPr defTabSz="4492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492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pl-PL" altLang="pl-PL" sz="1800">
                <a:solidFill>
                  <a:srgbClr val="000000"/>
                </a:solidFill>
                <a:latin typeface="Arial" panose="020B0604020202020204" pitchFamily="34" charset="0"/>
              </a:rPr>
              <a:t>Lęk przed upadkiem</a:t>
            </a:r>
            <a:endParaRPr lang="en-GB" altLang="pl-PL" sz="1800">
              <a:solidFill>
                <a:srgbClr val="000000"/>
              </a:solidFill>
              <a:latin typeface="Arial" panose="020B0604020202020204" pitchFamily="34" charset="0"/>
            </a:endParaRPr>
          </a:p>
        </p:txBody>
      </p:sp>
      <p:sp>
        <p:nvSpPr>
          <p:cNvPr id="75783" name="Text Box 7"/>
          <p:cNvSpPr txBox="1">
            <a:spLocks noChangeArrowheads="1"/>
          </p:cNvSpPr>
          <p:nvPr/>
        </p:nvSpPr>
        <p:spPr bwMode="auto">
          <a:xfrm>
            <a:off x="1928813" y="4167188"/>
            <a:ext cx="3749675" cy="369887"/>
          </a:xfrm>
          <a:prstGeom prst="rect">
            <a:avLst/>
          </a:prstGeom>
          <a:solidFill>
            <a:schemeClr val="bg1"/>
          </a:solidFill>
          <a:ln w="9525">
            <a:solidFill>
              <a:schemeClr val="tx1"/>
            </a:solidFill>
            <a:miter lim="800000"/>
            <a:headEnd/>
            <a:tailEnd/>
          </a:ln>
        </p:spPr>
        <p:txBody>
          <a:bodyPr wrap="none">
            <a:spAutoFit/>
          </a:bodyPr>
          <a:lstStyle>
            <a:lvl1pPr defTabSz="4492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492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r>
              <a:rPr lang="pl-PL" altLang="pl-PL" sz="1800">
                <a:solidFill>
                  <a:srgbClr val="000000"/>
                </a:solidFill>
                <a:latin typeface="Arial" panose="020B0604020202020204" pitchFamily="34" charset="0"/>
              </a:rPr>
              <a:t>Świadomość zagrożenia upadkiem</a:t>
            </a:r>
            <a:endParaRPr lang="en-GB" altLang="pl-PL" sz="1800">
              <a:solidFill>
                <a:srgbClr val="000000"/>
              </a:solidFill>
              <a:latin typeface="Arial" panose="020B0604020202020204" pitchFamily="34" charset="0"/>
            </a:endParaRPr>
          </a:p>
        </p:txBody>
      </p:sp>
      <p:sp>
        <p:nvSpPr>
          <p:cNvPr id="75784" name="Text Box 8"/>
          <p:cNvSpPr txBox="1">
            <a:spLocks noChangeArrowheads="1"/>
          </p:cNvSpPr>
          <p:nvPr/>
        </p:nvSpPr>
        <p:spPr bwMode="auto">
          <a:xfrm>
            <a:off x="1909763" y="3597275"/>
            <a:ext cx="3768725" cy="369888"/>
          </a:xfrm>
          <a:prstGeom prst="rect">
            <a:avLst/>
          </a:prstGeom>
          <a:solidFill>
            <a:schemeClr val="bg1"/>
          </a:solidFill>
          <a:ln w="9525">
            <a:solidFill>
              <a:schemeClr val="tx1"/>
            </a:solidFill>
            <a:miter lim="800000"/>
            <a:headEnd/>
            <a:tailEnd/>
          </a:ln>
        </p:spPr>
        <p:txBody>
          <a:bodyPr>
            <a:spAutoFit/>
          </a:bodyPr>
          <a:lstStyle>
            <a:lvl1pPr defTabSz="4492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492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pl-PL" altLang="pl-PL" sz="1800">
                <a:solidFill>
                  <a:srgbClr val="000000"/>
                </a:solidFill>
                <a:latin typeface="Arial" panose="020B0604020202020204" pitchFamily="34" charset="0"/>
              </a:rPr>
              <a:t>Wiedza o skutkach upadków</a:t>
            </a:r>
            <a:endParaRPr lang="en-GB" altLang="pl-PL" sz="1800">
              <a:solidFill>
                <a:srgbClr val="000000"/>
              </a:solidFill>
              <a:latin typeface="Arial" panose="020B0604020202020204" pitchFamily="34" charset="0"/>
            </a:endParaRPr>
          </a:p>
        </p:txBody>
      </p:sp>
      <p:sp>
        <p:nvSpPr>
          <p:cNvPr id="75785" name="Text Box 9"/>
          <p:cNvSpPr txBox="1">
            <a:spLocks noChangeArrowheads="1"/>
          </p:cNvSpPr>
          <p:nvPr/>
        </p:nvSpPr>
        <p:spPr bwMode="auto">
          <a:xfrm>
            <a:off x="1928813" y="3051175"/>
            <a:ext cx="3749675" cy="369888"/>
          </a:xfrm>
          <a:prstGeom prst="rect">
            <a:avLst/>
          </a:prstGeom>
          <a:solidFill>
            <a:schemeClr val="bg1"/>
          </a:solidFill>
          <a:ln w="9525">
            <a:solidFill>
              <a:schemeClr val="tx1"/>
            </a:solidFill>
            <a:miter lim="800000"/>
            <a:headEnd/>
            <a:tailEnd/>
          </a:ln>
        </p:spPr>
        <p:txBody>
          <a:bodyPr>
            <a:spAutoFit/>
          </a:bodyPr>
          <a:lstStyle>
            <a:lvl1pPr defTabSz="4492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492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pl-PL" altLang="pl-PL" sz="1800">
                <a:solidFill>
                  <a:srgbClr val="000000"/>
                </a:solidFill>
                <a:latin typeface="Arial" panose="020B0604020202020204" pitchFamily="34" charset="0"/>
              </a:rPr>
              <a:t>Wiedza o przyczynach upadków</a:t>
            </a:r>
            <a:endParaRPr lang="en-GB" altLang="pl-PL" sz="1800">
              <a:solidFill>
                <a:srgbClr val="000000"/>
              </a:solidFill>
              <a:latin typeface="Arial" panose="020B0604020202020204" pitchFamily="34" charset="0"/>
            </a:endParaRPr>
          </a:p>
        </p:txBody>
      </p:sp>
      <p:sp>
        <p:nvSpPr>
          <p:cNvPr id="75786" name="Text Box 10"/>
          <p:cNvSpPr txBox="1">
            <a:spLocks noChangeArrowheads="1"/>
          </p:cNvSpPr>
          <p:nvPr/>
        </p:nvSpPr>
        <p:spPr bwMode="auto">
          <a:xfrm>
            <a:off x="1847850" y="2492375"/>
            <a:ext cx="3692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492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492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r>
              <a:rPr lang="pl-PL" altLang="pl-PL" sz="2400" b="1">
                <a:solidFill>
                  <a:srgbClr val="FF3300"/>
                </a:solidFill>
                <a:latin typeface="Arial" panose="020B0604020202020204" pitchFamily="34" charset="0"/>
              </a:rPr>
              <a:t>Świadomość zagrożeń</a:t>
            </a:r>
            <a:endParaRPr lang="en-GB" altLang="pl-PL" sz="2400" b="1">
              <a:solidFill>
                <a:srgbClr val="FF3300"/>
              </a:solidFill>
              <a:latin typeface="Arial" panose="020B0604020202020204" pitchFamily="34" charset="0"/>
            </a:endParaRPr>
          </a:p>
        </p:txBody>
      </p:sp>
      <p:sp>
        <p:nvSpPr>
          <p:cNvPr id="75787" name="Text Box 11"/>
          <p:cNvSpPr txBox="1">
            <a:spLocks noChangeArrowheads="1"/>
          </p:cNvSpPr>
          <p:nvPr/>
        </p:nvSpPr>
        <p:spPr bwMode="auto">
          <a:xfrm>
            <a:off x="6553200" y="2492375"/>
            <a:ext cx="411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492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492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r>
              <a:rPr lang="pl-PL" altLang="pl-PL" sz="2400" b="1">
                <a:solidFill>
                  <a:srgbClr val="FF3300"/>
                </a:solidFill>
                <a:latin typeface="Arial" panose="020B0604020202020204" pitchFamily="34" charset="0"/>
              </a:rPr>
              <a:t>Przekonanie, że potrafię</a:t>
            </a:r>
            <a:endParaRPr lang="en-GB" altLang="pl-PL" sz="2400" b="1">
              <a:solidFill>
                <a:srgbClr val="FF3300"/>
              </a:solidFill>
              <a:latin typeface="Arial" panose="020B0604020202020204" pitchFamily="34" charset="0"/>
            </a:endParaRPr>
          </a:p>
        </p:txBody>
      </p:sp>
      <p:sp>
        <p:nvSpPr>
          <p:cNvPr id="75788" name="Text Box 12"/>
          <p:cNvSpPr txBox="1">
            <a:spLocks noChangeArrowheads="1"/>
          </p:cNvSpPr>
          <p:nvPr/>
        </p:nvSpPr>
        <p:spPr bwMode="auto">
          <a:xfrm>
            <a:off x="4943475" y="1341438"/>
            <a:ext cx="2159000" cy="925512"/>
          </a:xfrm>
          <a:prstGeom prst="rect">
            <a:avLst/>
          </a:prstGeom>
          <a:solidFill>
            <a:schemeClr val="bg1"/>
          </a:solidFill>
          <a:ln w="9525">
            <a:solidFill>
              <a:schemeClr val="bg2"/>
            </a:solidFill>
            <a:miter lim="800000"/>
            <a:headEnd/>
            <a:tailEnd/>
          </a:ln>
        </p:spPr>
        <p:txBody>
          <a:bodyPr>
            <a:spAutoFit/>
          </a:bodyPr>
          <a:lstStyle>
            <a:lvl1pPr defTabSz="4492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492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pl-PL" altLang="pl-PL" sz="1800" b="1">
                <a:solidFill>
                  <a:srgbClr val="000000"/>
                </a:solidFill>
                <a:latin typeface="Arial" panose="020B0604020202020204" pitchFamily="34" charset="0"/>
              </a:rPr>
              <a:t>Chęć udziału w ćwiczeniach siły i</a:t>
            </a:r>
            <a:r>
              <a:rPr lang="en-GB" altLang="pl-PL" sz="1800" b="1">
                <a:solidFill>
                  <a:srgbClr val="000000"/>
                </a:solidFill>
                <a:latin typeface="Arial" panose="020B0604020202020204" pitchFamily="34" charset="0"/>
              </a:rPr>
              <a:t> </a:t>
            </a:r>
            <a:r>
              <a:rPr lang="pl-PL" altLang="pl-PL" sz="1800" b="1">
                <a:solidFill>
                  <a:srgbClr val="000000"/>
                </a:solidFill>
                <a:latin typeface="Arial" panose="020B0604020202020204" pitchFamily="34" charset="0"/>
              </a:rPr>
              <a:t>równowagi</a:t>
            </a:r>
            <a:endParaRPr lang="en-GB" altLang="pl-PL" sz="1800" b="1">
              <a:solidFill>
                <a:srgbClr val="000000"/>
              </a:solidFill>
              <a:latin typeface="Arial" panose="020B0604020202020204" pitchFamily="34" charset="0"/>
            </a:endParaRPr>
          </a:p>
        </p:txBody>
      </p:sp>
      <p:sp>
        <p:nvSpPr>
          <p:cNvPr id="75789" name="Line 13"/>
          <p:cNvSpPr>
            <a:spLocks noChangeShapeType="1"/>
          </p:cNvSpPr>
          <p:nvPr/>
        </p:nvSpPr>
        <p:spPr bwMode="auto">
          <a:xfrm flipV="1">
            <a:off x="3000375" y="1700213"/>
            <a:ext cx="1873250" cy="792162"/>
          </a:xfrm>
          <a:prstGeom prst="line">
            <a:avLst/>
          </a:prstGeom>
          <a:noFill/>
          <a:ln w="57150">
            <a:solidFill>
              <a:srgbClr val="FF3300"/>
            </a:solidFill>
            <a:round/>
            <a:headEnd/>
            <a:tailEnd type="triangle" w="lg" len="lg"/>
          </a:ln>
          <a:extLst>
            <a:ext uri="{909E8E84-426E-40DD-AFC4-6F175D3DCCD1}">
              <a14:hiddenFill xmlns:a14="http://schemas.microsoft.com/office/drawing/2010/main">
                <a:noFill/>
              </a14:hiddenFill>
            </a:ext>
          </a:extLst>
        </p:spPr>
        <p:txBody>
          <a:bodyPr/>
          <a:lstStyle/>
          <a:p>
            <a:endParaRPr lang="da-DK"/>
          </a:p>
        </p:txBody>
      </p:sp>
      <p:sp>
        <p:nvSpPr>
          <p:cNvPr id="75790" name="Line 14"/>
          <p:cNvSpPr>
            <a:spLocks noChangeShapeType="1"/>
          </p:cNvSpPr>
          <p:nvPr/>
        </p:nvSpPr>
        <p:spPr bwMode="auto">
          <a:xfrm flipH="1" flipV="1">
            <a:off x="7175500" y="1700213"/>
            <a:ext cx="1800225" cy="792162"/>
          </a:xfrm>
          <a:prstGeom prst="line">
            <a:avLst/>
          </a:prstGeom>
          <a:noFill/>
          <a:ln w="57150">
            <a:solidFill>
              <a:srgbClr val="FF3300"/>
            </a:solidFill>
            <a:round/>
            <a:headEnd/>
            <a:tailEnd type="triangle" w="lg" len="lg"/>
          </a:ln>
          <a:extLst>
            <a:ext uri="{909E8E84-426E-40DD-AFC4-6F175D3DCCD1}">
              <a14:hiddenFill xmlns:a14="http://schemas.microsoft.com/office/drawing/2010/main">
                <a:noFill/>
              </a14:hiddenFill>
            </a:ext>
          </a:extLst>
        </p:spPr>
        <p:txBody>
          <a:bodyPr/>
          <a:lstStyle/>
          <a:p>
            <a:endParaRPr lang="da-DK"/>
          </a:p>
        </p:txBody>
      </p:sp>
      <p:sp>
        <p:nvSpPr>
          <p:cNvPr id="75791" name="Text Box 15"/>
          <p:cNvSpPr txBox="1">
            <a:spLocks noChangeArrowheads="1"/>
          </p:cNvSpPr>
          <p:nvPr/>
        </p:nvSpPr>
        <p:spPr bwMode="auto">
          <a:xfrm>
            <a:off x="2495550" y="1700213"/>
            <a:ext cx="1511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492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492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pl-PL" sz="2400" b="1">
                <a:solidFill>
                  <a:srgbClr val="FF3300"/>
                </a:solidFill>
                <a:latin typeface="Century Gothic" panose="020B0502020202020204" pitchFamily="34" charset="0"/>
              </a:rPr>
              <a:t>9</a:t>
            </a:r>
            <a:r>
              <a:rPr lang="pl-PL" altLang="pl-PL" sz="2400" b="1">
                <a:solidFill>
                  <a:srgbClr val="FF3300"/>
                </a:solidFill>
                <a:latin typeface="Century Gothic" panose="020B0502020202020204" pitchFamily="34" charset="0"/>
              </a:rPr>
              <a:t>% osób</a:t>
            </a:r>
            <a:endParaRPr lang="en-US" altLang="pl-PL" sz="2400" b="1">
              <a:solidFill>
                <a:srgbClr val="FF3300"/>
              </a:solidFill>
              <a:latin typeface="Century Gothic" panose="020B0502020202020204" pitchFamily="34" charset="0"/>
            </a:endParaRPr>
          </a:p>
        </p:txBody>
      </p:sp>
      <p:sp>
        <p:nvSpPr>
          <p:cNvPr id="75792" name="Text Box 16"/>
          <p:cNvSpPr txBox="1">
            <a:spLocks noChangeArrowheads="1"/>
          </p:cNvSpPr>
          <p:nvPr/>
        </p:nvSpPr>
        <p:spPr bwMode="auto">
          <a:xfrm>
            <a:off x="8256588" y="1628775"/>
            <a:ext cx="17319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492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492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pl-PL" sz="2400" b="1">
                <a:solidFill>
                  <a:srgbClr val="FF3300"/>
                </a:solidFill>
                <a:latin typeface="Century Gothic" panose="020B0502020202020204" pitchFamily="34" charset="0"/>
              </a:rPr>
              <a:t>87</a:t>
            </a:r>
            <a:r>
              <a:rPr lang="pl-PL" altLang="pl-PL" sz="2400" b="1">
                <a:solidFill>
                  <a:srgbClr val="FF3300"/>
                </a:solidFill>
                <a:latin typeface="Century Gothic" panose="020B0502020202020204" pitchFamily="34" charset="0"/>
              </a:rPr>
              <a:t>% osób</a:t>
            </a:r>
            <a:endParaRPr lang="en-US" altLang="pl-PL" sz="2400" b="1">
              <a:solidFill>
                <a:srgbClr val="FF3300"/>
              </a:solidFill>
              <a:latin typeface="Century Gothic" panose="020B0502020202020204" pitchFamily="34" charset="0"/>
            </a:endParaRPr>
          </a:p>
        </p:txBody>
      </p:sp>
      <p:sp>
        <p:nvSpPr>
          <p:cNvPr id="75793" name="Text Box 17"/>
          <p:cNvSpPr txBox="1">
            <a:spLocks noChangeArrowheads="1"/>
          </p:cNvSpPr>
          <p:nvPr/>
        </p:nvSpPr>
        <p:spPr bwMode="auto">
          <a:xfrm>
            <a:off x="1943100" y="152400"/>
            <a:ext cx="8305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492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492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50000"/>
              </a:spcBef>
              <a:buClr>
                <a:srgbClr val="000000"/>
              </a:buClr>
              <a:buFont typeface="Times New Roman" panose="02020603050405020304" pitchFamily="18" charset="0"/>
              <a:buNone/>
            </a:pPr>
            <a:r>
              <a:rPr lang="pl-PL" altLang="pl-PL" sz="3200" b="1">
                <a:solidFill>
                  <a:srgbClr val="000066"/>
                </a:solidFill>
                <a:latin typeface="Arial" panose="020B0604020202020204" pitchFamily="34" charset="0"/>
              </a:rPr>
              <a:t>Co motywuje osoby starsze do udziału w programach ćwiczeń ? </a:t>
            </a:r>
            <a:endParaRPr lang="en-GB" altLang="pl-PL" sz="3200" b="1">
              <a:solidFill>
                <a:srgbClr val="000066"/>
              </a:solidFill>
              <a:latin typeface="Arial" panose="020B0604020202020204" pitchFamily="34" charset="0"/>
            </a:endParaRPr>
          </a:p>
        </p:txBody>
      </p:sp>
      <p:sp>
        <p:nvSpPr>
          <p:cNvPr id="75794" name="Text Box 18"/>
          <p:cNvSpPr txBox="1">
            <a:spLocks noChangeArrowheads="1"/>
          </p:cNvSpPr>
          <p:nvPr/>
        </p:nvSpPr>
        <p:spPr bwMode="auto">
          <a:xfrm>
            <a:off x="1905000" y="5867400"/>
            <a:ext cx="47529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492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492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4926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pl-PL" sz="1400">
                <a:solidFill>
                  <a:srgbClr val="000066"/>
                </a:solidFill>
                <a:latin typeface="Times New Roman" panose="02020603050405020304" pitchFamily="18" charset="0"/>
              </a:rPr>
              <a:t>Recommendations for promoting the engagement of older people in activities to prevent falls. </a:t>
            </a:r>
          </a:p>
          <a:p>
            <a:pPr eaLnBrk="1" hangingPunct="1">
              <a:lnSpc>
                <a:spcPct val="100000"/>
              </a:lnSpc>
              <a:spcBef>
                <a:spcPct val="0"/>
              </a:spcBef>
              <a:buFontTx/>
              <a:buNone/>
            </a:pPr>
            <a:r>
              <a:rPr lang="en-GB" altLang="pl-PL" sz="1400" i="1">
                <a:solidFill>
                  <a:srgbClr val="000066"/>
                </a:solidFill>
                <a:latin typeface="Times New Roman" panose="02020603050405020304" pitchFamily="18" charset="0"/>
              </a:rPr>
              <a:t>Quality and Safety in Health Care</a:t>
            </a:r>
            <a:r>
              <a:rPr lang="en-GB" altLang="pl-PL" sz="1400">
                <a:solidFill>
                  <a:srgbClr val="000066"/>
                </a:solidFill>
                <a:latin typeface="Times New Roman" panose="02020603050405020304" pitchFamily="18" charset="0"/>
              </a:rPr>
              <a:t>. 2007; 16: 230-234.</a:t>
            </a:r>
          </a:p>
        </p:txBody>
      </p:sp>
      <p:pic>
        <p:nvPicPr>
          <p:cNvPr id="75795" name="Billede 11" descr="cid:image001.jpg@01D37A4A.783D05B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0638" y="0"/>
            <a:ext cx="1776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96" name="Obraz 8" descr="Znalezione obrazy dla zapytania this project is funded by the european union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52063" y="0"/>
            <a:ext cx="20399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pole tekstowe 11"/>
          <p:cNvSpPr txBox="1"/>
          <p:nvPr/>
        </p:nvSpPr>
        <p:spPr>
          <a:xfrm>
            <a:off x="1849438" y="6581775"/>
            <a:ext cx="8572500" cy="276225"/>
          </a:xfrm>
          <a:prstGeom prst="rect">
            <a:avLst/>
          </a:prstGeom>
          <a:noFill/>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a-DK" sz="1200" i="1" dirty="0">
                <a:solidFill>
                  <a:schemeClr val="bg1">
                    <a:lumMod val="50000"/>
                  </a:schemeClr>
                </a:solidFill>
                <a:latin typeface="+mn-lt"/>
              </a:rPr>
              <a:t>Materiały przygotowane w ramach projektu BEPRESEL (</a:t>
            </a:r>
            <a:r>
              <a:rPr lang="pl-PL" sz="1200" i="1" dirty="0">
                <a:solidFill>
                  <a:schemeClr val="bg1">
                    <a:lumMod val="50000"/>
                  </a:schemeClr>
                </a:solidFill>
                <a:latin typeface="+mn-lt"/>
              </a:rPr>
              <a:t>KA204-2017-012). Kopiowanie tylko za zgodą koordynatora projektu</a:t>
            </a:r>
            <a:r>
              <a:rPr lang="pl-PL" sz="1200" i="1" dirty="0" smtClean="0">
                <a:solidFill>
                  <a:schemeClr val="bg1">
                    <a:lumMod val="50000"/>
                  </a:schemeClr>
                </a:solidFill>
                <a:latin typeface="+mn-lt"/>
              </a:rPr>
              <a:t>.</a:t>
            </a:r>
            <a:endParaRPr lang="pl-PL" dirty="0"/>
          </a:p>
        </p:txBody>
      </p:sp>
    </p:spTree>
    <p:extLst>
      <p:ext uri="{BB962C8B-B14F-4D97-AF65-F5344CB8AC3E}">
        <p14:creationId xmlns:p14="http://schemas.microsoft.com/office/powerpoint/2010/main" val="5234482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1524000" y="-22225"/>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pPr>
            <a:r>
              <a:rPr lang="en-GB" altLang="pl-PL" sz="1200" b="1">
                <a:latin typeface="Times New Roman" panose="02020603050405020304" pitchFamily="18" charset="0"/>
                <a:cs typeface="Times New Roman" panose="02020603050405020304" pitchFamily="18" charset="0"/>
              </a:rPr>
              <a:t> </a:t>
            </a:r>
            <a:endParaRPr lang="en-US" altLang="pl-PL" sz="1200" b="1">
              <a:latin typeface="Times New Roman" panose="02020603050405020304" pitchFamily="18" charset="0"/>
              <a:cs typeface="Times New Roman" panose="02020603050405020304" pitchFamily="18" charset="0"/>
            </a:endParaRPr>
          </a:p>
          <a:p>
            <a:pPr>
              <a:lnSpc>
                <a:spcPct val="100000"/>
              </a:lnSpc>
              <a:spcBef>
                <a:spcPct val="0"/>
              </a:spcBef>
              <a:buFontTx/>
              <a:buNone/>
            </a:pPr>
            <a:endParaRPr lang="en-US" altLang="pl-PL" sz="2400">
              <a:latin typeface="Times New Roman" panose="02020603050405020304" pitchFamily="18" charset="0"/>
            </a:endParaRPr>
          </a:p>
        </p:txBody>
      </p:sp>
      <p:sp>
        <p:nvSpPr>
          <p:cNvPr id="77827" name="Rectangle 4"/>
          <p:cNvSpPr>
            <a:spLocks noChangeArrowheads="1"/>
          </p:cNvSpPr>
          <p:nvPr/>
        </p:nvSpPr>
        <p:spPr bwMode="auto">
          <a:xfrm>
            <a:off x="1524000" y="6156325"/>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pl-PL" altLang="pl-PL" sz="1200">
                <a:latin typeface="Times New Roman" panose="02020603050405020304" pitchFamily="18" charset="0"/>
                <a:cs typeface="Times New Roman" panose="02020603050405020304" pitchFamily="18" charset="0"/>
              </a:rPr>
              <a:t> </a:t>
            </a:r>
            <a:endParaRPr lang="pl-PL" altLang="pl-PL" sz="1000">
              <a:latin typeface="Times New Roman" panose="02020603050405020304" pitchFamily="18" charset="0"/>
              <a:cs typeface="Times New Roman" panose="02020603050405020304" pitchFamily="18" charset="0"/>
            </a:endParaRPr>
          </a:p>
          <a:p>
            <a:pPr>
              <a:lnSpc>
                <a:spcPct val="100000"/>
              </a:lnSpc>
              <a:spcBef>
                <a:spcPct val="0"/>
              </a:spcBef>
              <a:buFontTx/>
              <a:buNone/>
            </a:pPr>
            <a:endParaRPr lang="pl-PL" altLang="pl-PL" sz="2400">
              <a:latin typeface="Times New Roman" panose="02020603050405020304" pitchFamily="18" charset="0"/>
            </a:endParaRPr>
          </a:p>
        </p:txBody>
      </p:sp>
      <p:sp>
        <p:nvSpPr>
          <p:cNvPr id="77828" name="Rectangle 5"/>
          <p:cNvSpPr>
            <a:spLocks noChangeArrowheads="1"/>
          </p:cNvSpPr>
          <p:nvPr/>
        </p:nvSpPr>
        <p:spPr bwMode="auto">
          <a:xfrm>
            <a:off x="2566988" y="141288"/>
            <a:ext cx="7467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SzPct val="85000"/>
              <a:buFontTx/>
              <a:buNone/>
            </a:pPr>
            <a:r>
              <a:rPr lang="pl-PL" altLang="pl-PL" sz="3600" b="1">
                <a:latin typeface="Arial" panose="020B0604020202020204" pitchFamily="34" charset="0"/>
              </a:rPr>
              <a:t>GDY wierzymy w siebie</a:t>
            </a:r>
          </a:p>
        </p:txBody>
      </p:sp>
      <p:sp>
        <p:nvSpPr>
          <p:cNvPr id="77829" name="Rectangle 6"/>
          <p:cNvSpPr>
            <a:spLocks noChangeArrowheads="1"/>
          </p:cNvSpPr>
          <p:nvPr/>
        </p:nvSpPr>
        <p:spPr bwMode="auto">
          <a:xfrm>
            <a:off x="1146175" y="1179513"/>
            <a:ext cx="9144000" cy="495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SzPct val="85000"/>
              <a:buFont typeface="Wingdings" panose="05000000000000000000" pitchFamily="2" charset="2"/>
              <a:buChar char="Ø"/>
            </a:pPr>
            <a:r>
              <a:rPr lang="pl-PL" altLang="pl-PL" b="1">
                <a:latin typeface="Arial" panose="020B0604020202020204" pitchFamily="34" charset="0"/>
              </a:rPr>
              <a:t> </a:t>
            </a:r>
            <a:r>
              <a:rPr lang="pl-PL" altLang="pl-PL" sz="2400" b="1">
                <a:latin typeface="Arial" panose="020B0604020202020204" pitchFamily="34" charset="0"/>
              </a:rPr>
              <a:t>mamy większą </a:t>
            </a:r>
            <a:r>
              <a:rPr lang="pl-PL" altLang="pl-PL" sz="2400" b="1">
                <a:latin typeface="Arial" panose="020B0604020202020204" pitchFamily="34" charset="0"/>
                <a:cs typeface="Times New Roman" panose="02020603050405020304" pitchFamily="18" charset="0"/>
              </a:rPr>
              <a:t>energię do dzia</a:t>
            </a:r>
            <a:r>
              <a:rPr lang="pl-PL" altLang="pl-PL" sz="2400" b="1">
                <a:latin typeface="Arial" panose="020B0604020202020204" pitchFamily="34" charset="0"/>
              </a:rPr>
              <a:t>ł</a:t>
            </a:r>
            <a:r>
              <a:rPr lang="pl-PL" altLang="pl-PL" sz="2400" b="1">
                <a:latin typeface="Arial" panose="020B0604020202020204" pitchFamily="34" charset="0"/>
                <a:cs typeface="Times New Roman" panose="02020603050405020304" pitchFamily="18" charset="0"/>
              </a:rPr>
              <a:t>ania</a:t>
            </a:r>
            <a:endParaRPr lang="pl-PL" altLang="pl-PL" sz="2400" b="1">
              <a:latin typeface="Arial" panose="020B0604020202020204" pitchFamily="34" charset="0"/>
            </a:endParaRPr>
          </a:p>
          <a:p>
            <a:pPr eaLnBrk="1" hangingPunct="1">
              <a:lnSpc>
                <a:spcPct val="100000"/>
              </a:lnSpc>
              <a:spcBef>
                <a:spcPct val="50000"/>
              </a:spcBef>
              <a:buSzPct val="85000"/>
              <a:buFont typeface="Wingdings" panose="05000000000000000000" pitchFamily="2" charset="2"/>
              <a:buChar char="Ø"/>
            </a:pPr>
            <a:r>
              <a:rPr lang="pl-PL" altLang="pl-PL" sz="2400" b="1">
                <a:latin typeface="Arial" panose="020B0604020202020204" pitchFamily="34" charset="0"/>
              </a:rPr>
              <a:t> zmienia się sposób myślenia </a:t>
            </a:r>
          </a:p>
          <a:p>
            <a:pPr eaLnBrk="1" hangingPunct="1">
              <a:lnSpc>
                <a:spcPct val="100000"/>
              </a:lnSpc>
              <a:spcBef>
                <a:spcPct val="50000"/>
              </a:spcBef>
              <a:buSzPct val="85000"/>
              <a:buFont typeface="Wingdings" panose="05000000000000000000" pitchFamily="2" charset="2"/>
              <a:buChar char="Ø"/>
            </a:pPr>
            <a:r>
              <a:rPr lang="pl-PL" altLang="pl-PL" sz="2400" b="1">
                <a:latin typeface="Arial" panose="020B0604020202020204" pitchFamily="34" charset="0"/>
              </a:rPr>
              <a:t> rośnie </a:t>
            </a:r>
            <a:r>
              <a:rPr lang="pl-PL" altLang="pl-PL" sz="2400" b="1">
                <a:latin typeface="Arial" panose="020B0604020202020204" pitchFamily="34" charset="0"/>
                <a:cs typeface="Times New Roman" panose="02020603050405020304" pitchFamily="18" charset="0"/>
              </a:rPr>
              <a:t>samoocena</a:t>
            </a:r>
            <a:endParaRPr lang="pl-PL" altLang="pl-PL" sz="2400" b="1">
              <a:latin typeface="Arial" panose="020B0604020202020204" pitchFamily="34" charset="0"/>
            </a:endParaRPr>
          </a:p>
          <a:p>
            <a:pPr eaLnBrk="1" hangingPunct="1">
              <a:lnSpc>
                <a:spcPct val="100000"/>
              </a:lnSpc>
              <a:spcBef>
                <a:spcPct val="50000"/>
              </a:spcBef>
              <a:buSzPct val="85000"/>
              <a:buFont typeface="Wingdings" panose="05000000000000000000" pitchFamily="2" charset="2"/>
              <a:buChar char="Ø"/>
            </a:pPr>
            <a:r>
              <a:rPr lang="pl-PL" altLang="pl-PL" sz="2400" b="1">
                <a:latin typeface="Arial" panose="020B0604020202020204" pitchFamily="34" charset="0"/>
              </a:rPr>
              <a:t> rośnie </a:t>
            </a:r>
            <a:r>
              <a:rPr lang="pl-PL" altLang="pl-PL" sz="2400" b="1">
                <a:latin typeface="Arial" panose="020B0604020202020204" pitchFamily="34" charset="0"/>
                <a:cs typeface="Times New Roman" panose="02020603050405020304" pitchFamily="18" charset="0"/>
              </a:rPr>
              <a:t>optymizm</a:t>
            </a:r>
          </a:p>
          <a:p>
            <a:pPr eaLnBrk="1" hangingPunct="1">
              <a:lnSpc>
                <a:spcPct val="100000"/>
              </a:lnSpc>
              <a:spcBef>
                <a:spcPct val="50000"/>
              </a:spcBef>
              <a:buSzPct val="85000"/>
              <a:buFont typeface="Wingdings" panose="05000000000000000000" pitchFamily="2" charset="2"/>
              <a:buChar char="Ø"/>
            </a:pPr>
            <a:r>
              <a:rPr lang="pl-PL" altLang="pl-PL" sz="2400" b="1">
                <a:latin typeface="Arial" panose="020B0604020202020204" pitchFamily="34" charset="0"/>
                <a:cs typeface="Times New Roman" panose="02020603050405020304" pitchFamily="18" charset="0"/>
              </a:rPr>
              <a:t> rośnie zadowolenie z siebie – satysfakcja</a:t>
            </a:r>
          </a:p>
          <a:p>
            <a:pPr eaLnBrk="1" hangingPunct="1">
              <a:lnSpc>
                <a:spcPct val="100000"/>
              </a:lnSpc>
              <a:spcBef>
                <a:spcPct val="50000"/>
              </a:spcBef>
              <a:buSzPct val="85000"/>
              <a:buFont typeface="Wingdings" panose="05000000000000000000" pitchFamily="2" charset="2"/>
              <a:buChar char="Ø"/>
            </a:pPr>
            <a:r>
              <a:rPr lang="pl-PL" altLang="pl-PL" sz="2400" b="1">
                <a:latin typeface="Arial" panose="020B0604020202020204" pitchFamily="34" charset="0"/>
                <a:cs typeface="Times New Roman" panose="02020603050405020304" pitchFamily="18" charset="0"/>
              </a:rPr>
              <a:t> mamy poczucie, że mamy większy wpływ na własne życie</a:t>
            </a:r>
          </a:p>
          <a:p>
            <a:pPr eaLnBrk="1" hangingPunct="1">
              <a:lnSpc>
                <a:spcPct val="100000"/>
              </a:lnSpc>
              <a:spcBef>
                <a:spcPct val="50000"/>
              </a:spcBef>
              <a:buSzPct val="85000"/>
              <a:buFont typeface="Wingdings" panose="05000000000000000000" pitchFamily="2" charset="2"/>
              <a:buChar char="Ø"/>
            </a:pPr>
            <a:r>
              <a:rPr lang="pl-PL" altLang="pl-PL" sz="2400" b="1">
                <a:latin typeface="Arial" panose="020B0604020202020204" pitchFamily="34" charset="0"/>
                <a:cs typeface="Times New Roman" panose="02020603050405020304" pitchFamily="18" charset="0"/>
              </a:rPr>
              <a:t> lepiej tolerujemy stres</a:t>
            </a:r>
          </a:p>
          <a:p>
            <a:pPr eaLnBrk="1" hangingPunct="1">
              <a:lnSpc>
                <a:spcPct val="100000"/>
              </a:lnSpc>
              <a:spcBef>
                <a:spcPct val="50000"/>
              </a:spcBef>
              <a:buSzPct val="85000"/>
              <a:buFont typeface="Wingdings" panose="05000000000000000000" pitchFamily="2" charset="2"/>
              <a:buChar char="Ø"/>
            </a:pPr>
            <a:r>
              <a:rPr lang="pl-PL" altLang="pl-PL" sz="2400" b="1">
                <a:latin typeface="Arial" panose="020B0604020202020204" pitchFamily="34" charset="0"/>
                <a:cs typeface="Times New Roman" panose="02020603050405020304" pitchFamily="18" charset="0"/>
              </a:rPr>
              <a:t> nie boimy się wyzwań</a:t>
            </a:r>
          </a:p>
          <a:p>
            <a:pPr eaLnBrk="1" hangingPunct="1">
              <a:lnSpc>
                <a:spcPct val="100000"/>
              </a:lnSpc>
              <a:spcBef>
                <a:spcPct val="50000"/>
              </a:spcBef>
              <a:buSzPct val="85000"/>
              <a:buFont typeface="Wingdings" panose="05000000000000000000" pitchFamily="2" charset="2"/>
              <a:buChar char="Ø"/>
            </a:pPr>
            <a:r>
              <a:rPr lang="pl-PL" altLang="pl-PL" sz="2400" b="1">
                <a:latin typeface="Arial" panose="020B0604020202020204" pitchFamily="34" charset="0"/>
                <a:cs typeface="Times New Roman" panose="02020603050405020304" pitchFamily="18" charset="0"/>
              </a:rPr>
              <a:t>Poprawia się samopoczucie</a:t>
            </a:r>
          </a:p>
        </p:txBody>
      </p:sp>
      <p:pic>
        <p:nvPicPr>
          <p:cNvPr id="77830" name="Billede 11" descr="cid:image001.jpg@01D37A4A.783D05B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0638" y="0"/>
            <a:ext cx="1776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1" name="Obraz 8" descr="Znalezione obrazy dla zapytania this project is funded by the european union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52063" y="0"/>
            <a:ext cx="20399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11"/>
          <p:cNvSpPr txBox="1"/>
          <p:nvPr/>
        </p:nvSpPr>
        <p:spPr>
          <a:xfrm>
            <a:off x="1849438" y="6461125"/>
            <a:ext cx="8572500" cy="276225"/>
          </a:xfrm>
          <a:prstGeom prst="rect">
            <a:avLst/>
          </a:prstGeom>
          <a:noFill/>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a-DK" sz="1200" i="1" dirty="0">
                <a:solidFill>
                  <a:schemeClr val="bg1">
                    <a:lumMod val="50000"/>
                  </a:schemeClr>
                </a:solidFill>
                <a:latin typeface="+mn-lt"/>
              </a:rPr>
              <a:t>Materiały przygotowane w ramach projektu BEPRESEL (</a:t>
            </a:r>
            <a:r>
              <a:rPr lang="pl-PL" sz="1200" i="1" dirty="0">
                <a:solidFill>
                  <a:schemeClr val="bg1">
                    <a:lumMod val="50000"/>
                  </a:schemeClr>
                </a:solidFill>
                <a:latin typeface="+mn-lt"/>
              </a:rPr>
              <a:t>KA204-2017-012). Kopiowanie tylko za zgodą koordynatora projektu</a:t>
            </a:r>
            <a:r>
              <a:rPr lang="pl-PL" sz="1200" i="1" dirty="0" smtClean="0">
                <a:solidFill>
                  <a:schemeClr val="bg1">
                    <a:lumMod val="50000"/>
                  </a:schemeClr>
                </a:solidFill>
                <a:latin typeface="+mn-lt"/>
              </a:rPr>
              <a:t>.</a:t>
            </a:r>
            <a:endParaRPr lang="pl-PL" dirty="0"/>
          </a:p>
        </p:txBody>
      </p:sp>
    </p:spTree>
    <p:extLst>
      <p:ext uri="{BB962C8B-B14F-4D97-AF65-F5344CB8AC3E}">
        <p14:creationId xmlns:p14="http://schemas.microsoft.com/office/powerpoint/2010/main" val="749011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5" name="Rektangel 14">
            <a:extLst/>
          </p:cNvPr>
          <p:cNvSpPr/>
          <p:nvPr/>
        </p:nvSpPr>
        <p:spPr>
          <a:xfrm>
            <a:off x="4681538" y="3716338"/>
            <a:ext cx="6684962" cy="13874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da-DK" dirty="0"/>
          </a:p>
          <a:p>
            <a:pPr algn="ctr" eaLnBrk="1" fontAlgn="auto" hangingPunct="1">
              <a:spcBef>
                <a:spcPts val="0"/>
              </a:spcBef>
              <a:spcAft>
                <a:spcPts val="0"/>
              </a:spcAft>
              <a:defRPr/>
            </a:pPr>
            <a:r>
              <a:rPr lang="pl-PL" sz="3600" dirty="0"/>
              <a:t>Coraz bardziej się starzejemy</a:t>
            </a:r>
            <a:r>
              <a:rPr lang="da-DK" sz="3600" dirty="0"/>
              <a:t>.</a:t>
            </a:r>
          </a:p>
        </p:txBody>
      </p:sp>
      <p:pic>
        <p:nvPicPr>
          <p:cNvPr id="7171" name="Billede 11" descr="cid:image001.jpg@01D37A4A.783D05B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1776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Obraz 8" descr="Znalezione obrazy dla zapytania this project is funded by the european union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8550" y="90488"/>
            <a:ext cx="20399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ole tekstowe 11"/>
          <p:cNvSpPr txBox="1"/>
          <p:nvPr/>
        </p:nvSpPr>
        <p:spPr>
          <a:xfrm>
            <a:off x="1849438" y="6461125"/>
            <a:ext cx="8572500" cy="276225"/>
          </a:xfrm>
          <a:prstGeom prst="rect">
            <a:avLst/>
          </a:prstGeom>
          <a:noFill/>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a-DK" sz="1200" i="1" dirty="0">
                <a:solidFill>
                  <a:schemeClr val="bg1">
                    <a:lumMod val="50000"/>
                  </a:schemeClr>
                </a:solidFill>
                <a:latin typeface="+mn-lt"/>
              </a:rPr>
              <a:t>Materiały przygotowane w ramach projektu BEPRESEL (</a:t>
            </a:r>
            <a:r>
              <a:rPr lang="pl-PL" sz="1200" i="1" dirty="0">
                <a:solidFill>
                  <a:schemeClr val="bg1">
                    <a:lumMod val="50000"/>
                  </a:schemeClr>
                </a:solidFill>
                <a:latin typeface="+mn-lt"/>
              </a:rPr>
              <a:t>KA204-2017-012). Kopiowanie tylko za zgodą koordynatora projektu</a:t>
            </a:r>
            <a:r>
              <a:rPr lang="pl-PL" sz="1200" i="1" dirty="0" smtClean="0">
                <a:solidFill>
                  <a:schemeClr val="bg1">
                    <a:lumMod val="50000"/>
                  </a:schemeClr>
                </a:solidFill>
                <a:latin typeface="+mn-lt"/>
              </a:rPr>
              <a:t>.</a:t>
            </a:r>
            <a:endParaRPr lang="pl-PL" dirty="0"/>
          </a:p>
        </p:txBody>
      </p:sp>
      <p:pic>
        <p:nvPicPr>
          <p:cNvPr id="7175" name="Billed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06274" y="1225406"/>
            <a:ext cx="3927475"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38510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9874" name="Rectangle 3"/>
          <p:cNvSpPr>
            <a:spLocks noChangeArrowheads="1"/>
          </p:cNvSpPr>
          <p:nvPr/>
        </p:nvSpPr>
        <p:spPr bwMode="auto">
          <a:xfrm>
            <a:off x="1524000" y="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pPr>
            <a:r>
              <a:rPr lang="en-GB" altLang="pl-PL" sz="1200" b="1">
                <a:latin typeface="Times New Roman" panose="02020603050405020304" pitchFamily="18" charset="0"/>
                <a:cs typeface="Times New Roman" panose="02020603050405020304" pitchFamily="18" charset="0"/>
              </a:rPr>
              <a:t> </a:t>
            </a:r>
            <a:endParaRPr lang="en-US" altLang="pl-PL" sz="1200" b="1">
              <a:latin typeface="Times New Roman" panose="02020603050405020304" pitchFamily="18" charset="0"/>
              <a:cs typeface="Times New Roman" panose="02020603050405020304" pitchFamily="18" charset="0"/>
            </a:endParaRPr>
          </a:p>
          <a:p>
            <a:pPr>
              <a:lnSpc>
                <a:spcPct val="100000"/>
              </a:lnSpc>
              <a:spcBef>
                <a:spcPct val="0"/>
              </a:spcBef>
              <a:buFontTx/>
              <a:buNone/>
            </a:pPr>
            <a:endParaRPr lang="en-US" altLang="pl-PL" sz="2400">
              <a:latin typeface="Times New Roman" panose="02020603050405020304" pitchFamily="18" charset="0"/>
            </a:endParaRPr>
          </a:p>
        </p:txBody>
      </p:sp>
      <p:sp>
        <p:nvSpPr>
          <p:cNvPr id="79875" name="Rectangle 4"/>
          <p:cNvSpPr>
            <a:spLocks noChangeArrowheads="1"/>
          </p:cNvSpPr>
          <p:nvPr/>
        </p:nvSpPr>
        <p:spPr bwMode="auto">
          <a:xfrm>
            <a:off x="1524000" y="6156325"/>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pl-PL" altLang="pl-PL" sz="1200">
                <a:latin typeface="Times New Roman" panose="02020603050405020304" pitchFamily="18" charset="0"/>
                <a:cs typeface="Times New Roman" panose="02020603050405020304" pitchFamily="18" charset="0"/>
              </a:rPr>
              <a:t> </a:t>
            </a:r>
            <a:endParaRPr lang="pl-PL" altLang="pl-PL" sz="1000">
              <a:latin typeface="Times New Roman" panose="02020603050405020304" pitchFamily="18" charset="0"/>
              <a:cs typeface="Times New Roman" panose="02020603050405020304" pitchFamily="18" charset="0"/>
            </a:endParaRPr>
          </a:p>
          <a:p>
            <a:pPr>
              <a:lnSpc>
                <a:spcPct val="100000"/>
              </a:lnSpc>
              <a:spcBef>
                <a:spcPct val="0"/>
              </a:spcBef>
              <a:buFontTx/>
              <a:buNone/>
            </a:pPr>
            <a:endParaRPr lang="pl-PL" altLang="pl-PL" sz="2400">
              <a:latin typeface="Times New Roman" panose="02020603050405020304" pitchFamily="18" charset="0"/>
            </a:endParaRPr>
          </a:p>
        </p:txBody>
      </p:sp>
      <p:sp>
        <p:nvSpPr>
          <p:cNvPr id="79876" name="Rectangle 5"/>
          <p:cNvSpPr>
            <a:spLocks noChangeArrowheads="1"/>
          </p:cNvSpPr>
          <p:nvPr/>
        </p:nvSpPr>
        <p:spPr bwMode="auto">
          <a:xfrm>
            <a:off x="2279650" y="381000"/>
            <a:ext cx="82438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SzPct val="85000"/>
              <a:buFontTx/>
              <a:buNone/>
            </a:pPr>
            <a:r>
              <a:rPr lang="pl-PL" altLang="pl-PL" sz="3600" b="1">
                <a:solidFill>
                  <a:srgbClr val="0070C0"/>
                </a:solidFill>
                <a:latin typeface="Arial" panose="020B0604020202020204" pitchFamily="34" charset="0"/>
              </a:rPr>
              <a:t>Skala oceny własnej skuteczności</a:t>
            </a:r>
          </a:p>
        </p:txBody>
      </p:sp>
      <p:sp>
        <p:nvSpPr>
          <p:cNvPr id="14341" name="Prostokąt 2">
            <a:extLst/>
          </p:cNvPr>
          <p:cNvSpPr>
            <a:spLocks noChangeArrowheads="1"/>
          </p:cNvSpPr>
          <p:nvPr/>
        </p:nvSpPr>
        <p:spPr bwMode="auto">
          <a:xfrm>
            <a:off x="1703388" y="1339850"/>
            <a:ext cx="8820150" cy="5238750"/>
          </a:xfrm>
          <a:prstGeom prst="rect">
            <a:avLst/>
          </a:prstGeom>
          <a:noFill/>
          <a:ln>
            <a:noFill/>
          </a:ln>
          <a:extLst/>
        </p:spPr>
        <p:txBody>
          <a:bodyPr>
            <a:spAutoFit/>
          </a:bodyPr>
          <a:lstStyle/>
          <a:p>
            <a:pPr marL="514350" indent="-514350">
              <a:spcBef>
                <a:spcPct val="20000"/>
              </a:spcBef>
              <a:buFontTx/>
              <a:buAutoNum type="arabicPeriod"/>
              <a:defRPr/>
            </a:pPr>
            <a:r>
              <a:rPr lang="pl-PL" sz="2800" b="1" dirty="0">
                <a:latin typeface="Arial" charset="0"/>
              </a:rPr>
              <a:t>Zawsze jestem w stanie rozwiązać trudne problemy, jeśli tylko wystarczająco się staram.</a:t>
            </a:r>
          </a:p>
          <a:p>
            <a:pPr marL="514350" indent="-514350">
              <a:spcBef>
                <a:spcPct val="20000"/>
              </a:spcBef>
              <a:buFontTx/>
              <a:buAutoNum type="arabicPeriod"/>
              <a:defRPr/>
            </a:pPr>
            <a:r>
              <a:rPr lang="pl-PL" sz="2800" b="1" dirty="0">
                <a:latin typeface="Arial" charset="0"/>
              </a:rPr>
              <a:t>Jeśli ktoś mi się sprzeciwia, mam sposoby, aby osiągnąć to, co chcę.</a:t>
            </a:r>
          </a:p>
          <a:p>
            <a:pPr marL="514350" indent="-514350">
              <a:spcBef>
                <a:spcPct val="20000"/>
              </a:spcBef>
              <a:buFontTx/>
              <a:buAutoNum type="arabicPeriod"/>
              <a:defRPr/>
            </a:pPr>
            <a:r>
              <a:rPr lang="pl-PL" sz="2800" b="1" dirty="0">
                <a:latin typeface="Arial" charset="0"/>
              </a:rPr>
              <a:t>Łatwo trzymam się swoich celów i je osiągam.</a:t>
            </a:r>
          </a:p>
          <a:p>
            <a:pPr marL="514350" indent="-514350">
              <a:spcBef>
                <a:spcPct val="20000"/>
              </a:spcBef>
              <a:buFontTx/>
              <a:buAutoNum type="arabicPeriod"/>
              <a:defRPr/>
            </a:pPr>
            <a:r>
              <a:rPr lang="pl-PL" sz="2800" b="1" dirty="0">
                <a:latin typeface="Arial" charset="0"/>
              </a:rPr>
              <a:t>Jestem przekonany,  że skutecznie poradziłbym sobie z niespodziewanymi wydarzeniami.</a:t>
            </a:r>
          </a:p>
          <a:p>
            <a:pPr marL="514350" indent="-514350">
              <a:spcBef>
                <a:spcPct val="20000"/>
              </a:spcBef>
              <a:buFontTx/>
              <a:buAutoNum type="arabicPeriod"/>
              <a:defRPr/>
            </a:pPr>
            <a:r>
              <a:rPr lang="pl-PL" sz="2800" b="1" dirty="0">
                <a:latin typeface="Arial" charset="0"/>
              </a:rPr>
              <a:t>Dzięki swojej pomysłowości potrafię dać sobie radę w nieoczekiwanych sytuacjach.</a:t>
            </a:r>
          </a:p>
          <a:p>
            <a:pPr>
              <a:spcBef>
                <a:spcPct val="20000"/>
              </a:spcBef>
              <a:defRPr/>
            </a:pPr>
            <a:r>
              <a:rPr lang="pl-PL" sz="2000" b="1" dirty="0">
                <a:latin typeface="Arial" charset="0"/>
              </a:rPr>
              <a:t>				</a:t>
            </a:r>
          </a:p>
          <a:p>
            <a:pPr>
              <a:spcBef>
                <a:spcPct val="20000"/>
              </a:spcBef>
              <a:defRPr/>
            </a:pPr>
            <a:r>
              <a:rPr lang="pl-PL" sz="2000" b="1" dirty="0">
                <a:latin typeface="Arial" charset="0"/>
              </a:rPr>
              <a:t>				</a:t>
            </a:r>
            <a:r>
              <a:rPr lang="pl-PL" sz="1200" b="1" dirty="0">
                <a:latin typeface="Arial" charset="0"/>
              </a:rPr>
              <a:t>GSES R. </a:t>
            </a:r>
            <a:r>
              <a:rPr lang="pl-PL" sz="1200" b="1" dirty="0" err="1">
                <a:latin typeface="Arial" charset="0"/>
              </a:rPr>
              <a:t>Schwarzer</a:t>
            </a:r>
            <a:r>
              <a:rPr lang="pl-PL" sz="1200" b="1" dirty="0">
                <a:latin typeface="Arial" charset="0"/>
              </a:rPr>
              <a:t>, M. </a:t>
            </a:r>
            <a:r>
              <a:rPr lang="pl-PL" sz="1200" b="1" dirty="0" err="1">
                <a:latin typeface="Arial" charset="0"/>
              </a:rPr>
              <a:t>Jerusalaim</a:t>
            </a:r>
            <a:r>
              <a:rPr lang="pl-PL" sz="1200" b="1" dirty="0">
                <a:latin typeface="Arial" charset="0"/>
              </a:rPr>
              <a:t>, </a:t>
            </a:r>
            <a:r>
              <a:rPr lang="pl-PL" sz="1200" b="1" dirty="0" err="1">
                <a:latin typeface="Arial" charset="0"/>
              </a:rPr>
              <a:t>adapt</a:t>
            </a:r>
            <a:r>
              <a:rPr lang="pl-PL" sz="1200" b="1" dirty="0">
                <a:latin typeface="Arial" charset="0"/>
              </a:rPr>
              <a:t>. Z. </a:t>
            </a:r>
            <a:r>
              <a:rPr lang="pl-PL" sz="1200" b="1" dirty="0" err="1">
                <a:latin typeface="Arial" charset="0"/>
              </a:rPr>
              <a:t>Juczynski</a:t>
            </a:r>
            <a:r>
              <a:rPr lang="pl-PL" sz="1200" b="1" dirty="0">
                <a:latin typeface="Arial" charset="0"/>
              </a:rPr>
              <a:t>, 1996</a:t>
            </a:r>
          </a:p>
        </p:txBody>
      </p:sp>
      <p:pic>
        <p:nvPicPr>
          <p:cNvPr id="79878" name="Billede 11" descr="cid:image001.jpg@01D37A4A.783D05B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0638" y="0"/>
            <a:ext cx="1776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9" name="Obraz 8" descr="Znalezione obrazy dla zapytania this project is funded by the european union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52063" y="0"/>
            <a:ext cx="20399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11"/>
          <p:cNvSpPr txBox="1"/>
          <p:nvPr/>
        </p:nvSpPr>
        <p:spPr>
          <a:xfrm>
            <a:off x="1849438" y="6461125"/>
            <a:ext cx="8572500" cy="276225"/>
          </a:xfrm>
          <a:prstGeom prst="rect">
            <a:avLst/>
          </a:prstGeom>
          <a:noFill/>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a-DK" sz="1200" i="1" dirty="0">
                <a:solidFill>
                  <a:schemeClr val="bg1">
                    <a:lumMod val="50000"/>
                  </a:schemeClr>
                </a:solidFill>
                <a:latin typeface="+mn-lt"/>
              </a:rPr>
              <a:t>Materiały przygotowane w ramach projektu BEPRESEL (</a:t>
            </a:r>
            <a:r>
              <a:rPr lang="pl-PL" sz="1200" i="1" dirty="0">
                <a:solidFill>
                  <a:schemeClr val="bg1">
                    <a:lumMod val="50000"/>
                  </a:schemeClr>
                </a:solidFill>
                <a:latin typeface="+mn-lt"/>
              </a:rPr>
              <a:t>KA204-2017-012). Kopiowanie tylko za zgodą koordynatora projektu</a:t>
            </a:r>
            <a:r>
              <a:rPr lang="pl-PL" sz="1200" i="1" dirty="0" smtClean="0">
                <a:solidFill>
                  <a:schemeClr val="bg1">
                    <a:lumMod val="50000"/>
                  </a:schemeClr>
                </a:solidFill>
                <a:latin typeface="+mn-lt"/>
              </a:rPr>
              <a:t>.</a:t>
            </a:r>
            <a:endParaRPr lang="pl-PL" dirty="0"/>
          </a:p>
        </p:txBody>
      </p:sp>
    </p:spTree>
    <p:extLst>
      <p:ext uri="{BB962C8B-B14F-4D97-AF65-F5344CB8AC3E}">
        <p14:creationId xmlns:p14="http://schemas.microsoft.com/office/powerpoint/2010/main" val="12124558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1922" name="Rectangle 3"/>
          <p:cNvSpPr>
            <a:spLocks noChangeArrowheads="1"/>
          </p:cNvSpPr>
          <p:nvPr/>
        </p:nvSpPr>
        <p:spPr bwMode="auto">
          <a:xfrm>
            <a:off x="1524000" y="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pPr>
            <a:r>
              <a:rPr lang="en-GB" altLang="pl-PL" sz="1200" b="1">
                <a:latin typeface="Times New Roman" panose="02020603050405020304" pitchFamily="18" charset="0"/>
                <a:cs typeface="Times New Roman" panose="02020603050405020304" pitchFamily="18" charset="0"/>
              </a:rPr>
              <a:t> </a:t>
            </a:r>
            <a:endParaRPr lang="en-US" altLang="pl-PL" sz="1200" b="1">
              <a:latin typeface="Times New Roman" panose="02020603050405020304" pitchFamily="18" charset="0"/>
              <a:cs typeface="Times New Roman" panose="02020603050405020304" pitchFamily="18" charset="0"/>
            </a:endParaRPr>
          </a:p>
          <a:p>
            <a:pPr>
              <a:lnSpc>
                <a:spcPct val="100000"/>
              </a:lnSpc>
              <a:spcBef>
                <a:spcPct val="0"/>
              </a:spcBef>
              <a:buFontTx/>
              <a:buNone/>
            </a:pPr>
            <a:endParaRPr lang="en-US" altLang="pl-PL" sz="2400">
              <a:latin typeface="Times New Roman" panose="02020603050405020304" pitchFamily="18" charset="0"/>
            </a:endParaRPr>
          </a:p>
        </p:txBody>
      </p:sp>
      <p:sp>
        <p:nvSpPr>
          <p:cNvPr id="81923" name="Rectangle 4"/>
          <p:cNvSpPr>
            <a:spLocks noChangeArrowheads="1"/>
          </p:cNvSpPr>
          <p:nvPr/>
        </p:nvSpPr>
        <p:spPr bwMode="auto">
          <a:xfrm>
            <a:off x="1524000" y="6156325"/>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pl-PL" altLang="pl-PL" sz="1200">
                <a:latin typeface="Times New Roman" panose="02020603050405020304" pitchFamily="18" charset="0"/>
                <a:cs typeface="Times New Roman" panose="02020603050405020304" pitchFamily="18" charset="0"/>
              </a:rPr>
              <a:t> </a:t>
            </a:r>
            <a:endParaRPr lang="pl-PL" altLang="pl-PL" sz="1000">
              <a:latin typeface="Times New Roman" panose="02020603050405020304" pitchFamily="18" charset="0"/>
              <a:cs typeface="Times New Roman" panose="02020603050405020304" pitchFamily="18" charset="0"/>
            </a:endParaRPr>
          </a:p>
          <a:p>
            <a:pPr>
              <a:lnSpc>
                <a:spcPct val="100000"/>
              </a:lnSpc>
              <a:spcBef>
                <a:spcPct val="0"/>
              </a:spcBef>
              <a:buFontTx/>
              <a:buNone/>
            </a:pPr>
            <a:endParaRPr lang="pl-PL" altLang="pl-PL" sz="2400">
              <a:latin typeface="Times New Roman" panose="02020603050405020304" pitchFamily="18" charset="0"/>
            </a:endParaRPr>
          </a:p>
        </p:txBody>
      </p:sp>
      <p:sp>
        <p:nvSpPr>
          <p:cNvPr id="81924" name="Rectangle 5"/>
          <p:cNvSpPr>
            <a:spLocks noChangeArrowheads="1"/>
          </p:cNvSpPr>
          <p:nvPr/>
        </p:nvSpPr>
        <p:spPr bwMode="auto">
          <a:xfrm>
            <a:off x="2279650" y="381000"/>
            <a:ext cx="82438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SzPct val="85000"/>
              <a:buFontTx/>
              <a:buNone/>
            </a:pPr>
            <a:r>
              <a:rPr lang="pl-PL" altLang="pl-PL" sz="3600" b="1">
                <a:solidFill>
                  <a:srgbClr val="0070C0"/>
                </a:solidFill>
                <a:latin typeface="Arial" panose="020B0604020202020204" pitchFamily="34" charset="0"/>
              </a:rPr>
              <a:t>Skala oceny własnej skuteczności</a:t>
            </a:r>
          </a:p>
        </p:txBody>
      </p:sp>
      <p:sp>
        <p:nvSpPr>
          <p:cNvPr id="81925" name="Prostokąt 2"/>
          <p:cNvSpPr>
            <a:spLocks noChangeArrowheads="1"/>
          </p:cNvSpPr>
          <p:nvPr/>
        </p:nvSpPr>
        <p:spPr bwMode="auto">
          <a:xfrm>
            <a:off x="1703388" y="1027113"/>
            <a:ext cx="8820150" cy="554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20000"/>
              </a:spcBef>
              <a:buFontTx/>
              <a:buNone/>
            </a:pPr>
            <a:r>
              <a:rPr lang="pl-PL" altLang="pl-PL" b="1">
                <a:latin typeface="Arial" panose="020B0604020202020204" pitchFamily="34" charset="0"/>
              </a:rPr>
              <a:t>6. Potrafię rozwiązać większość problemów, jeśli 	włożę w to odpowiednio dużo wysiłku.</a:t>
            </a:r>
          </a:p>
          <a:p>
            <a:pPr>
              <a:lnSpc>
                <a:spcPct val="100000"/>
              </a:lnSpc>
              <a:spcBef>
                <a:spcPct val="20000"/>
              </a:spcBef>
              <a:buFontTx/>
              <a:buNone/>
            </a:pPr>
            <a:r>
              <a:rPr lang="pl-PL" altLang="pl-PL" b="1">
                <a:latin typeface="Arial" panose="020B0604020202020204" pitchFamily="34" charset="0"/>
              </a:rPr>
              <a:t>7. Potrafię zachować spokój w obliczu trudności, 	gdyż  mogę polegać na swoich 	umiejętnościach radzenia sobie.</a:t>
            </a:r>
          </a:p>
          <a:p>
            <a:pPr>
              <a:lnSpc>
                <a:spcPct val="100000"/>
              </a:lnSpc>
              <a:spcBef>
                <a:spcPct val="20000"/>
              </a:spcBef>
              <a:buFontTx/>
              <a:buNone/>
            </a:pPr>
            <a:r>
              <a:rPr lang="pl-PL" altLang="pl-PL" b="1">
                <a:latin typeface="Arial" panose="020B0604020202020204" pitchFamily="34" charset="0"/>
              </a:rPr>
              <a:t>8. Gdy zmagam się z jakimś problemem, zwykle 	znajduje kilka rozwiązań.</a:t>
            </a:r>
          </a:p>
          <a:p>
            <a:pPr>
              <a:lnSpc>
                <a:spcPct val="100000"/>
              </a:lnSpc>
              <a:spcBef>
                <a:spcPct val="20000"/>
              </a:spcBef>
              <a:buFontTx/>
              <a:buNone/>
            </a:pPr>
            <a:r>
              <a:rPr lang="pl-PL" altLang="pl-PL" b="1">
                <a:latin typeface="Arial" panose="020B0604020202020204" pitchFamily="34" charset="0"/>
              </a:rPr>
              <a:t>9. Gdy jestem w kłopotliwej sytuacji, na ogół 	wiem, co robić.</a:t>
            </a:r>
          </a:p>
          <a:p>
            <a:pPr>
              <a:lnSpc>
                <a:spcPct val="100000"/>
              </a:lnSpc>
              <a:spcBef>
                <a:spcPct val="20000"/>
              </a:spcBef>
              <a:buFontTx/>
              <a:buNone/>
            </a:pPr>
            <a:r>
              <a:rPr lang="pl-PL" altLang="pl-PL" b="1">
                <a:latin typeface="Arial" panose="020B0604020202020204" pitchFamily="34" charset="0"/>
              </a:rPr>
              <a:t>10. Niezależnie od tego, co mnie spotyka, potrafię 	sobie z tym poradzić.</a:t>
            </a:r>
          </a:p>
          <a:p>
            <a:pPr>
              <a:lnSpc>
                <a:spcPct val="100000"/>
              </a:lnSpc>
              <a:spcBef>
                <a:spcPct val="20000"/>
              </a:spcBef>
              <a:buFontTx/>
              <a:buNone/>
            </a:pPr>
            <a:r>
              <a:rPr lang="pl-PL" altLang="pl-PL" sz="2000" b="1">
                <a:latin typeface="Arial" panose="020B0604020202020204" pitchFamily="34" charset="0"/>
              </a:rPr>
              <a:t>				</a:t>
            </a:r>
            <a:r>
              <a:rPr lang="pl-PL" altLang="pl-PL" sz="1200" b="1">
                <a:latin typeface="Arial" panose="020B0604020202020204" pitchFamily="34" charset="0"/>
              </a:rPr>
              <a:t>GSES R. Schwarzer, M. Jerusalaim, adapt. Z. Juczynski, 1996</a:t>
            </a:r>
          </a:p>
        </p:txBody>
      </p:sp>
      <p:pic>
        <p:nvPicPr>
          <p:cNvPr id="81926" name="Billede 11" descr="cid:image001.jpg@01D37A4A.783D05B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0638" y="0"/>
            <a:ext cx="1776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7" name="Obraz 8" descr="Znalezione obrazy dla zapytania this project is funded by the european union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52063" y="0"/>
            <a:ext cx="20399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11"/>
          <p:cNvSpPr txBox="1"/>
          <p:nvPr/>
        </p:nvSpPr>
        <p:spPr>
          <a:xfrm>
            <a:off x="1849438" y="6461125"/>
            <a:ext cx="8572500" cy="276225"/>
          </a:xfrm>
          <a:prstGeom prst="rect">
            <a:avLst/>
          </a:prstGeom>
          <a:noFill/>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a-DK" sz="1200" i="1" dirty="0">
                <a:solidFill>
                  <a:schemeClr val="bg1">
                    <a:lumMod val="50000"/>
                  </a:schemeClr>
                </a:solidFill>
                <a:latin typeface="+mn-lt"/>
              </a:rPr>
              <a:t>Materiały przygotowane w ramach projektu BEPRESEL (</a:t>
            </a:r>
            <a:r>
              <a:rPr lang="pl-PL" sz="1200" i="1" dirty="0">
                <a:solidFill>
                  <a:schemeClr val="bg1">
                    <a:lumMod val="50000"/>
                  </a:schemeClr>
                </a:solidFill>
                <a:latin typeface="+mn-lt"/>
              </a:rPr>
              <a:t>KA204-2017-012). Kopiowanie tylko za zgodą koordynatora projektu</a:t>
            </a:r>
            <a:r>
              <a:rPr lang="pl-PL" sz="1200" i="1" dirty="0" smtClean="0">
                <a:solidFill>
                  <a:schemeClr val="bg1">
                    <a:lumMod val="50000"/>
                  </a:schemeClr>
                </a:solidFill>
                <a:latin typeface="+mn-lt"/>
              </a:rPr>
              <a:t>.</a:t>
            </a:r>
            <a:endParaRPr lang="pl-PL" dirty="0"/>
          </a:p>
        </p:txBody>
      </p:sp>
    </p:spTree>
    <p:extLst>
      <p:ext uri="{BB962C8B-B14F-4D97-AF65-F5344CB8AC3E}">
        <p14:creationId xmlns:p14="http://schemas.microsoft.com/office/powerpoint/2010/main" val="8693315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3970" name="Rectangle 3"/>
          <p:cNvSpPr>
            <a:spLocks noChangeArrowheads="1"/>
          </p:cNvSpPr>
          <p:nvPr/>
        </p:nvSpPr>
        <p:spPr bwMode="auto">
          <a:xfrm>
            <a:off x="1524000" y="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pPr>
            <a:r>
              <a:rPr lang="en-GB" altLang="pl-PL" sz="1200" b="1">
                <a:latin typeface="Times New Roman" panose="02020603050405020304" pitchFamily="18" charset="0"/>
                <a:cs typeface="Times New Roman" panose="02020603050405020304" pitchFamily="18" charset="0"/>
              </a:rPr>
              <a:t> </a:t>
            </a:r>
            <a:endParaRPr lang="en-US" altLang="pl-PL" sz="1200" b="1">
              <a:latin typeface="Times New Roman" panose="02020603050405020304" pitchFamily="18" charset="0"/>
              <a:cs typeface="Times New Roman" panose="02020603050405020304" pitchFamily="18" charset="0"/>
            </a:endParaRPr>
          </a:p>
          <a:p>
            <a:pPr>
              <a:lnSpc>
                <a:spcPct val="100000"/>
              </a:lnSpc>
              <a:spcBef>
                <a:spcPct val="0"/>
              </a:spcBef>
              <a:buFontTx/>
              <a:buNone/>
            </a:pPr>
            <a:endParaRPr lang="en-US" altLang="pl-PL" sz="2400">
              <a:latin typeface="Times New Roman" panose="02020603050405020304" pitchFamily="18" charset="0"/>
            </a:endParaRPr>
          </a:p>
        </p:txBody>
      </p:sp>
      <p:sp>
        <p:nvSpPr>
          <p:cNvPr id="83971" name="Rectangle 4"/>
          <p:cNvSpPr>
            <a:spLocks noChangeArrowheads="1"/>
          </p:cNvSpPr>
          <p:nvPr/>
        </p:nvSpPr>
        <p:spPr bwMode="auto">
          <a:xfrm>
            <a:off x="1524000" y="6156325"/>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pl-PL" altLang="pl-PL" sz="1200">
                <a:latin typeface="Times New Roman" panose="02020603050405020304" pitchFamily="18" charset="0"/>
                <a:cs typeface="Times New Roman" panose="02020603050405020304" pitchFamily="18" charset="0"/>
              </a:rPr>
              <a:t> </a:t>
            </a:r>
            <a:endParaRPr lang="pl-PL" altLang="pl-PL" sz="1000">
              <a:latin typeface="Times New Roman" panose="02020603050405020304" pitchFamily="18" charset="0"/>
              <a:cs typeface="Times New Roman" panose="02020603050405020304" pitchFamily="18" charset="0"/>
            </a:endParaRPr>
          </a:p>
          <a:p>
            <a:pPr>
              <a:lnSpc>
                <a:spcPct val="100000"/>
              </a:lnSpc>
              <a:spcBef>
                <a:spcPct val="0"/>
              </a:spcBef>
              <a:buFontTx/>
              <a:buNone/>
            </a:pPr>
            <a:endParaRPr lang="pl-PL" altLang="pl-PL" sz="2400">
              <a:latin typeface="Times New Roman" panose="02020603050405020304" pitchFamily="18" charset="0"/>
            </a:endParaRPr>
          </a:p>
        </p:txBody>
      </p:sp>
      <p:sp>
        <p:nvSpPr>
          <p:cNvPr id="83972" name="Rectangle 5"/>
          <p:cNvSpPr>
            <a:spLocks noChangeArrowheads="1"/>
          </p:cNvSpPr>
          <p:nvPr/>
        </p:nvSpPr>
        <p:spPr bwMode="auto">
          <a:xfrm>
            <a:off x="2830513" y="52388"/>
            <a:ext cx="7467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SzPct val="85000"/>
              <a:buFontTx/>
              <a:buNone/>
            </a:pPr>
            <a:r>
              <a:rPr lang="pl-PL" altLang="pl-PL" sz="3200" b="1">
                <a:solidFill>
                  <a:srgbClr val="0070C0"/>
                </a:solidFill>
                <a:latin typeface="Arial" panose="020B0604020202020204" pitchFamily="34" charset="0"/>
              </a:rPr>
              <a:t>Fazy gotowości do zmiany</a:t>
            </a:r>
          </a:p>
        </p:txBody>
      </p:sp>
      <p:sp>
        <p:nvSpPr>
          <p:cNvPr id="83973" name="Rectangle 6"/>
          <p:cNvSpPr>
            <a:spLocks noChangeArrowheads="1"/>
          </p:cNvSpPr>
          <p:nvPr/>
        </p:nvSpPr>
        <p:spPr bwMode="auto">
          <a:xfrm>
            <a:off x="4929188" y="808038"/>
            <a:ext cx="5545137"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50000"/>
              </a:spcBef>
              <a:buSzPct val="85000"/>
              <a:buFontTx/>
              <a:buAutoNum type="arabicPeriod"/>
            </a:pPr>
            <a:r>
              <a:rPr lang="pl-PL" altLang="pl-PL" sz="2200" b="1">
                <a:latin typeface="Arial" panose="020B0604020202020204" pitchFamily="34" charset="0"/>
              </a:rPr>
              <a:t>Nie mam zamiaru ćwiczyć – nie jest mi to potrzebne.</a:t>
            </a:r>
          </a:p>
          <a:p>
            <a:pPr eaLnBrk="1" hangingPunct="1">
              <a:lnSpc>
                <a:spcPct val="100000"/>
              </a:lnSpc>
              <a:spcBef>
                <a:spcPct val="50000"/>
              </a:spcBef>
              <a:buSzPct val="85000"/>
              <a:buFontTx/>
              <a:buAutoNum type="arabicPeriod"/>
            </a:pPr>
            <a:r>
              <a:rPr lang="pl-PL" altLang="pl-PL" sz="2200" b="1">
                <a:latin typeface="Arial" panose="020B0604020202020204" pitchFamily="34" charset="0"/>
              </a:rPr>
              <a:t>Wiem, że powinnam ćwiczyć, ale jeszcze nie jestem gotowa.</a:t>
            </a:r>
          </a:p>
          <a:p>
            <a:pPr eaLnBrk="1" hangingPunct="1">
              <a:lnSpc>
                <a:spcPct val="100000"/>
              </a:lnSpc>
              <a:spcBef>
                <a:spcPct val="50000"/>
              </a:spcBef>
              <a:buSzPct val="85000"/>
              <a:buFontTx/>
              <a:buAutoNum type="arabicPeriod"/>
            </a:pPr>
            <a:r>
              <a:rPr lang="pl-PL" altLang="pl-PL" sz="2200" b="1">
                <a:latin typeface="Arial" panose="020B0604020202020204" pitchFamily="34" charset="0"/>
              </a:rPr>
              <a:t>Planuję ćwiczyć – podjęłam decyzję, że zacznę, ale jeszcze nie teraz.</a:t>
            </a:r>
          </a:p>
          <a:p>
            <a:pPr eaLnBrk="1" hangingPunct="1">
              <a:lnSpc>
                <a:spcPct val="100000"/>
              </a:lnSpc>
              <a:spcBef>
                <a:spcPct val="50000"/>
              </a:spcBef>
              <a:buSzPct val="85000"/>
              <a:buFontTx/>
              <a:buAutoNum type="arabicPeriod"/>
            </a:pPr>
            <a:r>
              <a:rPr lang="pl-PL" altLang="pl-PL" sz="2200" b="1">
                <a:latin typeface="Arial" panose="020B0604020202020204" pitchFamily="34" charset="0"/>
              </a:rPr>
              <a:t>Mogę zacząć ćwiczyć od dziś - potrzebuję tylko bodźca.</a:t>
            </a:r>
          </a:p>
          <a:p>
            <a:pPr eaLnBrk="1" hangingPunct="1">
              <a:lnSpc>
                <a:spcPct val="100000"/>
              </a:lnSpc>
              <a:spcBef>
                <a:spcPct val="50000"/>
              </a:spcBef>
              <a:buSzPct val="85000"/>
              <a:buFontTx/>
              <a:buAutoNum type="arabicPeriod"/>
            </a:pPr>
            <a:r>
              <a:rPr lang="pl-PL" altLang="pl-PL" sz="2200" b="1">
                <a:latin typeface="Arial" panose="020B0604020202020204" pitchFamily="34" charset="0"/>
              </a:rPr>
              <a:t>Chodzę regularnie na ćwiczenia, świetnie się czuję, ale czasem mi się nie chce – potrzebuję kompana.</a:t>
            </a:r>
          </a:p>
          <a:p>
            <a:pPr eaLnBrk="1" hangingPunct="1">
              <a:lnSpc>
                <a:spcPct val="100000"/>
              </a:lnSpc>
              <a:spcBef>
                <a:spcPct val="50000"/>
              </a:spcBef>
              <a:buSzPct val="85000"/>
              <a:buFontTx/>
              <a:buAutoNum type="arabicPeriod" startAt="6"/>
            </a:pPr>
            <a:r>
              <a:rPr lang="pl-PL" altLang="pl-PL" sz="2200" b="1">
                <a:latin typeface="Arial" panose="020B0604020202020204" pitchFamily="34" charset="0"/>
              </a:rPr>
              <a:t>Byłam chora, opuściłam kilka treningów. Nie mogę zmobilizować się żeby wrócić do ćwiczenia.</a:t>
            </a:r>
          </a:p>
        </p:txBody>
      </p:sp>
      <p:sp>
        <p:nvSpPr>
          <p:cNvPr id="83974" name="AutoShape 5"/>
          <p:cNvSpPr>
            <a:spLocks noChangeArrowheads="1"/>
          </p:cNvSpPr>
          <p:nvPr/>
        </p:nvSpPr>
        <p:spPr bwMode="auto">
          <a:xfrm>
            <a:off x="2063750" y="788988"/>
            <a:ext cx="2865438" cy="696912"/>
          </a:xfrm>
          <a:prstGeom prst="roundRect">
            <a:avLst>
              <a:gd name="adj" fmla="val 16667"/>
            </a:avLst>
          </a:prstGeom>
          <a:solidFill>
            <a:srgbClr val="F4FCAA"/>
          </a:solidFill>
          <a:ln w="1270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20000"/>
              </a:spcBef>
              <a:buFontTx/>
              <a:buNone/>
            </a:pPr>
            <a:r>
              <a:rPr lang="pl-PL" altLang="pl-PL" sz="2000" b="1">
                <a:solidFill>
                  <a:srgbClr val="080634"/>
                </a:solidFill>
                <a:latin typeface="Arial" panose="020B0604020202020204" pitchFamily="34" charset="0"/>
                <a:cs typeface="Times New Roman" panose="02020603050405020304" pitchFamily="18" charset="0"/>
              </a:rPr>
              <a:t>PREKONTEMPLACJA</a:t>
            </a:r>
          </a:p>
        </p:txBody>
      </p:sp>
      <p:sp>
        <p:nvSpPr>
          <p:cNvPr id="83975" name="AutoShape 5"/>
          <p:cNvSpPr>
            <a:spLocks noChangeArrowheads="1"/>
          </p:cNvSpPr>
          <p:nvPr/>
        </p:nvSpPr>
        <p:spPr bwMode="auto">
          <a:xfrm>
            <a:off x="2063750" y="1733550"/>
            <a:ext cx="2857500" cy="639763"/>
          </a:xfrm>
          <a:prstGeom prst="roundRect">
            <a:avLst>
              <a:gd name="adj" fmla="val 16667"/>
            </a:avLst>
          </a:prstGeom>
          <a:solidFill>
            <a:srgbClr val="FFCC99"/>
          </a:solidFill>
          <a:ln w="1270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20000"/>
              </a:spcBef>
              <a:buFontTx/>
              <a:buNone/>
            </a:pPr>
            <a:r>
              <a:rPr lang="pl-PL" altLang="pl-PL" sz="2000" b="1">
                <a:solidFill>
                  <a:srgbClr val="080634"/>
                </a:solidFill>
                <a:latin typeface="Arial" panose="020B0604020202020204" pitchFamily="34" charset="0"/>
                <a:cs typeface="Times New Roman" panose="02020603050405020304" pitchFamily="18" charset="0"/>
              </a:rPr>
              <a:t>KONTEMPLACJA</a:t>
            </a:r>
          </a:p>
        </p:txBody>
      </p:sp>
      <p:sp>
        <p:nvSpPr>
          <p:cNvPr id="83976" name="AutoShape 5"/>
          <p:cNvSpPr>
            <a:spLocks noChangeArrowheads="1"/>
          </p:cNvSpPr>
          <p:nvPr/>
        </p:nvSpPr>
        <p:spPr bwMode="auto">
          <a:xfrm>
            <a:off x="2078038" y="2595563"/>
            <a:ext cx="2865437" cy="563562"/>
          </a:xfrm>
          <a:prstGeom prst="roundRect">
            <a:avLst>
              <a:gd name="adj" fmla="val 16667"/>
            </a:avLst>
          </a:prstGeom>
          <a:solidFill>
            <a:srgbClr val="FF7C80"/>
          </a:solidFill>
          <a:ln w="1270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20000"/>
              </a:spcBef>
              <a:buFontTx/>
              <a:buNone/>
            </a:pPr>
            <a:r>
              <a:rPr lang="pl-PL" altLang="pl-PL" sz="2000" b="1">
                <a:solidFill>
                  <a:srgbClr val="080634"/>
                </a:solidFill>
                <a:latin typeface="Arial" panose="020B0604020202020204" pitchFamily="34" charset="0"/>
                <a:cs typeface="Times New Roman" panose="02020603050405020304" pitchFamily="18" charset="0"/>
              </a:rPr>
              <a:t>PRZYGOTOWANIE</a:t>
            </a:r>
          </a:p>
        </p:txBody>
      </p:sp>
      <p:sp>
        <p:nvSpPr>
          <p:cNvPr id="83977" name="AutoShape 5"/>
          <p:cNvSpPr>
            <a:spLocks noChangeArrowheads="1"/>
          </p:cNvSpPr>
          <p:nvPr/>
        </p:nvSpPr>
        <p:spPr bwMode="auto">
          <a:xfrm>
            <a:off x="2085975" y="3452813"/>
            <a:ext cx="2857500" cy="639762"/>
          </a:xfrm>
          <a:prstGeom prst="roundRect">
            <a:avLst>
              <a:gd name="adj" fmla="val 16667"/>
            </a:avLst>
          </a:prstGeom>
          <a:solidFill>
            <a:srgbClr val="FFCCFF"/>
          </a:solidFill>
          <a:ln w="1270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20000"/>
              </a:spcBef>
              <a:buFontTx/>
              <a:buNone/>
            </a:pPr>
            <a:r>
              <a:rPr lang="pl-PL" altLang="pl-PL" sz="2000" b="1">
                <a:solidFill>
                  <a:srgbClr val="080634"/>
                </a:solidFill>
                <a:latin typeface="Arial" panose="020B0604020202020204" pitchFamily="34" charset="0"/>
                <a:cs typeface="Times New Roman" panose="02020603050405020304" pitchFamily="18" charset="0"/>
              </a:rPr>
              <a:t>DZIAŁANIE</a:t>
            </a:r>
          </a:p>
        </p:txBody>
      </p:sp>
      <p:sp>
        <p:nvSpPr>
          <p:cNvPr id="83978" name="AutoShape 5"/>
          <p:cNvSpPr>
            <a:spLocks noChangeArrowheads="1"/>
          </p:cNvSpPr>
          <p:nvPr/>
        </p:nvSpPr>
        <p:spPr bwMode="auto">
          <a:xfrm>
            <a:off x="2085975" y="4384675"/>
            <a:ext cx="2857500" cy="666750"/>
          </a:xfrm>
          <a:prstGeom prst="roundRect">
            <a:avLst>
              <a:gd name="adj" fmla="val 16667"/>
            </a:avLst>
          </a:prstGeom>
          <a:solidFill>
            <a:srgbClr val="CCCCFF"/>
          </a:solidFill>
          <a:ln w="1270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20000"/>
              </a:spcBef>
              <a:buFontTx/>
              <a:buNone/>
            </a:pPr>
            <a:r>
              <a:rPr lang="pl-PL" altLang="pl-PL" sz="2000" b="1">
                <a:solidFill>
                  <a:srgbClr val="080634"/>
                </a:solidFill>
                <a:latin typeface="Arial" panose="020B0604020202020204" pitchFamily="34" charset="0"/>
                <a:cs typeface="Times New Roman" panose="02020603050405020304" pitchFamily="18" charset="0"/>
              </a:rPr>
              <a:t>PODTRZYMYWANIE</a:t>
            </a:r>
          </a:p>
        </p:txBody>
      </p:sp>
      <p:sp>
        <p:nvSpPr>
          <p:cNvPr id="83979" name="AutoShape 5"/>
          <p:cNvSpPr>
            <a:spLocks noChangeArrowheads="1"/>
          </p:cNvSpPr>
          <p:nvPr/>
        </p:nvSpPr>
        <p:spPr bwMode="auto">
          <a:xfrm>
            <a:off x="2097088" y="5411788"/>
            <a:ext cx="2857500" cy="638175"/>
          </a:xfrm>
          <a:prstGeom prst="roundRect">
            <a:avLst>
              <a:gd name="adj" fmla="val 16667"/>
            </a:avLst>
          </a:prstGeom>
          <a:solidFill>
            <a:srgbClr val="99CCFF"/>
          </a:solidFill>
          <a:ln w="1270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20000"/>
              </a:spcBef>
              <a:buFontTx/>
              <a:buNone/>
            </a:pPr>
            <a:r>
              <a:rPr lang="pl-PL" altLang="pl-PL" sz="2000" b="1">
                <a:solidFill>
                  <a:srgbClr val="080634"/>
                </a:solidFill>
                <a:latin typeface="Arial" panose="020B0604020202020204" pitchFamily="34" charset="0"/>
                <a:cs typeface="Times New Roman" panose="02020603050405020304" pitchFamily="18" charset="0"/>
              </a:rPr>
              <a:t>NAWRÓT</a:t>
            </a:r>
          </a:p>
        </p:txBody>
      </p:sp>
      <p:sp>
        <p:nvSpPr>
          <p:cNvPr id="83980" name="Strzałka: zakrzywiona w prawo 1"/>
          <p:cNvSpPr>
            <a:spLocks noChangeArrowheads="1"/>
          </p:cNvSpPr>
          <p:nvPr/>
        </p:nvSpPr>
        <p:spPr bwMode="auto">
          <a:xfrm flipV="1">
            <a:off x="890588" y="2043113"/>
            <a:ext cx="1173162" cy="3689350"/>
          </a:xfrm>
          <a:prstGeom prst="curvedRightArrow">
            <a:avLst>
              <a:gd name="adj1" fmla="val 24984"/>
              <a:gd name="adj2" fmla="val 49967"/>
              <a:gd name="adj3" fmla="val 25000"/>
            </a:avLst>
          </a:prstGeom>
          <a:solidFill>
            <a:srgbClr val="FF0000"/>
          </a:solidFill>
          <a:ln w="12700" algn="ctr">
            <a:solidFill>
              <a:schemeClr val="tx1"/>
            </a:solidFill>
            <a:round/>
            <a:headEnd type="triangle" w="med" len="me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20000"/>
              </a:spcBef>
              <a:buFontTx/>
              <a:buChar char="•"/>
            </a:pPr>
            <a:endParaRPr lang="pl-PL" altLang="pl-PL" sz="3600">
              <a:solidFill>
                <a:schemeClr val="bg1"/>
              </a:solidFill>
              <a:latin typeface="Arial" panose="020B0604020202020204" pitchFamily="34" charset="0"/>
            </a:endParaRPr>
          </a:p>
        </p:txBody>
      </p:sp>
      <p:sp>
        <p:nvSpPr>
          <p:cNvPr id="4" name="Strzałka: w dół 3">
            <a:extLst/>
          </p:cNvPr>
          <p:cNvSpPr/>
          <p:nvPr/>
        </p:nvSpPr>
        <p:spPr bwMode="auto">
          <a:xfrm>
            <a:off x="3336925" y="1497013"/>
            <a:ext cx="360363" cy="230187"/>
          </a:xfrm>
          <a:prstGeom prst="downArrow">
            <a:avLst/>
          </a:prstGeom>
          <a:solidFill>
            <a:schemeClr val="accent6"/>
          </a:solidFill>
          <a:ln w="12700" cap="flat" cmpd="sng" algn="ctr">
            <a:solidFill>
              <a:schemeClr val="tx1"/>
            </a:solidFill>
            <a:prstDash val="solid"/>
            <a:round/>
            <a:headEnd type="triangle" w="med" len="med"/>
            <a:tailEnd type="none" w="med" len="med"/>
          </a:ln>
          <a:effectLst/>
          <a:extLst/>
        </p:spPr>
        <p:txBody>
          <a:bodyPr wrap="none" anchor="ctr"/>
          <a:lstStyle/>
          <a:p>
            <a:pPr>
              <a:spcBef>
                <a:spcPct val="20000"/>
              </a:spcBef>
              <a:buFontTx/>
              <a:buChar char="•"/>
              <a:defRPr/>
            </a:pPr>
            <a:endParaRPr lang="pl-PL" sz="3600">
              <a:solidFill>
                <a:schemeClr val="bg1"/>
              </a:solidFill>
              <a:latin typeface="Arial" charset="0"/>
            </a:endParaRPr>
          </a:p>
        </p:txBody>
      </p:sp>
      <p:sp>
        <p:nvSpPr>
          <p:cNvPr id="15" name="Strzałka: w dół 14">
            <a:extLst/>
          </p:cNvPr>
          <p:cNvSpPr/>
          <p:nvPr/>
        </p:nvSpPr>
        <p:spPr bwMode="auto">
          <a:xfrm>
            <a:off x="3354388" y="2366963"/>
            <a:ext cx="360362" cy="228600"/>
          </a:xfrm>
          <a:prstGeom prst="downArrow">
            <a:avLst/>
          </a:prstGeom>
          <a:solidFill>
            <a:schemeClr val="accent6"/>
          </a:solidFill>
          <a:ln w="12700" cap="flat" cmpd="sng" algn="ctr">
            <a:solidFill>
              <a:schemeClr val="tx1"/>
            </a:solidFill>
            <a:prstDash val="solid"/>
            <a:round/>
            <a:headEnd type="triangle" w="med" len="med"/>
            <a:tailEnd type="none" w="med" len="med"/>
          </a:ln>
          <a:effectLst/>
          <a:extLst/>
        </p:spPr>
        <p:txBody>
          <a:bodyPr wrap="none" anchor="ctr"/>
          <a:lstStyle/>
          <a:p>
            <a:pPr>
              <a:spcBef>
                <a:spcPct val="20000"/>
              </a:spcBef>
              <a:buFontTx/>
              <a:buChar char="•"/>
              <a:defRPr/>
            </a:pPr>
            <a:endParaRPr lang="pl-PL" sz="3600">
              <a:solidFill>
                <a:schemeClr val="bg1"/>
              </a:solidFill>
              <a:latin typeface="Arial" charset="0"/>
            </a:endParaRPr>
          </a:p>
        </p:txBody>
      </p:sp>
      <p:sp>
        <p:nvSpPr>
          <p:cNvPr id="16" name="Strzałka: w dół 15">
            <a:extLst/>
          </p:cNvPr>
          <p:cNvSpPr/>
          <p:nvPr/>
        </p:nvSpPr>
        <p:spPr bwMode="auto">
          <a:xfrm>
            <a:off x="3354388" y="3179763"/>
            <a:ext cx="360362" cy="230187"/>
          </a:xfrm>
          <a:prstGeom prst="downArrow">
            <a:avLst/>
          </a:prstGeom>
          <a:solidFill>
            <a:schemeClr val="accent6"/>
          </a:solidFill>
          <a:ln w="12700" cap="flat" cmpd="sng" algn="ctr">
            <a:solidFill>
              <a:schemeClr val="tx1"/>
            </a:solidFill>
            <a:prstDash val="solid"/>
            <a:round/>
            <a:headEnd type="triangle" w="med" len="med"/>
            <a:tailEnd type="none" w="med" len="med"/>
          </a:ln>
          <a:effectLst/>
          <a:extLst/>
        </p:spPr>
        <p:txBody>
          <a:bodyPr wrap="none" anchor="ctr"/>
          <a:lstStyle/>
          <a:p>
            <a:pPr>
              <a:spcBef>
                <a:spcPct val="20000"/>
              </a:spcBef>
              <a:buFontTx/>
              <a:buChar char="•"/>
              <a:defRPr/>
            </a:pPr>
            <a:endParaRPr lang="pl-PL" sz="3600">
              <a:solidFill>
                <a:schemeClr val="bg1"/>
              </a:solidFill>
              <a:latin typeface="Arial" charset="0"/>
            </a:endParaRPr>
          </a:p>
        </p:txBody>
      </p:sp>
      <p:sp>
        <p:nvSpPr>
          <p:cNvPr id="17" name="Strzałka: w dół 16">
            <a:extLst/>
          </p:cNvPr>
          <p:cNvSpPr/>
          <p:nvPr/>
        </p:nvSpPr>
        <p:spPr bwMode="auto">
          <a:xfrm>
            <a:off x="3340100" y="4113213"/>
            <a:ext cx="360363" cy="230187"/>
          </a:xfrm>
          <a:prstGeom prst="downArrow">
            <a:avLst/>
          </a:prstGeom>
          <a:solidFill>
            <a:schemeClr val="accent6"/>
          </a:solidFill>
          <a:ln w="12700" cap="flat" cmpd="sng" algn="ctr">
            <a:solidFill>
              <a:schemeClr val="tx1"/>
            </a:solidFill>
            <a:prstDash val="solid"/>
            <a:round/>
            <a:headEnd type="triangle" w="med" len="med"/>
            <a:tailEnd type="none" w="med" len="med"/>
          </a:ln>
          <a:effectLst/>
          <a:extLst/>
        </p:spPr>
        <p:txBody>
          <a:bodyPr wrap="none" anchor="ctr"/>
          <a:lstStyle/>
          <a:p>
            <a:pPr>
              <a:spcBef>
                <a:spcPct val="20000"/>
              </a:spcBef>
              <a:buFontTx/>
              <a:buChar char="•"/>
              <a:defRPr/>
            </a:pPr>
            <a:endParaRPr lang="pl-PL" sz="3600">
              <a:solidFill>
                <a:schemeClr val="bg1"/>
              </a:solidFill>
              <a:latin typeface="Arial" charset="0"/>
            </a:endParaRPr>
          </a:p>
        </p:txBody>
      </p:sp>
      <p:sp>
        <p:nvSpPr>
          <p:cNvPr id="18" name="Strzałka: w dół 17">
            <a:extLst/>
          </p:cNvPr>
          <p:cNvSpPr/>
          <p:nvPr/>
        </p:nvSpPr>
        <p:spPr bwMode="auto">
          <a:xfrm>
            <a:off x="3346450" y="5127625"/>
            <a:ext cx="360363" cy="230188"/>
          </a:xfrm>
          <a:prstGeom prst="downArrow">
            <a:avLst/>
          </a:prstGeom>
          <a:solidFill>
            <a:schemeClr val="accent6"/>
          </a:solidFill>
          <a:ln w="12700" cap="flat" cmpd="sng" algn="ctr">
            <a:solidFill>
              <a:schemeClr val="tx1"/>
            </a:solidFill>
            <a:prstDash val="solid"/>
            <a:round/>
            <a:headEnd type="triangle" w="med" len="med"/>
            <a:tailEnd type="none" w="med" len="med"/>
          </a:ln>
          <a:effectLst/>
          <a:extLst/>
        </p:spPr>
        <p:txBody>
          <a:bodyPr wrap="none" anchor="ctr"/>
          <a:lstStyle/>
          <a:p>
            <a:pPr>
              <a:spcBef>
                <a:spcPct val="20000"/>
              </a:spcBef>
              <a:buFontTx/>
              <a:buChar char="•"/>
              <a:defRPr/>
            </a:pPr>
            <a:endParaRPr lang="pl-PL" sz="3600">
              <a:solidFill>
                <a:schemeClr val="bg1"/>
              </a:solidFill>
              <a:latin typeface="Arial" charset="0"/>
            </a:endParaRPr>
          </a:p>
        </p:txBody>
      </p:sp>
      <p:pic>
        <p:nvPicPr>
          <p:cNvPr id="83986" name="Billede 11" descr="cid:image001.jpg@01D37A4A.783D05B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0638" y="0"/>
            <a:ext cx="1776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7" name="Obraz 8" descr="Znalezione obrazy dla zapytania this project is funded by the european union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52063" y="0"/>
            <a:ext cx="20399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pole tekstowe 11"/>
          <p:cNvSpPr txBox="1"/>
          <p:nvPr/>
        </p:nvSpPr>
        <p:spPr>
          <a:xfrm>
            <a:off x="1849438" y="6461125"/>
            <a:ext cx="8572500" cy="276225"/>
          </a:xfrm>
          <a:prstGeom prst="rect">
            <a:avLst/>
          </a:prstGeom>
          <a:noFill/>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a-DK" sz="1200" i="1" dirty="0">
                <a:solidFill>
                  <a:schemeClr val="bg1">
                    <a:lumMod val="50000"/>
                  </a:schemeClr>
                </a:solidFill>
                <a:latin typeface="+mn-lt"/>
              </a:rPr>
              <a:t>Materiały przygotowane w ramach projektu BEPRESEL (</a:t>
            </a:r>
            <a:r>
              <a:rPr lang="pl-PL" sz="1200" i="1" dirty="0">
                <a:solidFill>
                  <a:schemeClr val="bg1">
                    <a:lumMod val="50000"/>
                  </a:schemeClr>
                </a:solidFill>
                <a:latin typeface="+mn-lt"/>
              </a:rPr>
              <a:t>KA204-2017-012). Kopiowanie tylko za zgodą koordynatora projektu</a:t>
            </a:r>
            <a:r>
              <a:rPr lang="pl-PL" sz="1200" i="1" dirty="0" smtClean="0">
                <a:solidFill>
                  <a:schemeClr val="bg1">
                    <a:lumMod val="50000"/>
                  </a:schemeClr>
                </a:solidFill>
                <a:latin typeface="+mn-lt"/>
              </a:rPr>
              <a:t>.</a:t>
            </a:r>
            <a:endParaRPr lang="pl-PL" dirty="0"/>
          </a:p>
        </p:txBody>
      </p:sp>
    </p:spTree>
    <p:extLst>
      <p:ext uri="{BB962C8B-B14F-4D97-AF65-F5344CB8AC3E}">
        <p14:creationId xmlns:p14="http://schemas.microsoft.com/office/powerpoint/2010/main" val="3101274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413" y="525463"/>
            <a:ext cx="8067675" cy="57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Billede 11" descr="cid:image001.jpg@01D37A4A.783D05B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0"/>
            <a:ext cx="1776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Obraz 8" descr="Znalezione obrazy dla zapytania this project is funded by the european union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88550" y="90488"/>
            <a:ext cx="20399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11"/>
          <p:cNvSpPr txBox="1"/>
          <p:nvPr/>
        </p:nvSpPr>
        <p:spPr>
          <a:xfrm>
            <a:off x="1849438" y="6461125"/>
            <a:ext cx="8572500" cy="276225"/>
          </a:xfrm>
          <a:prstGeom prst="rect">
            <a:avLst/>
          </a:prstGeom>
          <a:noFill/>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a-DK" sz="1200" i="1" dirty="0">
                <a:solidFill>
                  <a:schemeClr val="bg1">
                    <a:lumMod val="50000"/>
                  </a:schemeClr>
                </a:solidFill>
                <a:latin typeface="+mn-lt"/>
              </a:rPr>
              <a:t>Materiały przygotowane w ramach projektu BEPRESEL (</a:t>
            </a:r>
            <a:r>
              <a:rPr lang="pl-PL" sz="1200" i="1" dirty="0">
                <a:solidFill>
                  <a:schemeClr val="bg1">
                    <a:lumMod val="50000"/>
                  </a:schemeClr>
                </a:solidFill>
                <a:latin typeface="+mn-lt"/>
              </a:rPr>
              <a:t>KA204-2017-012). Kopiowanie tylko za zgodą koordynatora projektu</a:t>
            </a:r>
            <a:r>
              <a:rPr lang="pl-PL" sz="1200" i="1" dirty="0" smtClean="0">
                <a:solidFill>
                  <a:schemeClr val="bg1">
                    <a:lumMod val="50000"/>
                  </a:schemeClr>
                </a:solidFill>
                <a:latin typeface="+mn-lt"/>
              </a:rPr>
              <a:t>.</a:t>
            </a:r>
            <a:endParaRPr lang="pl-PL" dirty="0"/>
          </a:p>
        </p:txBody>
      </p:sp>
    </p:spTree>
    <p:extLst>
      <p:ext uri="{BB962C8B-B14F-4D97-AF65-F5344CB8AC3E}">
        <p14:creationId xmlns:p14="http://schemas.microsoft.com/office/powerpoint/2010/main" val="1848285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218" name="Prostokąt 1"/>
          <p:cNvSpPr>
            <a:spLocks noChangeArrowheads="1"/>
          </p:cNvSpPr>
          <p:nvPr/>
        </p:nvSpPr>
        <p:spPr bwMode="auto">
          <a:xfrm>
            <a:off x="989013" y="736600"/>
            <a:ext cx="98806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pPr>
            <a:r>
              <a:rPr lang="pl-PL" altLang="pl-PL" sz="3200">
                <a:solidFill>
                  <a:srgbClr val="000000"/>
                </a:solidFill>
              </a:rPr>
              <a:t>Odsetek ludności w wieku 65 i więcej lat w Polsce w latach 2010–2035 </a:t>
            </a:r>
            <a:endParaRPr lang="pl-PL" altLang="pl-PL" sz="3200"/>
          </a:p>
        </p:txBody>
      </p:sp>
      <p:pic>
        <p:nvPicPr>
          <p:cNvPr id="9219" name="Obraz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2085975"/>
            <a:ext cx="8805863" cy="414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Billede 11" descr="cid:image001.jpg@01D37A4A.783D05B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01600" y="46038"/>
            <a:ext cx="177641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Obraz 8" descr="Znalezione obrazy dla zapytania this project is funded by the european union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33038" y="90488"/>
            <a:ext cx="16954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11"/>
          <p:cNvSpPr txBox="1"/>
          <p:nvPr/>
        </p:nvSpPr>
        <p:spPr>
          <a:xfrm>
            <a:off x="1849438" y="6461125"/>
            <a:ext cx="8572500" cy="276225"/>
          </a:xfrm>
          <a:prstGeom prst="rect">
            <a:avLst/>
          </a:prstGeom>
          <a:noFill/>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a-DK" sz="1200" i="1" dirty="0">
                <a:solidFill>
                  <a:schemeClr val="bg1">
                    <a:lumMod val="50000"/>
                  </a:schemeClr>
                </a:solidFill>
                <a:latin typeface="+mn-lt"/>
              </a:rPr>
              <a:t>Materiały przygotowane w ramach projektu BEPRESEL (</a:t>
            </a:r>
            <a:r>
              <a:rPr lang="pl-PL" sz="1200" i="1" dirty="0">
                <a:solidFill>
                  <a:schemeClr val="bg1">
                    <a:lumMod val="50000"/>
                  </a:schemeClr>
                </a:solidFill>
                <a:latin typeface="+mn-lt"/>
              </a:rPr>
              <a:t>KA204-2017-012). Kopiowanie tylko za zgodą koordynatora projektu</a:t>
            </a:r>
            <a:r>
              <a:rPr lang="pl-PL" sz="1200" i="1" dirty="0" smtClean="0">
                <a:solidFill>
                  <a:schemeClr val="bg1">
                    <a:lumMod val="50000"/>
                  </a:schemeClr>
                </a:solidFill>
                <a:latin typeface="+mn-lt"/>
              </a:rPr>
              <a:t>.</a:t>
            </a:r>
            <a:endParaRPr lang="pl-PL" dirty="0"/>
          </a:p>
        </p:txBody>
      </p:sp>
    </p:spTree>
    <p:extLst>
      <p:ext uri="{BB962C8B-B14F-4D97-AF65-F5344CB8AC3E}">
        <p14:creationId xmlns:p14="http://schemas.microsoft.com/office/powerpoint/2010/main" val="3045187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242" name="Billed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1325" y="166688"/>
            <a:ext cx="7405688"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el 3">
            <a:extLst/>
          </p:cNvPr>
          <p:cNvSpPr txBox="1">
            <a:spLocks/>
          </p:cNvSpPr>
          <p:nvPr/>
        </p:nvSpPr>
        <p:spPr>
          <a:xfrm>
            <a:off x="2970213" y="3914775"/>
            <a:ext cx="7419975" cy="828675"/>
          </a:xfrm>
          <a:prstGeom prst="rect">
            <a:avLst/>
          </a:prstGeom>
        </p:spPr>
        <p:style>
          <a:lnRef idx="2">
            <a:schemeClr val="accent6"/>
          </a:lnRef>
          <a:fillRef idx="1">
            <a:schemeClr val="lt1"/>
          </a:fillRef>
          <a:effectRef idx="0">
            <a:schemeClr val="accent6"/>
          </a:effectRef>
          <a:fontRef idx="minor">
            <a:schemeClr val="dk1"/>
          </a:fontRef>
        </p:style>
        <p:txBody>
          <a:bodyPr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pl-PL" sz="1600" dirty="0"/>
              <a:t>Wyglądają młodo – według wieku byli osobami młodymi, lecz większość z przedstawionych na tej fotografii mężczyzn, którzy miło spędzają czas ze sobą w roku 1900 tak naprawdę już zbliżało się do kresu swojego życia</a:t>
            </a:r>
            <a:endParaRPr lang="en-GB" sz="1600" dirty="0"/>
          </a:p>
        </p:txBody>
      </p:sp>
      <p:sp>
        <p:nvSpPr>
          <p:cNvPr id="7" name="Titel 3">
            <a:extLst/>
          </p:cNvPr>
          <p:cNvSpPr txBox="1">
            <a:spLocks/>
          </p:cNvSpPr>
          <p:nvPr/>
        </p:nvSpPr>
        <p:spPr>
          <a:xfrm>
            <a:off x="123825" y="4967288"/>
            <a:ext cx="3849688" cy="1366837"/>
          </a:xfrm>
          <a:prstGeom prst="rect">
            <a:avLst/>
          </a:prstGeom>
          <a:noFill/>
        </p:spPr>
        <p:style>
          <a:lnRef idx="2">
            <a:schemeClr val="accent6"/>
          </a:lnRef>
          <a:fillRef idx="1">
            <a:schemeClr val="lt1"/>
          </a:fillRef>
          <a:effectRef idx="0">
            <a:schemeClr val="accent6"/>
          </a:effectRef>
          <a:fontRef idx="minor">
            <a:schemeClr val="dk1"/>
          </a:fontRef>
        </p:style>
        <p:txBody>
          <a:bodyPr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defRPr/>
            </a:pPr>
            <a:r>
              <a:rPr lang="pl-PL" sz="1800" dirty="0"/>
              <a:t>Średnia długość życia wydłużyła się o około 30 lat w ostatnich 100-120 latach</a:t>
            </a:r>
            <a:r>
              <a:rPr lang="en-GB" sz="1800" dirty="0"/>
              <a:t>.</a:t>
            </a:r>
          </a:p>
          <a:p>
            <a:pPr algn="ctr" fontAlgn="auto">
              <a:spcAft>
                <a:spcPts val="0"/>
              </a:spcAft>
              <a:defRPr/>
            </a:pPr>
            <a:r>
              <a:rPr lang="pl-PL" sz="1800" dirty="0"/>
              <a:t>Co daje </a:t>
            </a:r>
            <a:r>
              <a:rPr lang="en-GB" sz="1800" dirty="0"/>
              <a:t>6 to 7,5</a:t>
            </a:r>
            <a:r>
              <a:rPr lang="pl-PL" sz="1800" dirty="0"/>
              <a:t> lat życia dłużej na każde pokolenie</a:t>
            </a:r>
            <a:endParaRPr lang="en-GB" sz="1800" dirty="0"/>
          </a:p>
        </p:txBody>
      </p:sp>
      <p:graphicFrame>
        <p:nvGraphicFramePr>
          <p:cNvPr id="8" name="Tabel 7">
            <a:extLst/>
          </p:cNvPr>
          <p:cNvGraphicFramePr>
            <a:graphicFrameLocks noGrp="1"/>
          </p:cNvGraphicFramePr>
          <p:nvPr/>
        </p:nvGraphicFramePr>
        <p:xfrm>
          <a:off x="3973513" y="4967288"/>
          <a:ext cx="8128000" cy="1381126"/>
        </p:xfrm>
        <a:graphic>
          <a:graphicData uri="http://schemas.openxmlformats.org/drawingml/2006/table">
            <a:tbl>
              <a:tblPr firstRow="1" bandRow="1">
                <a:tableStyleId>{21E4AEA4-8DFA-4A89-87EB-49C32662AFE0}</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tblGrid>
              <a:tr h="640012">
                <a:tc>
                  <a:txBody>
                    <a:bodyPr/>
                    <a:lstStyle/>
                    <a:p>
                      <a:endParaRPr lang="da-DK" sz="1800" dirty="0"/>
                    </a:p>
                  </a:txBody>
                  <a:tcPr marT="45686" marB="45686"/>
                </a:tc>
                <a:tc>
                  <a:txBody>
                    <a:bodyPr/>
                    <a:lstStyle/>
                    <a:p>
                      <a:r>
                        <a:rPr lang="da-DK" sz="1800" dirty="0"/>
                        <a:t>        </a:t>
                      </a:r>
                      <a:r>
                        <a:rPr lang="pl-PL" sz="1800" dirty="0"/>
                        <a:t>Dzisiaj</a:t>
                      </a:r>
                      <a:endParaRPr lang="da-DK" sz="1800" dirty="0"/>
                    </a:p>
                  </a:txBody>
                  <a:tcPr marT="45686" marB="45686"/>
                </a:tc>
                <a:tc>
                  <a:txBody>
                    <a:bodyPr/>
                    <a:lstStyle/>
                    <a:p>
                      <a:r>
                        <a:rPr lang="pl-PL" sz="1800" dirty="0"/>
                        <a:t>Osoby</a:t>
                      </a:r>
                      <a:r>
                        <a:rPr lang="pl-PL" sz="1800" baseline="0" dirty="0"/>
                        <a:t> mające obecnie 60 lat</a:t>
                      </a:r>
                      <a:endParaRPr lang="da-DK" sz="1800" dirty="0"/>
                    </a:p>
                  </a:txBody>
                  <a:tcPr marT="45686" marB="45686"/>
                </a:tc>
                <a:tc>
                  <a:txBody>
                    <a:bodyPr/>
                    <a:lstStyle/>
                    <a:p>
                      <a:r>
                        <a:rPr lang="pl-PL" sz="1800" dirty="0"/>
                        <a:t>Osoby</a:t>
                      </a:r>
                      <a:r>
                        <a:rPr lang="pl-PL" sz="1800" baseline="0" dirty="0"/>
                        <a:t> mające obecnie 65 lat</a:t>
                      </a:r>
                      <a:endParaRPr lang="da-DK" sz="1800" dirty="0"/>
                    </a:p>
                  </a:txBody>
                  <a:tcPr marT="45686" marB="45686"/>
                </a:tc>
                <a:extLst>
                  <a:ext uri="{0D108BD9-81ED-4DB2-BD59-A6C34878D82A}">
                    <a16:rowId xmlns:a16="http://schemas.microsoft.com/office/drawing/2014/main" val="10000"/>
                  </a:ext>
                </a:extLst>
              </a:tr>
              <a:tr h="370557">
                <a:tc>
                  <a:txBody>
                    <a:bodyPr/>
                    <a:lstStyle/>
                    <a:p>
                      <a:r>
                        <a:rPr lang="pl-PL" sz="1800" dirty="0"/>
                        <a:t>Kobiety</a:t>
                      </a:r>
                      <a:endParaRPr lang="da-DK" sz="1800" dirty="0"/>
                    </a:p>
                  </a:txBody>
                  <a:tcPr marT="45686" marB="45686"/>
                </a:tc>
                <a:tc>
                  <a:txBody>
                    <a:bodyPr/>
                    <a:lstStyle/>
                    <a:p>
                      <a:r>
                        <a:rPr lang="da-DK" sz="1800" dirty="0"/>
                        <a:t>         </a:t>
                      </a:r>
                      <a:r>
                        <a:rPr lang="pl-PL" sz="1800" dirty="0"/>
                        <a:t>81,9</a:t>
                      </a:r>
                      <a:endParaRPr lang="da-DK" sz="1800" dirty="0"/>
                    </a:p>
                  </a:txBody>
                  <a:tcPr marT="45686" marB="45686"/>
                </a:tc>
                <a:tc>
                  <a:txBody>
                    <a:bodyPr/>
                    <a:lstStyle/>
                    <a:p>
                      <a:pPr algn="ctr"/>
                      <a:r>
                        <a:rPr lang="pl-PL" sz="1800" dirty="0"/>
                        <a:t>84,5</a:t>
                      </a:r>
                      <a:endParaRPr lang="da-DK" sz="1800" dirty="0"/>
                    </a:p>
                  </a:txBody>
                  <a:tcPr marT="45686" marB="45686"/>
                </a:tc>
                <a:tc>
                  <a:txBody>
                    <a:bodyPr/>
                    <a:lstStyle/>
                    <a:p>
                      <a:r>
                        <a:rPr lang="da-DK" sz="1800" dirty="0"/>
                        <a:t>          </a:t>
                      </a:r>
                      <a:r>
                        <a:rPr lang="pl-PL" sz="1800" dirty="0"/>
                        <a:t>85,5</a:t>
                      </a:r>
                      <a:endParaRPr lang="da-DK" sz="1800" dirty="0"/>
                    </a:p>
                  </a:txBody>
                  <a:tcPr marT="45686" marB="45686"/>
                </a:tc>
                <a:extLst>
                  <a:ext uri="{0D108BD9-81ED-4DB2-BD59-A6C34878D82A}">
                    <a16:rowId xmlns:a16="http://schemas.microsoft.com/office/drawing/2014/main" val="10001"/>
                  </a:ext>
                </a:extLst>
              </a:tr>
              <a:tr h="370557">
                <a:tc>
                  <a:txBody>
                    <a:bodyPr/>
                    <a:lstStyle/>
                    <a:p>
                      <a:r>
                        <a:rPr lang="pl-PL" sz="1800" baseline="0" dirty="0"/>
                        <a:t>Mężczyźni</a:t>
                      </a:r>
                      <a:endParaRPr lang="da-DK" sz="1800" dirty="0"/>
                    </a:p>
                  </a:txBody>
                  <a:tcPr marT="45686" marB="45686">
                    <a:solidFill>
                      <a:schemeClr val="accent1">
                        <a:lumMod val="40000"/>
                        <a:lumOff val="60000"/>
                      </a:schemeClr>
                    </a:solidFill>
                  </a:tcPr>
                </a:tc>
                <a:tc>
                  <a:txBody>
                    <a:bodyPr/>
                    <a:lstStyle/>
                    <a:p>
                      <a:r>
                        <a:rPr lang="da-DK" sz="1800" dirty="0"/>
                        <a:t>         </a:t>
                      </a:r>
                      <a:r>
                        <a:rPr lang="pl-PL" sz="1800" dirty="0"/>
                        <a:t>73,9</a:t>
                      </a:r>
                      <a:endParaRPr lang="da-DK" sz="1800" dirty="0"/>
                    </a:p>
                  </a:txBody>
                  <a:tcPr marT="45686" marB="45686">
                    <a:solidFill>
                      <a:schemeClr val="accent1">
                        <a:lumMod val="40000"/>
                        <a:lumOff val="60000"/>
                      </a:schemeClr>
                    </a:solidFill>
                  </a:tcPr>
                </a:tc>
                <a:tc>
                  <a:txBody>
                    <a:bodyPr/>
                    <a:lstStyle/>
                    <a:p>
                      <a:pPr algn="ctr"/>
                      <a:r>
                        <a:rPr lang="pl-PL" sz="1800" baseline="0" dirty="0"/>
                        <a:t>79,3</a:t>
                      </a:r>
                      <a:endParaRPr lang="da-DK" sz="1800" dirty="0"/>
                    </a:p>
                  </a:txBody>
                  <a:tcPr marT="45686" marB="45686">
                    <a:solidFill>
                      <a:schemeClr val="accent1">
                        <a:lumMod val="40000"/>
                        <a:lumOff val="60000"/>
                      </a:schemeClr>
                    </a:solidFill>
                  </a:tcPr>
                </a:tc>
                <a:tc>
                  <a:txBody>
                    <a:bodyPr/>
                    <a:lstStyle/>
                    <a:p>
                      <a:r>
                        <a:rPr lang="da-DK" sz="1800" dirty="0"/>
                        <a:t>       </a:t>
                      </a:r>
                      <a:r>
                        <a:rPr lang="da-DK" sz="1800" baseline="0" dirty="0"/>
                        <a:t>   </a:t>
                      </a:r>
                      <a:r>
                        <a:rPr lang="pl-PL" sz="1800" baseline="0" dirty="0"/>
                        <a:t>81</a:t>
                      </a:r>
                      <a:endParaRPr lang="da-DK" sz="1800" dirty="0"/>
                    </a:p>
                  </a:txBody>
                  <a:tcPr marT="45686" marB="45686">
                    <a:solidFill>
                      <a:schemeClr val="accent1">
                        <a:lumMod val="40000"/>
                        <a:lumOff val="60000"/>
                      </a:schemeClr>
                    </a:solidFill>
                  </a:tcPr>
                </a:tc>
                <a:extLst>
                  <a:ext uri="{0D108BD9-81ED-4DB2-BD59-A6C34878D82A}">
                    <a16:rowId xmlns:a16="http://schemas.microsoft.com/office/drawing/2014/main" val="10002"/>
                  </a:ext>
                </a:extLst>
              </a:tr>
            </a:tbl>
          </a:graphicData>
        </a:graphic>
      </p:graphicFrame>
      <p:pic>
        <p:nvPicPr>
          <p:cNvPr id="10267" name="Billede 11" descr="cid:image001.jpg@01D37A4A.783D05B0"/>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23825" y="166688"/>
            <a:ext cx="177641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8" name="Obraz 8" descr="Znalezione obrazy dla zapytania this project is funded by the european union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72738" y="90488"/>
            <a:ext cx="15557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ole tekstowe 11"/>
          <p:cNvSpPr txBox="1"/>
          <p:nvPr/>
        </p:nvSpPr>
        <p:spPr>
          <a:xfrm>
            <a:off x="1849438" y="6461125"/>
            <a:ext cx="8572500" cy="276225"/>
          </a:xfrm>
          <a:prstGeom prst="rect">
            <a:avLst/>
          </a:prstGeom>
          <a:noFill/>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a-DK" sz="1200" i="1" dirty="0">
                <a:solidFill>
                  <a:schemeClr val="bg1">
                    <a:lumMod val="50000"/>
                  </a:schemeClr>
                </a:solidFill>
                <a:latin typeface="+mn-lt"/>
              </a:rPr>
              <a:t>Materiały przygotowane w ramach projektu BEPRESEL (</a:t>
            </a:r>
            <a:r>
              <a:rPr lang="pl-PL" sz="1200" i="1" dirty="0">
                <a:solidFill>
                  <a:schemeClr val="bg1">
                    <a:lumMod val="50000"/>
                  </a:schemeClr>
                </a:solidFill>
                <a:latin typeface="+mn-lt"/>
              </a:rPr>
              <a:t>KA204-2017-012). Kopiowanie tylko za zgodą koordynatora projektu</a:t>
            </a:r>
            <a:r>
              <a:rPr lang="pl-PL" sz="1200" i="1" dirty="0" smtClean="0">
                <a:solidFill>
                  <a:schemeClr val="bg1">
                    <a:lumMod val="50000"/>
                  </a:schemeClr>
                </a:solidFill>
                <a:latin typeface="+mn-lt"/>
              </a:rPr>
              <a:t>.</a:t>
            </a:r>
            <a:endParaRPr lang="pl-PL" dirty="0"/>
          </a:p>
        </p:txBody>
      </p:sp>
    </p:spTree>
    <p:extLst>
      <p:ext uri="{BB962C8B-B14F-4D97-AF65-F5344CB8AC3E}">
        <p14:creationId xmlns:p14="http://schemas.microsoft.com/office/powerpoint/2010/main" val="4054750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Rektangel 5">
            <a:extLst/>
          </p:cNvPr>
          <p:cNvSpPr/>
          <p:nvPr/>
        </p:nvSpPr>
        <p:spPr>
          <a:xfrm>
            <a:off x="300038" y="3941763"/>
            <a:ext cx="5962650" cy="2373312"/>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pl-PL" sz="4000" b="1" dirty="0">
                <a:solidFill>
                  <a:srgbClr val="0070C0"/>
                </a:solidFill>
              </a:rPr>
              <a:t>Czego Ty możesz oczekiwać</a:t>
            </a:r>
          </a:p>
          <a:p>
            <a:pPr algn="ctr" eaLnBrk="1" fontAlgn="auto" hangingPunct="1">
              <a:spcBef>
                <a:spcPts val="0"/>
              </a:spcBef>
              <a:spcAft>
                <a:spcPts val="0"/>
              </a:spcAft>
              <a:defRPr/>
            </a:pPr>
            <a:r>
              <a:rPr lang="pl-PL" sz="4000" b="1" dirty="0">
                <a:solidFill>
                  <a:srgbClr val="0070C0"/>
                </a:solidFill>
              </a:rPr>
              <a:t>Czego ja mogę oczekiwać</a:t>
            </a:r>
            <a:endParaRPr lang="en-GB" sz="4000" b="1" dirty="0">
              <a:solidFill>
                <a:srgbClr val="0070C0"/>
              </a:solidFill>
            </a:endParaRPr>
          </a:p>
          <a:p>
            <a:pPr algn="ctr" eaLnBrk="1" fontAlgn="auto" hangingPunct="1">
              <a:spcBef>
                <a:spcPts val="0"/>
              </a:spcBef>
              <a:spcAft>
                <a:spcPts val="0"/>
              </a:spcAft>
              <a:defRPr/>
            </a:pPr>
            <a:endParaRPr lang="da-DK" dirty="0">
              <a:solidFill>
                <a:srgbClr val="0070C0"/>
              </a:solidFill>
            </a:endParaRPr>
          </a:p>
        </p:txBody>
      </p:sp>
      <p:pic>
        <p:nvPicPr>
          <p:cNvPr id="12291" name="Obraz 8" descr="Znalezione obrazy dla zapytania this project is funded by the european union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8550" y="90488"/>
            <a:ext cx="20399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lede 6"/>
          <p:cNvPicPr>
            <a:picLocks noChangeAspect="1"/>
          </p:cNvPicPr>
          <p:nvPr/>
        </p:nvPicPr>
        <p:blipFill>
          <a:blip r:embed="rId3"/>
          <a:stretch>
            <a:fillRect/>
          </a:stretch>
        </p:blipFill>
        <p:spPr>
          <a:xfrm>
            <a:off x="904875" y="674543"/>
            <a:ext cx="4752975" cy="3181350"/>
          </a:xfrm>
          <a:prstGeom prst="rect">
            <a:avLst/>
          </a:prstGeom>
        </p:spPr>
      </p:pic>
      <p:pic>
        <p:nvPicPr>
          <p:cNvPr id="8" name="Billede 7"/>
          <p:cNvPicPr>
            <a:picLocks noChangeAspect="1"/>
          </p:cNvPicPr>
          <p:nvPr/>
        </p:nvPicPr>
        <p:blipFill>
          <a:blip r:embed="rId4"/>
          <a:stretch>
            <a:fillRect/>
          </a:stretch>
        </p:blipFill>
        <p:spPr>
          <a:xfrm>
            <a:off x="6514955" y="2838305"/>
            <a:ext cx="4962525" cy="3324225"/>
          </a:xfrm>
          <a:prstGeom prst="rect">
            <a:avLst/>
          </a:prstGeom>
        </p:spPr>
      </p:pic>
    </p:spTree>
    <p:extLst>
      <p:ext uri="{BB962C8B-B14F-4D97-AF65-F5344CB8AC3E}">
        <p14:creationId xmlns:p14="http://schemas.microsoft.com/office/powerpoint/2010/main" val="4034317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4978</Words>
  <Application>Microsoft Office PowerPoint</Application>
  <PresentationFormat>Widescreen</PresentationFormat>
  <Paragraphs>610</Paragraphs>
  <Slides>52</Slides>
  <Notes>29</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52</vt:i4>
      </vt:variant>
    </vt:vector>
  </HeadingPairs>
  <TitlesOfParts>
    <vt:vector size="59" baseType="lpstr">
      <vt:lpstr>Arial</vt:lpstr>
      <vt:lpstr>Calibri</vt:lpstr>
      <vt:lpstr>Calibri Light</vt:lpstr>
      <vt:lpstr>Century Gothic</vt:lpstr>
      <vt:lpstr>Times New Roman</vt:lpstr>
      <vt:lpstr>Wingdings</vt:lpstr>
      <vt:lpstr>Office-tema</vt:lpstr>
      <vt:lpstr>PowerPoint-præsentation</vt:lpstr>
      <vt:lpstr>PowerPoint-præsentation</vt:lpstr>
      <vt:lpstr>PowerPoint-præsentation</vt:lpstr>
      <vt:lpstr>Zajęcia numer 2</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Ważne pytanie</vt:lpstr>
      <vt:lpstr>Definicje wieku kalendarzowego</vt:lpstr>
      <vt:lpstr>Starzenie się jako proces fizjologiczny</vt:lpstr>
      <vt:lpstr>Starzenie się jako proces fizjologiczny</vt:lpstr>
      <vt:lpstr>PowerPoint-præsentation</vt:lpstr>
      <vt:lpstr>Zmiany w układzie krążenia</vt:lpstr>
      <vt:lpstr>Zmiany w klatce piersiowej i płucach</vt:lpstr>
      <vt:lpstr>Zmiany w układzie pokarmowym  </vt:lpstr>
      <vt:lpstr>PowerPoint-præsentation</vt:lpstr>
      <vt:lpstr>Można temu zapobiegać poprzez:</vt:lpstr>
      <vt:lpstr>Zmiany w wątrobie</vt:lpstr>
      <vt:lpstr>Zmiany w nerkach</vt:lpstr>
      <vt:lpstr>Zmiany w układzie odporności</vt:lpstr>
      <vt:lpstr>PowerPoint-præsentation</vt:lpstr>
      <vt:lpstr>Zaburzenia słuchu z wiekiem</vt:lpstr>
      <vt:lpstr>Zajęcia numer 2</vt:lpstr>
      <vt:lpstr>PowerPoint-præsentation</vt:lpstr>
      <vt:lpstr>PowerPoint-præsentation</vt:lpstr>
      <vt:lpstr>Co jest wyznacznikiem zdrowia ?</vt:lpstr>
      <vt:lpstr>PowerPoint-præsentation</vt:lpstr>
      <vt:lpstr>Jak dochodzi do zmiany stylu życia?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ITS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Niels Christian F Vestergaard (NCV | OJ)</dc:creator>
  <cp:lastModifiedBy>Niels Christian F Vestergaard (NCV | OJ)</cp:lastModifiedBy>
  <cp:revision>4</cp:revision>
  <dcterms:created xsi:type="dcterms:W3CDTF">2019-11-30T10:33:56Z</dcterms:created>
  <dcterms:modified xsi:type="dcterms:W3CDTF">2019-11-30T18:04:30Z</dcterms:modified>
</cp:coreProperties>
</file>