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61" r:id="rId3"/>
    <p:sldId id="267" r:id="rId4"/>
    <p:sldId id="262" r:id="rId5"/>
    <p:sldId id="263" r:id="rId6"/>
    <p:sldId id="264" r:id="rId7"/>
    <p:sldId id="279" r:id="rId8"/>
    <p:sldId id="266" r:id="rId9"/>
    <p:sldId id="265" r:id="rId10"/>
    <p:sldId id="271" r:id="rId11"/>
    <p:sldId id="272" r:id="rId12"/>
    <p:sldId id="257" r:id="rId13"/>
    <p:sldId id="280" r:id="rId14"/>
    <p:sldId id="259" r:id="rId15"/>
    <p:sldId id="282" r:id="rId16"/>
    <p:sldId id="258" r:id="rId17"/>
    <p:sldId id="268" r:id="rId18"/>
    <p:sldId id="269" r:id="rId19"/>
    <p:sldId id="270" r:id="rId20"/>
    <p:sldId id="278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CB78-7A83-44A4-B348-DB0B19C11720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17BA-CC59-409A-9564-9BB2C94FE7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68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46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70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1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8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29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93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26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89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0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25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5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5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02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6AB7-EB84-4799-A56D-78492ACF8CA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F7D7-C534-42A9-98D5-16B90E224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3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1.jpg@01D37A4A.783D05B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2ahUKEwjuw8nniZrdAhWCjiwKHbsOBjUQjRx6BAgBEAU&amp;url=https://pxhere.com/fr/photo/427759&amp;psig=AOvVaw3EM-TC6uZ4SJ055GFyFROi&amp;ust=153590061380539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dk/url?sa=i&amp;rct=j&amp;q=&amp;esrc=s&amp;source=images&amp;cd=&amp;cad=rja&amp;uact=8&amp;ved=2ahUKEwjuw8nniZrdAhWCjiwKHbsOBjUQjRx6BAgBEAU&amp;url=https://pxhere.com/fr/photo/427759&amp;psig=AOvVaw3EM-TC6uZ4SJ055GFyFROi&amp;ust=15359006138053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720436" y="591127"/>
            <a:ext cx="5929746" cy="1126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6000" dirty="0">
                <a:solidFill>
                  <a:srgbClr val="00B050"/>
                </a:solidFill>
              </a:rPr>
              <a:t>ABBIAMO UN</a:t>
            </a:r>
          </a:p>
        </p:txBody>
      </p:sp>
      <p:sp>
        <p:nvSpPr>
          <p:cNvPr id="8" name="Rektangel 7"/>
          <p:cNvSpPr/>
          <p:nvPr/>
        </p:nvSpPr>
        <p:spPr>
          <a:xfrm>
            <a:off x="1727200" y="5449088"/>
            <a:ext cx="8875747" cy="1126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6000" dirty="0">
                <a:solidFill>
                  <a:srgbClr val="00B050"/>
                </a:solidFill>
              </a:rPr>
              <a:t>QUAL’E ILNOSTRO MINDSET?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309" y="1963691"/>
            <a:ext cx="4593737" cy="323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ktangel 1"/>
          <p:cNvSpPr/>
          <p:nvPr/>
        </p:nvSpPr>
        <p:spPr>
          <a:xfrm>
            <a:off x="3685309" y="1798253"/>
            <a:ext cx="3814916" cy="6696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600" dirty="0"/>
              <a:t>Mentalità positiva</a:t>
            </a:r>
          </a:p>
        </p:txBody>
      </p:sp>
      <p:sp>
        <p:nvSpPr>
          <p:cNvPr id="7" name="Rektangel 6"/>
          <p:cNvSpPr/>
          <p:nvPr/>
        </p:nvSpPr>
        <p:spPr>
          <a:xfrm>
            <a:off x="8681884" y="2533434"/>
            <a:ext cx="2949677" cy="1861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 smtClean="0">
                <a:solidFill>
                  <a:sysClr val="windowText" lastClr="000000"/>
                </a:solidFill>
              </a:rPr>
              <a:t>Modulo 1</a:t>
            </a:r>
            <a:r>
              <a:rPr lang="it-IT" sz="3600" dirty="0">
                <a:solidFill>
                  <a:sysClr val="windowText" lastClr="000000"/>
                </a:solidFill>
              </a:rPr>
              <a:t/>
            </a:r>
            <a:br>
              <a:rPr lang="it-IT" sz="3600" dirty="0">
                <a:solidFill>
                  <a:sysClr val="windowText" lastClr="000000"/>
                </a:solidFill>
              </a:rPr>
            </a:br>
            <a:r>
              <a:rPr lang="it-IT" sz="3600" dirty="0" smtClean="0">
                <a:solidFill>
                  <a:sysClr val="windowText" lastClr="000000"/>
                </a:solidFill>
              </a:rPr>
              <a:t>Parte </a:t>
            </a:r>
            <a:r>
              <a:rPr lang="it-IT" sz="3600" dirty="0" smtClean="0">
                <a:solidFill>
                  <a:sysClr val="windowText" lastClr="000000"/>
                </a:solidFill>
              </a:rPr>
              <a:t>2</a:t>
            </a:r>
            <a:endParaRPr lang="it-IT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4" y="1690688"/>
            <a:ext cx="4329039" cy="4352520"/>
          </a:xfrm>
        </p:spPr>
      </p:pic>
      <p:sp>
        <p:nvSpPr>
          <p:cNvPr id="4" name="Rektangel 3"/>
          <p:cNvSpPr/>
          <p:nvPr/>
        </p:nvSpPr>
        <p:spPr>
          <a:xfrm>
            <a:off x="850688" y="1527901"/>
            <a:ext cx="3277176" cy="975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1: 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Malattia fisica acuta - e a seguito disabilità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Lige pilforbindelse 9"/>
          <p:cNvCxnSpPr>
            <a:stCxn id="4" idx="3"/>
          </p:cNvCxnSpPr>
          <p:nvPr/>
        </p:nvCxnSpPr>
        <p:spPr>
          <a:xfrm>
            <a:off x="4127864" y="2015732"/>
            <a:ext cx="4009212" cy="726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V="1">
            <a:off x="4107728" y="3110332"/>
            <a:ext cx="4029348" cy="2072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V="1">
            <a:off x="3916218" y="3997616"/>
            <a:ext cx="4240993" cy="1690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>
            <a:stCxn id="7" idx="3"/>
          </p:cNvCxnSpPr>
          <p:nvPr/>
        </p:nvCxnSpPr>
        <p:spPr>
          <a:xfrm flipV="1">
            <a:off x="4094228" y="4821148"/>
            <a:ext cx="4062983" cy="38576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830550" y="2608301"/>
            <a:ext cx="3277178" cy="8872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Sviluppo lento di problemi mentali e cerebrali, e diagnosi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433456" y="1512921"/>
            <a:ext cx="2895728" cy="28365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Sappiamo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siamo in grado di prevenire - ritardare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queste cause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17049" y="4492622"/>
            <a:ext cx="3277179" cy="7342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Scorrimento</a:t>
            </a:r>
            <a:r>
              <a:rPr lang="en-GB" dirty="0">
                <a:solidFill>
                  <a:schemeClr val="tx1"/>
                </a:solidFill>
              </a:rPr>
              <a:t> lento </a:t>
            </a:r>
            <a:r>
              <a:rPr lang="en-GB" dirty="0" err="1">
                <a:solidFill>
                  <a:schemeClr val="tx1"/>
                </a:solidFill>
              </a:rPr>
              <a:t>nella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dipendenza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17049" y="3559789"/>
            <a:ext cx="3277178" cy="8046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3: 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Problemi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psichiatrici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diagnosi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17049" y="5309004"/>
            <a:ext cx="3277179" cy="7342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Incidenti</a:t>
            </a:r>
            <a:r>
              <a:rPr lang="en-GB" dirty="0">
                <a:solidFill>
                  <a:schemeClr val="tx1"/>
                </a:solidFill>
              </a:rPr>
              <a:t> - </a:t>
            </a:r>
            <a:r>
              <a:rPr lang="en-GB" dirty="0" err="1">
                <a:solidFill>
                  <a:schemeClr val="tx1"/>
                </a:solidFill>
              </a:rPr>
              <a:t>cadute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Lige pilforbindelse 23"/>
          <p:cNvCxnSpPr/>
          <p:nvPr/>
        </p:nvCxnSpPr>
        <p:spPr>
          <a:xfrm flipV="1">
            <a:off x="4094227" y="5615709"/>
            <a:ext cx="4042849" cy="631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4525818" y="4452353"/>
            <a:ext cx="2803365" cy="15908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molti perdono la loro indipendenza a causa dei punti 4 e 5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83055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COME SI PERDE L’INDIPENDENZA:</a:t>
            </a:r>
          </a:p>
        </p:txBody>
      </p:sp>
    </p:spTree>
    <p:extLst>
      <p:ext uri="{BB962C8B-B14F-4D97-AF65-F5344CB8AC3E}">
        <p14:creationId xmlns:p14="http://schemas.microsoft.com/office/powerpoint/2010/main" val="17677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332411" y="783771"/>
            <a:ext cx="4049486" cy="138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554848" y="3007206"/>
            <a:ext cx="7393577" cy="5983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4 </a:t>
            </a:r>
            <a:r>
              <a:rPr lang="it-IT" sz="2000" dirty="0">
                <a:solidFill>
                  <a:schemeClr val="tx1"/>
                </a:solidFill>
              </a:rPr>
              <a:t>Lenta riduzione dei muscoli flessori sull'avambraccio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54853" y="889942"/>
            <a:ext cx="7393577" cy="73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E' una lenta riduzione della nostra condizione fisica/stamina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554848" y="1563230"/>
            <a:ext cx="7393577" cy="6275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it-IT" sz="2000" dirty="0">
                <a:solidFill>
                  <a:schemeClr val="tx1"/>
                </a:solidFill>
              </a:rPr>
              <a:t>Lenta riduzione delle nostre competenze di equilibrio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54848" y="2149337"/>
            <a:ext cx="7393577" cy="84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it-IT" sz="2000" dirty="0">
                <a:solidFill>
                  <a:schemeClr val="tx1"/>
                </a:solidFill>
              </a:rPr>
              <a:t>Lenta riduzione dei muscoli di estensione sulle nostre cosce (i muscoli della parte posteriore delle nostre cosce)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554848" y="5725877"/>
            <a:ext cx="7393577" cy="5210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sz="2000" dirty="0">
                <a:solidFill>
                  <a:schemeClr val="tx1"/>
                </a:solidFill>
              </a:rPr>
              <a:t>8. </a:t>
            </a:r>
            <a:r>
              <a:rPr lang="it-IT" sz="2000" dirty="0">
                <a:solidFill>
                  <a:schemeClr val="tx1"/>
                </a:solidFill>
              </a:rPr>
              <a:t>Problemi con la nostra pressione sanguigna</a:t>
            </a:r>
            <a:endParaRPr lang="da-DK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428016" y="2412882"/>
            <a:ext cx="2126832" cy="15986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 cruciali fattori fisici per evitare di perdere la nostra indipendenza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554848" y="3682272"/>
            <a:ext cx="7393577" cy="508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it-IT" sz="2000" dirty="0">
                <a:solidFill>
                  <a:schemeClr val="tx1"/>
                </a:solidFill>
              </a:rPr>
              <a:t>Troppo alto o troppo basso Indice di Massa Corporea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554848" y="4387423"/>
            <a:ext cx="8334824" cy="5210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it-IT" sz="2000" dirty="0">
                <a:solidFill>
                  <a:schemeClr val="tx1"/>
                </a:solidFill>
              </a:rPr>
              <a:t>Cambiamento lento nella nostra percentuale di grasso - l'equilibrio tra grasso e muscoli 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554848" y="4994800"/>
            <a:ext cx="7393577" cy="52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2000" dirty="0">
                <a:solidFill>
                  <a:schemeClr val="tx1"/>
                </a:solidFill>
              </a:rPr>
              <a:t>7</a:t>
            </a:r>
            <a:r>
              <a:rPr lang="en-GB" sz="2000" dirty="0">
                <a:solidFill>
                  <a:schemeClr val="tx1"/>
                </a:solidFill>
              </a:rPr>
              <a:t>. La nostra </a:t>
            </a:r>
            <a:r>
              <a:rPr lang="en-GB" sz="2000" dirty="0" err="1">
                <a:solidFill>
                  <a:schemeClr val="tx1"/>
                </a:solidFill>
              </a:rPr>
              <a:t>circonferenza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dell'anca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30550" y="365125"/>
            <a:ext cx="10515600" cy="54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COME SI PERDE L’INDIPENDENZA :</a:t>
            </a:r>
          </a:p>
        </p:txBody>
      </p:sp>
    </p:spTree>
    <p:extLst>
      <p:ext uri="{BB962C8B-B14F-4D97-AF65-F5344CB8AC3E}">
        <p14:creationId xmlns:p14="http://schemas.microsoft.com/office/powerpoint/2010/main" val="209155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12" y="952901"/>
            <a:ext cx="7821889" cy="52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32416" y="3203274"/>
            <a:ext cx="813448" cy="2689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60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X 5</a:t>
            </a:r>
          </a:p>
        </p:txBody>
      </p:sp>
      <p:sp>
        <p:nvSpPr>
          <p:cNvPr id="5" name="Rektangel 4"/>
          <p:cNvSpPr/>
          <p:nvPr/>
        </p:nvSpPr>
        <p:spPr>
          <a:xfrm>
            <a:off x="1073195" y="4662619"/>
            <a:ext cx="439200" cy="12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6" name="Rektangel 5"/>
          <p:cNvSpPr/>
          <p:nvPr/>
        </p:nvSpPr>
        <p:spPr>
          <a:xfrm>
            <a:off x="1538448" y="4287613"/>
            <a:ext cx="439200" cy="1618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7" name="Rektangel 6"/>
          <p:cNvSpPr/>
          <p:nvPr/>
        </p:nvSpPr>
        <p:spPr>
          <a:xfrm>
            <a:off x="1981615" y="4824042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8" name="Rektangel 7"/>
          <p:cNvSpPr/>
          <p:nvPr/>
        </p:nvSpPr>
        <p:spPr>
          <a:xfrm>
            <a:off x="4687972" y="4276315"/>
            <a:ext cx="439200" cy="16226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</a:t>
            </a:r>
          </a:p>
        </p:txBody>
      </p:sp>
      <p:sp>
        <p:nvSpPr>
          <p:cNvPr id="9" name="Rektangel 8"/>
          <p:cNvSpPr/>
          <p:nvPr/>
        </p:nvSpPr>
        <p:spPr>
          <a:xfrm>
            <a:off x="8453253" y="4160069"/>
            <a:ext cx="439200" cy="17893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15</a:t>
            </a:r>
          </a:p>
        </p:txBody>
      </p:sp>
      <p:sp>
        <p:nvSpPr>
          <p:cNvPr id="10" name="Rektangel 9"/>
          <p:cNvSpPr/>
          <p:nvPr/>
        </p:nvSpPr>
        <p:spPr>
          <a:xfrm>
            <a:off x="9495079" y="4348396"/>
            <a:ext cx="439200" cy="1622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17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22619" y="5077446"/>
            <a:ext cx="439200" cy="842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</a:t>
            </a:r>
          </a:p>
        </p:txBody>
      </p:sp>
      <p:sp>
        <p:nvSpPr>
          <p:cNvPr id="17" name="Rektangel 16"/>
          <p:cNvSpPr/>
          <p:nvPr/>
        </p:nvSpPr>
        <p:spPr>
          <a:xfrm flipH="1">
            <a:off x="9495079" y="5968343"/>
            <a:ext cx="2401745" cy="476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Poche volte l’anno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1472810" y="4009608"/>
            <a:ext cx="437467" cy="1960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30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0976104" y="5117696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</a:t>
            </a:r>
          </a:p>
        </p:txBody>
      </p:sp>
      <p:sp>
        <p:nvSpPr>
          <p:cNvPr id="20" name="Rektangel 19"/>
          <p:cNvSpPr/>
          <p:nvPr/>
        </p:nvSpPr>
        <p:spPr>
          <a:xfrm>
            <a:off x="7465903" y="4546251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13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67902" y="4827788"/>
            <a:ext cx="439200" cy="10817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671587" y="4486458"/>
            <a:ext cx="439200" cy="1409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962609" y="4342232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14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978994" y="4001854"/>
            <a:ext cx="439200" cy="1953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12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714702" y="14847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 flipH="1">
            <a:off x="4203173" y="5896018"/>
            <a:ext cx="2388073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 – 5  volte a settimana</a:t>
            </a:r>
          </a:p>
        </p:txBody>
      </p:sp>
      <p:sp>
        <p:nvSpPr>
          <p:cNvPr id="16" name="Rektangel 15"/>
          <p:cNvSpPr/>
          <p:nvPr/>
        </p:nvSpPr>
        <p:spPr>
          <a:xfrm flipH="1">
            <a:off x="6965540" y="5955811"/>
            <a:ext cx="2415199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1-3 volte al mese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9991785" y="3533377"/>
            <a:ext cx="439200" cy="242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40 w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18  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0485460" y="3822399"/>
            <a:ext cx="439200" cy="21418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35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 flipH="1">
            <a:off x="230907" y="5896018"/>
            <a:ext cx="3584517" cy="521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Giornalmente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156768" y="3941138"/>
            <a:ext cx="439200" cy="1960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11</a:t>
            </a:r>
          </a:p>
        </p:txBody>
      </p:sp>
      <p:sp>
        <p:nvSpPr>
          <p:cNvPr id="35" name="Rektangel 34"/>
          <p:cNvSpPr/>
          <p:nvPr/>
        </p:nvSpPr>
        <p:spPr>
          <a:xfrm>
            <a:off x="8927867" y="4867695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</a:t>
            </a:r>
          </a:p>
        </p:txBody>
      </p:sp>
      <p:sp>
        <p:nvSpPr>
          <p:cNvPr id="36" name="Rektangel 35"/>
          <p:cNvSpPr/>
          <p:nvPr/>
        </p:nvSpPr>
        <p:spPr>
          <a:xfrm>
            <a:off x="2430636" y="5038691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sp>
        <p:nvSpPr>
          <p:cNvPr id="37" name="Rektangel 36"/>
          <p:cNvSpPr/>
          <p:nvPr/>
        </p:nvSpPr>
        <p:spPr>
          <a:xfrm>
            <a:off x="2880850" y="4483840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</a:t>
            </a:r>
          </a:p>
        </p:txBody>
      </p:sp>
      <p:sp>
        <p:nvSpPr>
          <p:cNvPr id="38" name="Rektangel 37"/>
          <p:cNvSpPr/>
          <p:nvPr/>
        </p:nvSpPr>
        <p:spPr>
          <a:xfrm>
            <a:off x="3348137" y="4282680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</a:p>
        </p:txBody>
      </p:sp>
      <p:sp>
        <p:nvSpPr>
          <p:cNvPr id="30" name="Rektangel 29"/>
          <p:cNvSpPr/>
          <p:nvPr/>
        </p:nvSpPr>
        <p:spPr>
          <a:xfrm>
            <a:off x="0" y="610065"/>
            <a:ext cx="12191999" cy="1960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chemeClr val="tx1"/>
                </a:solidFill>
              </a:rPr>
              <a:t>Mantenere le nostre competenze fisiche e cognitive.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Devono essere messe alla prova fino all'80% della nostra competenza massima.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Minimo 2 volte a settimana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3195" y="4662619"/>
            <a:ext cx="439200" cy="12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6" name="Rektangel 5"/>
          <p:cNvSpPr/>
          <p:nvPr/>
        </p:nvSpPr>
        <p:spPr>
          <a:xfrm>
            <a:off x="1538448" y="4287613"/>
            <a:ext cx="439200" cy="1618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7" name="Rektangel 6"/>
          <p:cNvSpPr/>
          <p:nvPr/>
        </p:nvSpPr>
        <p:spPr>
          <a:xfrm>
            <a:off x="1981615" y="4824042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8" name="Rektangel 7"/>
          <p:cNvSpPr/>
          <p:nvPr/>
        </p:nvSpPr>
        <p:spPr>
          <a:xfrm>
            <a:off x="4687972" y="4276315"/>
            <a:ext cx="439200" cy="16226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</a:t>
            </a:r>
          </a:p>
        </p:txBody>
      </p:sp>
      <p:sp>
        <p:nvSpPr>
          <p:cNvPr id="9" name="Rektangel 8"/>
          <p:cNvSpPr/>
          <p:nvPr/>
        </p:nvSpPr>
        <p:spPr>
          <a:xfrm>
            <a:off x="8453253" y="4160069"/>
            <a:ext cx="439200" cy="17893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15</a:t>
            </a:r>
          </a:p>
        </p:txBody>
      </p:sp>
      <p:sp>
        <p:nvSpPr>
          <p:cNvPr id="10" name="Rektangel 9"/>
          <p:cNvSpPr/>
          <p:nvPr/>
        </p:nvSpPr>
        <p:spPr>
          <a:xfrm>
            <a:off x="9495079" y="4348396"/>
            <a:ext cx="439200" cy="1622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17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22619" y="5077446"/>
            <a:ext cx="439200" cy="842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</a:t>
            </a:r>
          </a:p>
        </p:txBody>
      </p:sp>
      <p:sp>
        <p:nvSpPr>
          <p:cNvPr id="17" name="Rektangel 16"/>
          <p:cNvSpPr/>
          <p:nvPr/>
        </p:nvSpPr>
        <p:spPr>
          <a:xfrm flipH="1">
            <a:off x="9495079" y="5968343"/>
            <a:ext cx="2401745" cy="476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Poche volte l’anno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1472810" y="4009608"/>
            <a:ext cx="437467" cy="1960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30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0976104" y="5117696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</a:t>
            </a:r>
          </a:p>
        </p:txBody>
      </p:sp>
      <p:sp>
        <p:nvSpPr>
          <p:cNvPr id="20" name="Rektangel 19"/>
          <p:cNvSpPr/>
          <p:nvPr/>
        </p:nvSpPr>
        <p:spPr>
          <a:xfrm>
            <a:off x="7465903" y="4546251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13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67902" y="4827788"/>
            <a:ext cx="439200" cy="10817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671587" y="4486458"/>
            <a:ext cx="439200" cy="1409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962609" y="4342232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14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978994" y="4001854"/>
            <a:ext cx="439200" cy="1953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12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714702" y="14847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 flipH="1">
            <a:off x="4203173" y="5896018"/>
            <a:ext cx="2388073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 – 5 volte a settimana</a:t>
            </a:r>
          </a:p>
        </p:txBody>
      </p:sp>
      <p:sp>
        <p:nvSpPr>
          <p:cNvPr id="16" name="Rektangel 15"/>
          <p:cNvSpPr/>
          <p:nvPr/>
        </p:nvSpPr>
        <p:spPr>
          <a:xfrm flipH="1">
            <a:off x="6965540" y="5955811"/>
            <a:ext cx="2415199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1-3 volte al mese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9991785" y="3533377"/>
            <a:ext cx="439200" cy="242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40 w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18  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0485460" y="3822399"/>
            <a:ext cx="439200" cy="21418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35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 flipH="1">
            <a:off x="230907" y="5896018"/>
            <a:ext cx="3584517" cy="521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Giornalmente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156768" y="3941138"/>
            <a:ext cx="439200" cy="1960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11</a:t>
            </a:r>
          </a:p>
        </p:txBody>
      </p:sp>
      <p:sp>
        <p:nvSpPr>
          <p:cNvPr id="35" name="Rektangel 34"/>
          <p:cNvSpPr/>
          <p:nvPr/>
        </p:nvSpPr>
        <p:spPr>
          <a:xfrm>
            <a:off x="8927867" y="4867695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</a:t>
            </a:r>
          </a:p>
        </p:txBody>
      </p:sp>
      <p:sp>
        <p:nvSpPr>
          <p:cNvPr id="36" name="Rektangel 35"/>
          <p:cNvSpPr/>
          <p:nvPr/>
        </p:nvSpPr>
        <p:spPr>
          <a:xfrm>
            <a:off x="2430636" y="5038691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sp>
        <p:nvSpPr>
          <p:cNvPr id="37" name="Rektangel 36"/>
          <p:cNvSpPr/>
          <p:nvPr/>
        </p:nvSpPr>
        <p:spPr>
          <a:xfrm>
            <a:off x="2880850" y="4483840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</a:t>
            </a:r>
          </a:p>
        </p:txBody>
      </p:sp>
      <p:sp>
        <p:nvSpPr>
          <p:cNvPr id="38" name="Rektangel 37"/>
          <p:cNvSpPr/>
          <p:nvPr/>
        </p:nvSpPr>
        <p:spPr>
          <a:xfrm>
            <a:off x="3348137" y="4282680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</a:p>
        </p:txBody>
      </p:sp>
      <p:sp>
        <p:nvSpPr>
          <p:cNvPr id="33" name="Rektangel 32"/>
          <p:cNvSpPr/>
          <p:nvPr/>
        </p:nvSpPr>
        <p:spPr>
          <a:xfrm>
            <a:off x="0" y="22896"/>
            <a:ext cx="12191999" cy="1618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   </a:t>
            </a:r>
            <a:r>
              <a:rPr lang="it-IT" sz="3200" dirty="0">
                <a:solidFill>
                  <a:schemeClr val="tx1"/>
                </a:solidFill>
              </a:rPr>
              <a:t>Il nostro lavoro 5 giorni alla settimana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contribuisce molto al mantenimento delle nostre competenze fisiche e cognitive generali</a:t>
            </a:r>
          </a:p>
        </p:txBody>
      </p:sp>
    </p:spTree>
    <p:extLst>
      <p:ext uri="{BB962C8B-B14F-4D97-AF65-F5344CB8AC3E}">
        <p14:creationId xmlns:p14="http://schemas.microsoft.com/office/powerpoint/2010/main" val="3080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635522" y="3244322"/>
            <a:ext cx="516725" cy="2689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60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X 2</a:t>
            </a:r>
          </a:p>
        </p:txBody>
      </p:sp>
      <p:sp>
        <p:nvSpPr>
          <p:cNvPr id="5" name="Rektangel 4"/>
          <p:cNvSpPr/>
          <p:nvPr/>
        </p:nvSpPr>
        <p:spPr>
          <a:xfrm>
            <a:off x="255620" y="4671712"/>
            <a:ext cx="439200" cy="12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6" name="Rektangel 5"/>
          <p:cNvSpPr/>
          <p:nvPr/>
        </p:nvSpPr>
        <p:spPr>
          <a:xfrm>
            <a:off x="759305" y="4291358"/>
            <a:ext cx="439200" cy="1618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7" name="Rektangel 6"/>
          <p:cNvSpPr/>
          <p:nvPr/>
        </p:nvSpPr>
        <p:spPr>
          <a:xfrm>
            <a:off x="1249949" y="4837166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8" name="Rektangel 7"/>
          <p:cNvSpPr/>
          <p:nvPr/>
        </p:nvSpPr>
        <p:spPr>
          <a:xfrm>
            <a:off x="4687972" y="4276315"/>
            <a:ext cx="439200" cy="16226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</a:t>
            </a:r>
          </a:p>
        </p:txBody>
      </p:sp>
      <p:sp>
        <p:nvSpPr>
          <p:cNvPr id="9" name="Rektangel 8"/>
          <p:cNvSpPr/>
          <p:nvPr/>
        </p:nvSpPr>
        <p:spPr>
          <a:xfrm>
            <a:off x="8453253" y="4160069"/>
            <a:ext cx="439200" cy="17893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15</a:t>
            </a:r>
          </a:p>
        </p:txBody>
      </p:sp>
      <p:sp>
        <p:nvSpPr>
          <p:cNvPr id="10" name="Rektangel 9"/>
          <p:cNvSpPr/>
          <p:nvPr/>
        </p:nvSpPr>
        <p:spPr>
          <a:xfrm>
            <a:off x="9495079" y="4348396"/>
            <a:ext cx="439200" cy="1622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17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22619" y="5077446"/>
            <a:ext cx="439200" cy="842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</a:t>
            </a:r>
          </a:p>
        </p:txBody>
      </p:sp>
      <p:sp>
        <p:nvSpPr>
          <p:cNvPr id="17" name="Rektangel 16"/>
          <p:cNvSpPr/>
          <p:nvPr/>
        </p:nvSpPr>
        <p:spPr>
          <a:xfrm flipH="1">
            <a:off x="9495079" y="5968343"/>
            <a:ext cx="2401745" cy="476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Poche volte l’anno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1472810" y="4009608"/>
            <a:ext cx="437467" cy="1960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30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0976104" y="5117696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</a:t>
            </a:r>
          </a:p>
        </p:txBody>
      </p:sp>
      <p:sp>
        <p:nvSpPr>
          <p:cNvPr id="20" name="Rektangel 19"/>
          <p:cNvSpPr/>
          <p:nvPr/>
        </p:nvSpPr>
        <p:spPr>
          <a:xfrm>
            <a:off x="7465903" y="4546251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13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67902" y="4827788"/>
            <a:ext cx="439200" cy="10817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671587" y="4486458"/>
            <a:ext cx="439200" cy="1409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962609" y="4342232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14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978994" y="4001854"/>
            <a:ext cx="439200" cy="1953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12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714702" y="14847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 flipH="1">
            <a:off x="3640440" y="5896018"/>
            <a:ext cx="2950805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 – 5  volte la settimana</a:t>
            </a:r>
          </a:p>
        </p:txBody>
      </p:sp>
      <p:sp>
        <p:nvSpPr>
          <p:cNvPr id="16" name="Rektangel 15"/>
          <p:cNvSpPr/>
          <p:nvPr/>
        </p:nvSpPr>
        <p:spPr>
          <a:xfrm flipH="1">
            <a:off x="6965540" y="5955811"/>
            <a:ext cx="2415199" cy="510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1-3 volte al mese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9991785" y="3533377"/>
            <a:ext cx="439200" cy="242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40 w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18  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0485460" y="3822399"/>
            <a:ext cx="439200" cy="21418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35 w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 flipH="1">
            <a:off x="230907" y="5896018"/>
            <a:ext cx="3026508" cy="521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Giornalmente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156768" y="3941138"/>
            <a:ext cx="439200" cy="1960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11</a:t>
            </a:r>
          </a:p>
        </p:txBody>
      </p:sp>
      <p:sp>
        <p:nvSpPr>
          <p:cNvPr id="35" name="Rektangel 34"/>
          <p:cNvSpPr/>
          <p:nvPr/>
        </p:nvSpPr>
        <p:spPr>
          <a:xfrm>
            <a:off x="8927867" y="4867695"/>
            <a:ext cx="439200" cy="10817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</a:t>
            </a:r>
          </a:p>
        </p:txBody>
      </p:sp>
      <p:sp>
        <p:nvSpPr>
          <p:cNvPr id="36" name="Rektangel 35"/>
          <p:cNvSpPr/>
          <p:nvPr/>
        </p:nvSpPr>
        <p:spPr>
          <a:xfrm>
            <a:off x="1762015" y="5050791"/>
            <a:ext cx="439200" cy="842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sp>
        <p:nvSpPr>
          <p:cNvPr id="37" name="Rektangel 36"/>
          <p:cNvSpPr/>
          <p:nvPr/>
        </p:nvSpPr>
        <p:spPr>
          <a:xfrm>
            <a:off x="2282490" y="4491900"/>
            <a:ext cx="439200" cy="14095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818215" y="4292286"/>
            <a:ext cx="439200" cy="16163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</a:p>
        </p:txBody>
      </p:sp>
      <p:sp>
        <p:nvSpPr>
          <p:cNvPr id="30" name="Rektangel 29"/>
          <p:cNvSpPr/>
          <p:nvPr/>
        </p:nvSpPr>
        <p:spPr>
          <a:xfrm>
            <a:off x="0" y="606321"/>
            <a:ext cx="12191999" cy="1960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chemeClr val="tx1"/>
                </a:solidFill>
              </a:rPr>
              <a:t>Mantenere le nostre competenze fisiche e cognitive.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Devono essere messe alla prova fino all'80% della nostra competenza massima.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Minimo 2 volte a settimana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238625" y="1575446"/>
            <a:ext cx="7515225" cy="12896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10% </a:t>
            </a:r>
          </a:p>
          <a:p>
            <a:pPr algn="ctr"/>
            <a:r>
              <a:rPr lang="en-GB" sz="2800" b="1" dirty="0" err="1">
                <a:solidFill>
                  <a:srgbClr val="00B050"/>
                </a:solidFill>
              </a:rPr>
              <a:t>Erano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fisicamente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più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forti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219931" y="3247895"/>
            <a:ext cx="7552612" cy="1338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60% </a:t>
            </a:r>
          </a:p>
          <a:p>
            <a:pPr algn="ctr"/>
            <a:r>
              <a:rPr lang="en-GB" sz="2800" b="1" dirty="0" err="1">
                <a:solidFill>
                  <a:srgbClr val="00B0F0"/>
                </a:solidFill>
              </a:rPr>
              <a:t>Erano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allo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stesso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livello</a:t>
            </a:r>
            <a:endParaRPr lang="en-GB" sz="2800" b="1" dirty="0">
              <a:solidFill>
                <a:srgbClr val="00B0F0"/>
              </a:solidFill>
            </a:endParaRPr>
          </a:p>
          <a:p>
            <a:pPr algn="ctr"/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238625" y="5154317"/>
            <a:ext cx="7595475" cy="1229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30% </a:t>
            </a: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Erano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ficamente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più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deboli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 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Højrepil 9"/>
          <p:cNvSpPr/>
          <p:nvPr/>
        </p:nvSpPr>
        <p:spPr>
          <a:xfrm>
            <a:off x="4238625" y="252413"/>
            <a:ext cx="7719695" cy="123158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Dopo 5 anni 70 anni – 75 anni.</a:t>
            </a:r>
          </a:p>
        </p:txBody>
      </p:sp>
      <p:sp>
        <p:nvSpPr>
          <p:cNvPr id="6" name="Rektangel 5"/>
          <p:cNvSpPr/>
          <p:nvPr/>
        </p:nvSpPr>
        <p:spPr>
          <a:xfrm>
            <a:off x="1" y="553819"/>
            <a:ext cx="4238624" cy="5829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Testato dopo il pensionamento a 70 anni e poi di nuovo a 75 anni</a:t>
            </a:r>
            <a:endParaRPr lang="en-GB" sz="3600" b="1" dirty="0"/>
          </a:p>
          <a:p>
            <a:pPr algn="ctr"/>
            <a:r>
              <a:rPr lang="it-IT" sz="1400" b="1" dirty="0"/>
              <a:t>400 anziani sono stati testati - su 40 diverse attività quotidiane ordinarie scelte da loro stessi.  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400" b="1" dirty="0"/>
              <a:t>Qualsiasi cosa, dal fare il bagno, a cucinare, alla spesa, al lavaggio del pavimento della cucina, al tagliare la siepe. </a:t>
            </a:r>
          </a:p>
          <a:p>
            <a:pPr algn="ctr"/>
            <a:r>
              <a:rPr lang="it-IT" sz="1400" b="1" dirty="0"/>
              <a:t>Attività facili - attività più difficili in un mix.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400" b="1" dirty="0"/>
              <a:t>Poi non è successo niente per i successivi 5 anni - e tutti ancora vivi sono stati riprovati nelle stesse attività di 5 anni prima.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675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036" y="3844902"/>
            <a:ext cx="5838825" cy="2247900"/>
          </a:xfrm>
          <a:prstGeom prst="rect">
            <a:avLst/>
          </a:prstGeom>
        </p:spPr>
      </p:pic>
      <p:sp>
        <p:nvSpPr>
          <p:cNvPr id="7" name="Oval billedforklaring 6"/>
          <p:cNvSpPr/>
          <p:nvPr/>
        </p:nvSpPr>
        <p:spPr>
          <a:xfrm>
            <a:off x="1078509" y="1989977"/>
            <a:ext cx="3409405" cy="1854925"/>
          </a:xfrm>
          <a:prstGeom prst="wedgeEllipseCallout">
            <a:avLst>
              <a:gd name="adj1" fmla="val 57328"/>
              <a:gd name="adj2" fmla="val 61099"/>
            </a:avLst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È troppo tardi per </a:t>
            </a:r>
            <a:r>
              <a:rPr lang="da-DK" sz="2400" b="1" dirty="0">
                <a:solidFill>
                  <a:srgbClr val="FF0000"/>
                </a:solidFill>
              </a:rPr>
              <a:t>lui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9" name="Oval billedforklaring 8"/>
          <p:cNvSpPr/>
          <p:nvPr/>
        </p:nvSpPr>
        <p:spPr>
          <a:xfrm>
            <a:off x="7854454" y="2447063"/>
            <a:ext cx="4071934" cy="2333943"/>
          </a:xfrm>
          <a:prstGeom prst="wedgeEllipseCallout">
            <a:avLst>
              <a:gd name="adj1" fmla="val -36472"/>
              <a:gd name="adj2" fmla="val 598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/>
              <a:t>”</a:t>
            </a:r>
            <a:r>
              <a:rPr lang="it-IT" sz="2800" i="1" dirty="0"/>
              <a:t> Più esercizio fisico - più cibo salutare nella vita degli anziani…</a:t>
            </a:r>
            <a:r>
              <a:rPr lang="en-GB" sz="2800" i="1" dirty="0"/>
              <a:t>”</a:t>
            </a:r>
          </a:p>
        </p:txBody>
      </p:sp>
      <p:sp>
        <p:nvSpPr>
          <p:cNvPr id="10" name="Oval billedforklaring 9"/>
          <p:cNvSpPr/>
          <p:nvPr/>
        </p:nvSpPr>
        <p:spPr>
          <a:xfrm>
            <a:off x="5221197" y="1467434"/>
            <a:ext cx="3409405" cy="1854925"/>
          </a:xfrm>
          <a:prstGeom prst="wedgeEllipseCallout">
            <a:avLst>
              <a:gd name="adj1" fmla="val -10488"/>
              <a:gd name="adj2" fmla="val 76592"/>
            </a:avLst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È </a:t>
            </a:r>
            <a:r>
              <a:rPr lang="en-GB" sz="2400" dirty="0" err="1">
                <a:solidFill>
                  <a:schemeClr val="tx1"/>
                </a:solidFill>
              </a:rPr>
              <a:t>troppo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tardi</a:t>
            </a:r>
            <a:r>
              <a:rPr lang="en-GB" sz="2400" dirty="0">
                <a:solidFill>
                  <a:schemeClr val="tx1"/>
                </a:solidFill>
              </a:rPr>
              <a:t> per  </a:t>
            </a:r>
            <a:r>
              <a:rPr lang="en-GB" sz="2400" b="1" dirty="0">
                <a:solidFill>
                  <a:srgbClr val="FF0000"/>
                </a:solidFill>
              </a:rPr>
              <a:t>lei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06287" y="154571"/>
            <a:ext cx="6753497" cy="104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Con </a:t>
            </a:r>
            <a:r>
              <a:rPr lang="en-GB" sz="3200" dirty="0" err="1">
                <a:solidFill>
                  <a:schemeClr val="tx1"/>
                </a:solidFill>
              </a:rPr>
              <a:t>questa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informazione</a:t>
            </a:r>
            <a:r>
              <a:rPr lang="en-GB" sz="3200" dirty="0">
                <a:solidFill>
                  <a:schemeClr val="tx1"/>
                </a:solidFill>
              </a:rPr>
              <a:t>, </a:t>
            </a:r>
            <a:r>
              <a:rPr lang="en-GB" sz="3200" dirty="0" err="1">
                <a:solidFill>
                  <a:schemeClr val="tx1"/>
                </a:solidFill>
              </a:rPr>
              <a:t>qualcuno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potrebbe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penssare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26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2" y="1502229"/>
            <a:ext cx="3523989" cy="32004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4" y="1508759"/>
            <a:ext cx="4976948" cy="3200400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095" y="4153988"/>
            <a:ext cx="5838825" cy="22479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06287" y="154571"/>
            <a:ext cx="6753497" cy="104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Per coloro che la pensano così, abbiamo 2 informazioni prima della pausa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79269" y="1828799"/>
            <a:ext cx="3056708" cy="25603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FRASE 2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Il nostro livello di attività fisica a 50 e 60 anni - non ha alcuna influenza sul nostro livello di funzionalità di quando avremo 75 anni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97634" y="1828799"/>
            <a:ext cx="4206239" cy="25603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FRASE 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I risultati successivi mostrano come uno sforzo molto piccolo - </a:t>
            </a:r>
            <a:r>
              <a:rPr lang="it-IT" b="1" dirty="0">
                <a:solidFill>
                  <a:schemeClr val="tx1"/>
                </a:solidFill>
              </a:rPr>
              <a:t>1 ora alla settimana -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può essere la differenza tra il rimanere indipendenti e diventare indipendenti passando da 85 anni a 86 anni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8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2760458" y="242183"/>
            <a:ext cx="3614216" cy="822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FRASE 2</a:t>
            </a:r>
          </a:p>
          <a:p>
            <a:pPr algn="ctr"/>
            <a:r>
              <a:rPr lang="da-DK" dirty="0"/>
              <a:t>Se ci dividiamo in 2 gruppi:</a:t>
            </a:r>
          </a:p>
        </p:txBody>
      </p:sp>
      <p:sp>
        <p:nvSpPr>
          <p:cNvPr id="7" name="Rektangel 6"/>
          <p:cNvSpPr/>
          <p:nvPr/>
        </p:nvSpPr>
        <p:spPr>
          <a:xfrm>
            <a:off x="296066" y="1307325"/>
            <a:ext cx="3844860" cy="23485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Un gruppo, </a:t>
            </a:r>
          </a:p>
          <a:p>
            <a:r>
              <a:rPr lang="it-IT" sz="2000" dirty="0">
                <a:solidFill>
                  <a:schemeClr val="tx1"/>
                </a:solidFill>
              </a:rPr>
              <a:t>che non è particolarmente attivo  fino a 60 anni, comprende fumatori, persone che mangiano cibo normale e forse anche qualcuno che beve vino o birra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904480" y="1005478"/>
            <a:ext cx="3957682" cy="248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Gruppo due, </a:t>
            </a:r>
          </a:p>
          <a:p>
            <a:r>
              <a:rPr lang="it-IT" sz="2000" dirty="0">
                <a:solidFill>
                  <a:schemeClr val="tx1"/>
                </a:solidFill>
              </a:rPr>
              <a:t>è a conoscenza dei consigli generali sulla salute. Niente fumo, quasi niente alcool. Allenamento fisico settimanale e, in generale, cibo solo secondo consigli di alimentazione sana.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en-GB" sz="2000" dirty="0"/>
          </a:p>
        </p:txBody>
      </p:sp>
      <p:sp>
        <p:nvSpPr>
          <p:cNvPr id="9" name="Rektangel 8"/>
          <p:cNvSpPr/>
          <p:nvPr/>
        </p:nvSpPr>
        <p:spPr>
          <a:xfrm>
            <a:off x="3014011" y="4204130"/>
            <a:ext cx="5682354" cy="185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Sì, è giusto nei confronti di quelli attivi del gruppo 2-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molti di più dal gruppo 2 diventa pensionato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8" y="3869004"/>
            <a:ext cx="1714500" cy="254317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4430168" y="2459424"/>
            <a:ext cx="3355296" cy="11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Conoscete uno di ogni profilo</a:t>
            </a:r>
            <a:r>
              <a:rPr lang="en-GB" sz="2800" dirty="0"/>
              <a:t>?</a:t>
            </a:r>
          </a:p>
          <a:p>
            <a:pPr algn="ctr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77" y="4004810"/>
            <a:ext cx="3406917" cy="2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pilforbindelse 4"/>
          <p:cNvCxnSpPr/>
          <p:nvPr/>
        </p:nvCxnSpPr>
        <p:spPr>
          <a:xfrm flipV="1">
            <a:off x="2124222" y="2218520"/>
            <a:ext cx="0" cy="37219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>
            <a:off x="2124222" y="5940514"/>
            <a:ext cx="801065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ombinationstegning 11"/>
          <p:cNvSpPr/>
          <p:nvPr/>
        </p:nvSpPr>
        <p:spPr>
          <a:xfrm>
            <a:off x="2124221" y="4069524"/>
            <a:ext cx="1702190" cy="1899139"/>
          </a:xfrm>
          <a:custGeom>
            <a:avLst/>
            <a:gdLst>
              <a:gd name="connsiteX0" fmla="*/ 0 w 1761688"/>
              <a:gd name="connsiteY0" fmla="*/ 1998726 h 1998726"/>
              <a:gd name="connsiteX1" fmla="*/ 998806 w 1761688"/>
              <a:gd name="connsiteY1" fmla="*/ 493483 h 1998726"/>
              <a:gd name="connsiteX2" fmla="*/ 1645920 w 1761688"/>
              <a:gd name="connsiteY2" fmla="*/ 43317 h 1998726"/>
              <a:gd name="connsiteX3" fmla="*/ 1758461 w 1761688"/>
              <a:gd name="connsiteY3" fmla="*/ 43317 h 19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688" h="1998726">
                <a:moveTo>
                  <a:pt x="0" y="1998726"/>
                </a:moveTo>
                <a:cubicBezTo>
                  <a:pt x="362243" y="1409055"/>
                  <a:pt x="724486" y="819384"/>
                  <a:pt x="998806" y="493483"/>
                </a:cubicBezTo>
                <a:cubicBezTo>
                  <a:pt x="1273126" y="167581"/>
                  <a:pt x="1519311" y="118345"/>
                  <a:pt x="1645920" y="43317"/>
                </a:cubicBezTo>
                <a:cubicBezTo>
                  <a:pt x="1772529" y="-31711"/>
                  <a:pt x="1765495" y="5803"/>
                  <a:pt x="1758461" y="43317"/>
                </a:cubicBezTo>
              </a:path>
            </a:pathLst>
          </a:custGeom>
          <a:noFill/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Kombinationstegning 12"/>
          <p:cNvSpPr/>
          <p:nvPr/>
        </p:nvSpPr>
        <p:spPr>
          <a:xfrm>
            <a:off x="3867001" y="3778144"/>
            <a:ext cx="2827606" cy="295421"/>
          </a:xfrm>
          <a:custGeom>
            <a:avLst/>
            <a:gdLst>
              <a:gd name="connsiteX0" fmla="*/ 0 w 1969477"/>
              <a:gd name="connsiteY0" fmla="*/ 254205 h 254205"/>
              <a:gd name="connsiteX1" fmla="*/ 211015 w 1969477"/>
              <a:gd name="connsiteY1" fmla="*/ 113528 h 254205"/>
              <a:gd name="connsiteX2" fmla="*/ 323557 w 1969477"/>
              <a:gd name="connsiteY2" fmla="*/ 212002 h 254205"/>
              <a:gd name="connsiteX3" fmla="*/ 576775 w 1969477"/>
              <a:gd name="connsiteY3" fmla="*/ 85393 h 254205"/>
              <a:gd name="connsiteX4" fmla="*/ 815926 w 1969477"/>
              <a:gd name="connsiteY4" fmla="*/ 141663 h 254205"/>
              <a:gd name="connsiteX5" fmla="*/ 1111347 w 1969477"/>
              <a:gd name="connsiteY5" fmla="*/ 987 h 254205"/>
              <a:gd name="connsiteX6" fmla="*/ 1378633 w 1969477"/>
              <a:gd name="connsiteY6" fmla="*/ 226070 h 254205"/>
              <a:gd name="connsiteX7" fmla="*/ 1659987 w 1969477"/>
              <a:gd name="connsiteY7" fmla="*/ 127596 h 254205"/>
              <a:gd name="connsiteX8" fmla="*/ 1969477 w 1969477"/>
              <a:gd name="connsiteY8" fmla="*/ 226070 h 2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477" h="254205">
                <a:moveTo>
                  <a:pt x="0" y="254205"/>
                </a:moveTo>
                <a:cubicBezTo>
                  <a:pt x="78544" y="187383"/>
                  <a:pt x="157089" y="120562"/>
                  <a:pt x="211015" y="113528"/>
                </a:cubicBezTo>
                <a:cubicBezTo>
                  <a:pt x="264941" y="106494"/>
                  <a:pt x="262597" y="216691"/>
                  <a:pt x="323557" y="212002"/>
                </a:cubicBezTo>
                <a:cubicBezTo>
                  <a:pt x="384517" y="207313"/>
                  <a:pt x="494714" y="97116"/>
                  <a:pt x="576775" y="85393"/>
                </a:cubicBezTo>
                <a:cubicBezTo>
                  <a:pt x="658836" y="73670"/>
                  <a:pt x="726831" y="155731"/>
                  <a:pt x="815926" y="141663"/>
                </a:cubicBezTo>
                <a:cubicBezTo>
                  <a:pt x="905021" y="127595"/>
                  <a:pt x="1017563" y="-13081"/>
                  <a:pt x="1111347" y="987"/>
                </a:cubicBezTo>
                <a:cubicBezTo>
                  <a:pt x="1205132" y="15055"/>
                  <a:pt x="1287193" y="204968"/>
                  <a:pt x="1378633" y="226070"/>
                </a:cubicBezTo>
                <a:cubicBezTo>
                  <a:pt x="1470073" y="247172"/>
                  <a:pt x="1561513" y="127596"/>
                  <a:pt x="1659987" y="127596"/>
                </a:cubicBezTo>
                <a:cubicBezTo>
                  <a:pt x="1758461" y="127596"/>
                  <a:pt x="1863969" y="176833"/>
                  <a:pt x="1969477" y="226070"/>
                </a:cubicBezTo>
              </a:path>
            </a:pathLst>
          </a:custGeom>
          <a:noFill/>
          <a:ln w="698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forbindelse 14"/>
          <p:cNvCxnSpPr>
            <a:stCxn id="13" idx="8"/>
          </p:cNvCxnSpPr>
          <p:nvPr/>
        </p:nvCxnSpPr>
        <p:spPr>
          <a:xfrm>
            <a:off x="6694607" y="4040868"/>
            <a:ext cx="2461846" cy="862691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9125973" y="4944199"/>
            <a:ext cx="450166" cy="619573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976200" y="1891153"/>
            <a:ext cx="217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Livello delle funzioni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9046986" y="5851280"/>
            <a:ext cx="217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Età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86310" y="1325247"/>
            <a:ext cx="1030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Comprensione tradizionale dello sviluppo della vita - lo sviluppo funzionale</a:t>
            </a:r>
            <a:endParaRPr lang="en-GB" b="1" dirty="0"/>
          </a:p>
        </p:txBody>
      </p:sp>
      <p:sp>
        <p:nvSpPr>
          <p:cNvPr id="18" name="Tekstfelt 17"/>
          <p:cNvSpPr txBox="1"/>
          <p:nvPr/>
        </p:nvSpPr>
        <p:spPr>
          <a:xfrm>
            <a:off x="1242441" y="4695927"/>
            <a:ext cx="310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Gioventù 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3558192" y="3433322"/>
            <a:ext cx="310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Periodo adulto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152115" y="4305993"/>
            <a:ext cx="310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Terza età</a:t>
            </a:r>
          </a:p>
        </p:txBody>
      </p:sp>
      <p:sp>
        <p:nvSpPr>
          <p:cNvPr id="2" name="Rektangel 1"/>
          <p:cNvSpPr/>
          <p:nvPr/>
        </p:nvSpPr>
        <p:spPr>
          <a:xfrm>
            <a:off x="7925530" y="2218520"/>
            <a:ext cx="3581400" cy="165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Sei </a:t>
            </a:r>
            <a:r>
              <a:rPr lang="en-GB" sz="2800" dirty="0" err="1"/>
              <a:t>d’accordo</a:t>
            </a:r>
            <a:endParaRPr lang="en-GB" sz="2800" dirty="0"/>
          </a:p>
          <a:p>
            <a:pPr algn="ctr"/>
            <a:r>
              <a:rPr lang="it-IT" dirty="0"/>
              <a:t>che molto spesso o molto facilmente identifichiamo l'invecchiamento con la perdita di capacità/competenze?</a:t>
            </a:r>
            <a:endParaRPr lang="en-GB" dirty="0"/>
          </a:p>
        </p:txBody>
      </p:sp>
      <p:sp>
        <p:nvSpPr>
          <p:cNvPr id="21" name="Rektangel 20"/>
          <p:cNvSpPr/>
          <p:nvPr/>
        </p:nvSpPr>
        <p:spPr>
          <a:xfrm>
            <a:off x="344361" y="24204"/>
            <a:ext cx="11847639" cy="1206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 NOSTRE SPERANZE– IL NOSTRO MINDSET </a:t>
            </a:r>
          </a:p>
          <a:p>
            <a:pPr algn="ctr"/>
            <a:r>
              <a:rPr lang="it-IT" sz="2400" dirty="0"/>
              <a:t>sulla vita in generale e in particolare sulla parte relativa all'invecchiamento</a:t>
            </a:r>
          </a:p>
          <a:p>
            <a:pPr algn="ctr"/>
            <a:r>
              <a:rPr lang="it-IT" sz="2400" dirty="0"/>
              <a:t>molto spesso ha questo aspetto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0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11" grpId="0"/>
      <p:bldP spid="18" grpId="0"/>
      <p:bldP spid="19" grpId="0"/>
      <p:bldP spid="2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0" y="1432791"/>
            <a:ext cx="6677892" cy="4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2890982"/>
            <a:ext cx="5886334" cy="315738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7" y="4671891"/>
            <a:ext cx="2919984" cy="194767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15" y="3428783"/>
            <a:ext cx="3121152" cy="2081784"/>
          </a:xfrm>
          <a:prstGeom prst="rect">
            <a:avLst/>
          </a:prstGeom>
        </p:spPr>
      </p:pic>
      <p:sp>
        <p:nvSpPr>
          <p:cNvPr id="5" name="Billedforklaring med nedadgående pil 4"/>
          <p:cNvSpPr/>
          <p:nvPr/>
        </p:nvSpPr>
        <p:spPr>
          <a:xfrm>
            <a:off x="529389" y="510139"/>
            <a:ext cx="4880009" cy="301270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PERCHE’? </a:t>
            </a:r>
          </a:p>
          <a:p>
            <a:pPr algn="ctr"/>
            <a:r>
              <a:rPr lang="da-DK" sz="2000" dirty="0"/>
              <a:t>MOLTI DI NOI CREDONO E PENSANO</a:t>
            </a:r>
          </a:p>
          <a:p>
            <a:pPr algn="ctr"/>
            <a:r>
              <a:rPr lang="da-DK" sz="2400" dirty="0">
                <a:solidFill>
                  <a:srgbClr val="FF0000"/>
                </a:solidFill>
              </a:rPr>
              <a:t> CHE QUESTA è LA NORMALE VITA NELLA TERZA ETà</a:t>
            </a:r>
          </a:p>
        </p:txBody>
      </p:sp>
      <p:sp>
        <p:nvSpPr>
          <p:cNvPr id="8" name="Billedforklaring med nedadgående pil 7"/>
          <p:cNvSpPr/>
          <p:nvPr/>
        </p:nvSpPr>
        <p:spPr>
          <a:xfrm>
            <a:off x="6913092" y="510139"/>
            <a:ext cx="4480035" cy="301270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PERCHE’? </a:t>
            </a:r>
          </a:p>
          <a:p>
            <a:pPr algn="ctr"/>
            <a:r>
              <a:rPr lang="da-DK" sz="2000" dirty="0"/>
              <a:t>MOLTI PENSANO CHE QUESTA NON è</a:t>
            </a:r>
            <a:endParaRPr lang="da-DK" sz="2400" dirty="0">
              <a:solidFill>
                <a:srgbClr val="00B050"/>
              </a:solidFill>
            </a:endParaRPr>
          </a:p>
          <a:p>
            <a:pPr algn="ctr"/>
            <a:r>
              <a:rPr lang="da-DK" sz="2400" dirty="0">
                <a:solidFill>
                  <a:srgbClr val="00B050"/>
                </a:solidFill>
              </a:rPr>
              <a:t>LA NORMALE VITA NELLA TERZA ETà</a:t>
            </a:r>
          </a:p>
        </p:txBody>
      </p:sp>
    </p:spTree>
    <p:extLst>
      <p:ext uri="{BB962C8B-B14F-4D97-AF65-F5344CB8AC3E}">
        <p14:creationId xmlns:p14="http://schemas.microsoft.com/office/powerpoint/2010/main" val="164522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cid:image001.jpg@01D37A4A.783D05B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549" cy="55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549" y="276910"/>
            <a:ext cx="9304972" cy="63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ladsholder til ind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99" y="630890"/>
            <a:ext cx="10360892" cy="56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5" y="2154287"/>
            <a:ext cx="2381250" cy="238125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08" y="1335371"/>
            <a:ext cx="3328786" cy="430784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92" y="1150620"/>
            <a:ext cx="36957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48" y="4195199"/>
            <a:ext cx="3224702" cy="214299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91439" y="4362352"/>
            <a:ext cx="8856617" cy="163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it-IT" dirty="0"/>
              <a:t>Leggere questo tipo di informazioni - avendo tutti questo tipo di segnali dai nostri dintorni - </a:t>
            </a:r>
          </a:p>
          <a:p>
            <a:pPr algn="ctr"/>
            <a:r>
              <a:rPr lang="it-IT" dirty="0"/>
              <a:t>E quando si tratta delle nostre esperienze - sull'invecchiamento dobbiamo ricordarcene.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Quando e a chi hanno misurato le loro conoscenze sui processi di invecchiamento?</a:t>
            </a:r>
          </a:p>
          <a:p>
            <a:pPr algn="ctr"/>
            <a:r>
              <a:rPr lang="it-IT" dirty="0"/>
              <a:t>Da dove provengono le nostre esperienze personali sull'invecchiamento?</a:t>
            </a:r>
            <a:endParaRPr lang="en-GB" dirty="0"/>
          </a:p>
        </p:txBody>
      </p:sp>
      <p:sp>
        <p:nvSpPr>
          <p:cNvPr id="7" name="AutoShape 2" descr="Billedresultat for litteratur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0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99207" y="965344"/>
            <a:ext cx="7267160" cy="2062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Abbiamo tutte le nostre esperienze personali - guardando le persone intorno a noi che invecchiano - potremmo già invecchiare noi stessi.</a:t>
            </a:r>
          </a:p>
          <a:p>
            <a:pPr algn="ctr"/>
            <a:r>
              <a:rPr lang="it-IT" sz="2000" dirty="0"/>
              <a:t>Pensiamo di sapere cosa significa invecchiare.  Sappiamo cos'è NORMALE.</a:t>
            </a:r>
          </a:p>
          <a:p>
            <a:pPr algn="ctr"/>
            <a:r>
              <a:rPr lang="it-IT" sz="2000" dirty="0"/>
              <a:t>L'abbiamo visto per tutta la vita - fin da quando eravamo </a:t>
            </a:r>
            <a:r>
              <a:rPr lang="it-IT" sz="2000" dirty="0" err="1"/>
              <a:t>bambinI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06" y="914400"/>
            <a:ext cx="2926080" cy="16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" y="4908636"/>
            <a:ext cx="3101010" cy="20988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44583" y="392826"/>
            <a:ext cx="10946673" cy="597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</a:rPr>
              <a:t>Ogni periodo di invecchiamento è costruito sulla base delle condizioni di vita precedenti</a:t>
            </a:r>
            <a:endParaRPr lang="da-DK" sz="2800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1" y="4892908"/>
            <a:ext cx="3101010" cy="20988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14" y="4866005"/>
            <a:ext cx="3101011" cy="20988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60" y="4874226"/>
            <a:ext cx="3098946" cy="2097403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0228217" y="5082905"/>
            <a:ext cx="966652" cy="6792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28" name="Terning 27"/>
          <p:cNvSpPr/>
          <p:nvPr/>
        </p:nvSpPr>
        <p:spPr>
          <a:xfrm>
            <a:off x="10008787" y="4851407"/>
            <a:ext cx="1337880" cy="90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Born 1950th</a:t>
            </a:r>
          </a:p>
        </p:txBody>
      </p:sp>
      <p:sp>
        <p:nvSpPr>
          <p:cNvPr id="33" name="Terning 32"/>
          <p:cNvSpPr/>
          <p:nvPr/>
        </p:nvSpPr>
        <p:spPr>
          <a:xfrm>
            <a:off x="7243272" y="4952486"/>
            <a:ext cx="1306858" cy="90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Born 1920th</a:t>
            </a:r>
          </a:p>
        </p:txBody>
      </p:sp>
      <p:sp>
        <p:nvSpPr>
          <p:cNvPr id="34" name="Terning 33"/>
          <p:cNvSpPr/>
          <p:nvPr/>
        </p:nvSpPr>
        <p:spPr>
          <a:xfrm>
            <a:off x="4132585" y="4908636"/>
            <a:ext cx="1367436" cy="90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Born 1890th</a:t>
            </a:r>
          </a:p>
        </p:txBody>
      </p:sp>
      <p:sp>
        <p:nvSpPr>
          <p:cNvPr id="35" name="Terning 34"/>
          <p:cNvSpPr/>
          <p:nvPr/>
        </p:nvSpPr>
        <p:spPr>
          <a:xfrm>
            <a:off x="899511" y="4942722"/>
            <a:ext cx="1349661" cy="90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Born 1860th</a:t>
            </a:r>
          </a:p>
        </p:txBody>
      </p:sp>
      <p:sp>
        <p:nvSpPr>
          <p:cNvPr id="42" name="Terning 41"/>
          <p:cNvSpPr/>
          <p:nvPr/>
        </p:nvSpPr>
        <p:spPr>
          <a:xfrm>
            <a:off x="9858884" y="3558722"/>
            <a:ext cx="1705318" cy="152418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Life</a:t>
            </a:r>
          </a:p>
          <a:p>
            <a:pPr algn="ctr"/>
            <a:r>
              <a:rPr lang="da-DK" sz="1600" dirty="0" err="1">
                <a:solidFill>
                  <a:schemeClr val="tx1"/>
                </a:solidFill>
              </a:rPr>
              <a:t>Conditions</a:t>
            </a:r>
            <a:endParaRPr lang="da-DK" sz="1600" dirty="0">
              <a:solidFill>
                <a:schemeClr val="tx1"/>
              </a:solidFill>
            </a:endParaRP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1950- 2019</a:t>
            </a:r>
          </a:p>
        </p:txBody>
      </p:sp>
      <p:sp>
        <p:nvSpPr>
          <p:cNvPr id="43" name="Terning 42"/>
          <p:cNvSpPr/>
          <p:nvPr/>
        </p:nvSpPr>
        <p:spPr>
          <a:xfrm>
            <a:off x="7110046" y="3644772"/>
            <a:ext cx="1706400" cy="15228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Life</a:t>
            </a:r>
          </a:p>
          <a:p>
            <a:pPr algn="ctr"/>
            <a:r>
              <a:rPr lang="da-DK" sz="1400" dirty="0" err="1"/>
              <a:t>Conditions</a:t>
            </a:r>
            <a:endParaRPr lang="da-DK" sz="1400" dirty="0"/>
          </a:p>
          <a:p>
            <a:pPr algn="ctr"/>
            <a:r>
              <a:rPr lang="da-DK" sz="1400" dirty="0"/>
              <a:t>1920- 1980</a:t>
            </a:r>
          </a:p>
        </p:txBody>
      </p:sp>
      <p:sp>
        <p:nvSpPr>
          <p:cNvPr id="44" name="Terning 43"/>
          <p:cNvSpPr/>
          <p:nvPr/>
        </p:nvSpPr>
        <p:spPr>
          <a:xfrm>
            <a:off x="4043038" y="3624374"/>
            <a:ext cx="1706400" cy="15228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Life</a:t>
            </a:r>
          </a:p>
          <a:p>
            <a:pPr algn="ctr"/>
            <a:r>
              <a:rPr lang="da-DK" sz="1400" dirty="0" err="1"/>
              <a:t>Conditions</a:t>
            </a:r>
            <a:endParaRPr lang="da-DK" sz="1400" dirty="0"/>
          </a:p>
          <a:p>
            <a:pPr algn="ctr"/>
            <a:r>
              <a:rPr lang="da-DK" sz="1400" dirty="0"/>
              <a:t>1890- 1950</a:t>
            </a:r>
          </a:p>
        </p:txBody>
      </p:sp>
      <p:sp>
        <p:nvSpPr>
          <p:cNvPr id="45" name="Terning 44"/>
          <p:cNvSpPr/>
          <p:nvPr/>
        </p:nvSpPr>
        <p:spPr>
          <a:xfrm>
            <a:off x="837985" y="3650803"/>
            <a:ext cx="1706400" cy="151073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Life</a:t>
            </a:r>
          </a:p>
          <a:p>
            <a:pPr algn="ctr"/>
            <a:r>
              <a:rPr lang="da-DK" sz="1400" dirty="0" err="1"/>
              <a:t>Conditions</a:t>
            </a:r>
            <a:endParaRPr lang="da-DK" sz="1400" dirty="0"/>
          </a:p>
          <a:p>
            <a:pPr algn="ctr"/>
            <a:r>
              <a:rPr lang="da-DK" sz="1400" dirty="0"/>
              <a:t>1860- 1920</a:t>
            </a:r>
          </a:p>
        </p:txBody>
      </p:sp>
      <p:sp>
        <p:nvSpPr>
          <p:cNvPr id="38" name="Terning 37"/>
          <p:cNvSpPr/>
          <p:nvPr/>
        </p:nvSpPr>
        <p:spPr>
          <a:xfrm>
            <a:off x="1065500" y="2923591"/>
            <a:ext cx="1306858" cy="10008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  <a:p>
            <a:pPr algn="ctr"/>
            <a:r>
              <a:rPr lang="da-DK" b="1" dirty="0"/>
              <a:t>60 -65</a:t>
            </a:r>
          </a:p>
          <a:p>
            <a:pPr algn="ctr"/>
            <a:r>
              <a:rPr lang="da-DK" b="1" dirty="0"/>
              <a:t>1920ths</a:t>
            </a:r>
          </a:p>
          <a:p>
            <a:pPr algn="ctr"/>
            <a:endParaRPr lang="da-DK" dirty="0"/>
          </a:p>
        </p:txBody>
      </p:sp>
      <p:sp>
        <p:nvSpPr>
          <p:cNvPr id="41" name="Terning 40"/>
          <p:cNvSpPr/>
          <p:nvPr/>
        </p:nvSpPr>
        <p:spPr>
          <a:xfrm>
            <a:off x="1080294" y="2069025"/>
            <a:ext cx="1306858" cy="10800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80+ 1940ths</a:t>
            </a:r>
          </a:p>
        </p:txBody>
      </p:sp>
      <p:sp>
        <p:nvSpPr>
          <p:cNvPr id="32" name="Terning 31"/>
          <p:cNvSpPr/>
          <p:nvPr/>
        </p:nvSpPr>
        <p:spPr>
          <a:xfrm>
            <a:off x="7327450" y="2959792"/>
            <a:ext cx="1306858" cy="10008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60 -65</a:t>
            </a:r>
          </a:p>
          <a:p>
            <a:pPr algn="ctr"/>
            <a:r>
              <a:rPr lang="da-DK" b="1" dirty="0"/>
              <a:t>1980ths</a:t>
            </a:r>
          </a:p>
          <a:p>
            <a:pPr algn="ctr"/>
            <a:endParaRPr lang="da-DK" dirty="0"/>
          </a:p>
        </p:txBody>
      </p:sp>
      <p:sp>
        <p:nvSpPr>
          <p:cNvPr id="39" name="Terning 38"/>
          <p:cNvSpPr/>
          <p:nvPr/>
        </p:nvSpPr>
        <p:spPr>
          <a:xfrm>
            <a:off x="7327450" y="2114023"/>
            <a:ext cx="1306858" cy="10800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80+ 2000-10</a:t>
            </a:r>
          </a:p>
        </p:txBody>
      </p:sp>
      <p:sp>
        <p:nvSpPr>
          <p:cNvPr id="37" name="Terning 36"/>
          <p:cNvSpPr/>
          <p:nvPr/>
        </p:nvSpPr>
        <p:spPr>
          <a:xfrm>
            <a:off x="4282278" y="2921433"/>
            <a:ext cx="1306858" cy="10008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60 -65</a:t>
            </a:r>
          </a:p>
          <a:p>
            <a:pPr algn="ctr"/>
            <a:r>
              <a:rPr lang="da-DK" b="1" dirty="0"/>
              <a:t>1950ths</a:t>
            </a:r>
          </a:p>
          <a:p>
            <a:pPr algn="ctr"/>
            <a:endParaRPr lang="da-DK" dirty="0"/>
          </a:p>
        </p:txBody>
      </p:sp>
      <p:sp>
        <p:nvSpPr>
          <p:cNvPr id="40" name="Terning 39"/>
          <p:cNvSpPr/>
          <p:nvPr/>
        </p:nvSpPr>
        <p:spPr>
          <a:xfrm>
            <a:off x="4295341" y="2069025"/>
            <a:ext cx="1306858" cy="10800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80+ 1970ths</a:t>
            </a:r>
          </a:p>
        </p:txBody>
      </p:sp>
      <p:sp>
        <p:nvSpPr>
          <p:cNvPr id="27" name="Terning 26"/>
          <p:cNvSpPr/>
          <p:nvPr/>
        </p:nvSpPr>
        <p:spPr>
          <a:xfrm>
            <a:off x="10076419" y="2860225"/>
            <a:ext cx="1306858" cy="999187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  <a:p>
            <a:pPr algn="ctr"/>
            <a:r>
              <a:rPr lang="da-DK" b="1" dirty="0"/>
              <a:t>60 -65</a:t>
            </a:r>
          </a:p>
          <a:p>
            <a:pPr algn="ctr"/>
            <a:r>
              <a:rPr lang="da-DK" b="1" dirty="0"/>
              <a:t>2019-25</a:t>
            </a:r>
          </a:p>
          <a:p>
            <a:pPr algn="ctr"/>
            <a:endParaRPr lang="da-DK" dirty="0"/>
          </a:p>
        </p:txBody>
      </p:sp>
      <p:sp>
        <p:nvSpPr>
          <p:cNvPr id="30" name="Terning 29"/>
          <p:cNvSpPr/>
          <p:nvPr/>
        </p:nvSpPr>
        <p:spPr>
          <a:xfrm>
            <a:off x="10058114" y="2034591"/>
            <a:ext cx="1306858" cy="107826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80+ 2030-35</a:t>
            </a:r>
          </a:p>
        </p:txBody>
      </p:sp>
      <p:sp>
        <p:nvSpPr>
          <p:cNvPr id="46" name="Terning 45"/>
          <p:cNvSpPr/>
          <p:nvPr/>
        </p:nvSpPr>
        <p:spPr>
          <a:xfrm>
            <a:off x="7244012" y="1493836"/>
            <a:ext cx="1438468" cy="8669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PARENTS</a:t>
            </a:r>
          </a:p>
        </p:txBody>
      </p:sp>
      <p:sp>
        <p:nvSpPr>
          <p:cNvPr id="47" name="Terning 46"/>
          <p:cNvSpPr/>
          <p:nvPr/>
        </p:nvSpPr>
        <p:spPr>
          <a:xfrm>
            <a:off x="4203410" y="1451676"/>
            <a:ext cx="1438468" cy="8669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Grand PARENTS</a:t>
            </a:r>
          </a:p>
        </p:txBody>
      </p:sp>
      <p:sp>
        <p:nvSpPr>
          <p:cNvPr id="48" name="Terning 47"/>
          <p:cNvSpPr/>
          <p:nvPr/>
        </p:nvSpPr>
        <p:spPr>
          <a:xfrm>
            <a:off x="1052437" y="1430445"/>
            <a:ext cx="1438468" cy="8669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 x Grand PARENTS</a:t>
            </a:r>
          </a:p>
        </p:txBody>
      </p:sp>
      <p:sp>
        <p:nvSpPr>
          <p:cNvPr id="31" name="Terning 30"/>
          <p:cNvSpPr/>
          <p:nvPr/>
        </p:nvSpPr>
        <p:spPr>
          <a:xfrm>
            <a:off x="10045052" y="1438613"/>
            <a:ext cx="1440000" cy="8669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9524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38" grpId="0" animBg="1"/>
      <p:bldP spid="41" grpId="0" animBg="1"/>
      <p:bldP spid="32" grpId="0" animBg="1"/>
      <p:bldP spid="39" grpId="0" animBg="1"/>
      <p:bldP spid="37" grpId="0" animBg="1"/>
      <p:bldP spid="40" grpId="0" animBg="1"/>
      <p:bldP spid="27" grpId="0" animBg="1"/>
      <p:bldP spid="30" grpId="0" animBg="1"/>
      <p:bldP spid="46" grpId="0" animBg="1"/>
      <p:bldP spid="47" grpId="0" animBg="1"/>
      <p:bldP spid="4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68888" y="914400"/>
            <a:ext cx="7520079" cy="5621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Anche in molta letteratura professionale,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possono essere lette frasi e frasi come le seguenti.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a-DK" dirty="0"/>
          </a:p>
          <a:p>
            <a:r>
              <a:rPr lang="en-US" sz="2400" i="1" dirty="0">
                <a:solidFill>
                  <a:srgbClr val="00B050"/>
                </a:solidFill>
              </a:rPr>
              <a:t>“</a:t>
            </a:r>
            <a:r>
              <a:rPr lang="it-IT" sz="2400" i="1" dirty="0">
                <a:solidFill>
                  <a:srgbClr val="00B050"/>
                </a:solidFill>
              </a:rPr>
              <a:t>è normale che i muscoli si indeboliscano durante la vita, se non si fa nulla per evitare che si indeboliscano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</a:p>
          <a:p>
            <a:endParaRPr lang="en-US" sz="2400" i="1" dirty="0">
              <a:solidFill>
                <a:srgbClr val="00B050"/>
              </a:solidFill>
            </a:endParaRPr>
          </a:p>
          <a:p>
            <a:endParaRPr lang="da-DK" sz="2400" dirty="0">
              <a:solidFill>
                <a:srgbClr val="00B050"/>
              </a:solidFill>
            </a:endParaRPr>
          </a:p>
          <a:p>
            <a:r>
              <a:rPr lang="en-US" sz="2400" i="1" dirty="0">
                <a:solidFill>
                  <a:srgbClr val="00B050"/>
                </a:solidFill>
              </a:rPr>
              <a:t>“….</a:t>
            </a:r>
            <a:r>
              <a:rPr lang="it-IT" sz="2400" i="1" dirty="0">
                <a:solidFill>
                  <a:srgbClr val="00B050"/>
                </a:solidFill>
              </a:rPr>
              <a:t> Normale che le persone perdono forza invecchiando, se non si fa nulla per evitare che si indeboliscano.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  <a:endParaRPr lang="da-DK" sz="2400" dirty="0">
              <a:solidFill>
                <a:srgbClr val="00B050"/>
              </a:solidFill>
            </a:endParaRPr>
          </a:p>
          <a:p>
            <a:endParaRPr lang="da-DK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en-US" dirty="0"/>
              <a:t> </a:t>
            </a:r>
            <a:endParaRPr lang="da-DK" dirty="0"/>
          </a:p>
        </p:txBody>
      </p:sp>
      <p:sp>
        <p:nvSpPr>
          <p:cNvPr id="7" name="AutoShape 2" descr="Billedresultat for littera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0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851" y="2189048"/>
            <a:ext cx="3458973" cy="23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992</Words>
  <Application>Microsoft Office PowerPoint</Application>
  <PresentationFormat>Widescreen</PresentationFormat>
  <Paragraphs>251</Paragraphs>
  <Slides>20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36</cp:revision>
  <dcterms:created xsi:type="dcterms:W3CDTF">2018-12-13T16:45:37Z</dcterms:created>
  <dcterms:modified xsi:type="dcterms:W3CDTF">2019-12-01T12:35:02Z</dcterms:modified>
</cp:coreProperties>
</file>