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61"/>
  </p:handoutMasterIdLst>
  <p:sldIdLst>
    <p:sldId id="256" r:id="rId2"/>
    <p:sldId id="293" r:id="rId3"/>
    <p:sldId id="292" r:id="rId4"/>
    <p:sldId id="294" r:id="rId5"/>
    <p:sldId id="295" r:id="rId6"/>
    <p:sldId id="298" r:id="rId7"/>
    <p:sldId id="300" r:id="rId8"/>
    <p:sldId id="381" r:id="rId9"/>
    <p:sldId id="372" r:id="rId10"/>
    <p:sldId id="384" r:id="rId11"/>
    <p:sldId id="362" r:id="rId12"/>
    <p:sldId id="382" r:id="rId13"/>
    <p:sldId id="383" r:id="rId14"/>
    <p:sldId id="369" r:id="rId15"/>
    <p:sldId id="371" r:id="rId16"/>
    <p:sldId id="385" r:id="rId17"/>
    <p:sldId id="345" r:id="rId18"/>
    <p:sldId id="347" r:id="rId19"/>
    <p:sldId id="349" r:id="rId20"/>
    <p:sldId id="326" r:id="rId21"/>
    <p:sldId id="378" r:id="rId22"/>
    <p:sldId id="350" r:id="rId23"/>
    <p:sldId id="353" r:id="rId24"/>
    <p:sldId id="320" r:id="rId25"/>
    <p:sldId id="322" r:id="rId26"/>
    <p:sldId id="380" r:id="rId27"/>
    <p:sldId id="321" r:id="rId28"/>
    <p:sldId id="390" r:id="rId29"/>
    <p:sldId id="375" r:id="rId30"/>
    <p:sldId id="377" r:id="rId31"/>
    <p:sldId id="376" r:id="rId32"/>
    <p:sldId id="356" r:id="rId33"/>
    <p:sldId id="357" r:id="rId34"/>
    <p:sldId id="316" r:id="rId35"/>
    <p:sldId id="311" r:id="rId36"/>
    <p:sldId id="354" r:id="rId37"/>
    <p:sldId id="355" r:id="rId38"/>
    <p:sldId id="315" r:id="rId39"/>
    <p:sldId id="319" r:id="rId40"/>
    <p:sldId id="318" r:id="rId41"/>
    <p:sldId id="329" r:id="rId42"/>
    <p:sldId id="331" r:id="rId43"/>
    <p:sldId id="335" r:id="rId44"/>
    <p:sldId id="341" r:id="rId45"/>
    <p:sldId id="340" r:id="rId46"/>
    <p:sldId id="336" r:id="rId47"/>
    <p:sldId id="360" r:id="rId48"/>
    <p:sldId id="332" r:id="rId49"/>
    <p:sldId id="342" r:id="rId50"/>
    <p:sldId id="351" r:id="rId51"/>
    <p:sldId id="337" r:id="rId52"/>
    <p:sldId id="343" r:id="rId53"/>
    <p:sldId id="257" r:id="rId54"/>
    <p:sldId id="363" r:id="rId55"/>
    <p:sldId id="364" r:id="rId56"/>
    <p:sldId id="365" r:id="rId57"/>
    <p:sldId id="284" r:id="rId58"/>
    <p:sldId id="366" r:id="rId59"/>
    <p:sldId id="339" r:id="rId6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434F1852-FF41-41B0-9D27-A48938EAE7CA}">
          <p14:sldIdLst>
            <p14:sldId id="256"/>
            <p14:sldId id="293"/>
            <p14:sldId id="292"/>
            <p14:sldId id="294"/>
            <p14:sldId id="295"/>
            <p14:sldId id="298"/>
            <p14:sldId id="300"/>
            <p14:sldId id="381"/>
            <p14:sldId id="372"/>
            <p14:sldId id="384"/>
            <p14:sldId id="362"/>
            <p14:sldId id="382"/>
            <p14:sldId id="383"/>
            <p14:sldId id="369"/>
            <p14:sldId id="371"/>
            <p14:sldId id="385"/>
            <p14:sldId id="345"/>
            <p14:sldId id="347"/>
            <p14:sldId id="349"/>
            <p14:sldId id="326"/>
            <p14:sldId id="378"/>
            <p14:sldId id="350"/>
            <p14:sldId id="353"/>
            <p14:sldId id="320"/>
            <p14:sldId id="322"/>
            <p14:sldId id="380"/>
            <p14:sldId id="321"/>
            <p14:sldId id="390"/>
            <p14:sldId id="375"/>
            <p14:sldId id="377"/>
            <p14:sldId id="376"/>
            <p14:sldId id="356"/>
            <p14:sldId id="357"/>
            <p14:sldId id="316"/>
            <p14:sldId id="311"/>
            <p14:sldId id="354"/>
            <p14:sldId id="355"/>
            <p14:sldId id="315"/>
            <p14:sldId id="319"/>
            <p14:sldId id="318"/>
            <p14:sldId id="329"/>
            <p14:sldId id="331"/>
            <p14:sldId id="335"/>
            <p14:sldId id="341"/>
            <p14:sldId id="340"/>
            <p14:sldId id="336"/>
            <p14:sldId id="360"/>
            <p14:sldId id="332"/>
            <p14:sldId id="342"/>
            <p14:sldId id="351"/>
            <p14:sldId id="337"/>
            <p14:sldId id="343"/>
            <p14:sldId id="257"/>
            <p14:sldId id="363"/>
            <p14:sldId id="364"/>
            <p14:sldId id="365"/>
            <p14:sldId id="284"/>
            <p14:sldId id="366"/>
            <p14:sldId id="339"/>
          </p14:sldIdLst>
        </p14:section>
        <p14:section name="Ikke-navngivet sektion" id="{2A09F78C-E62E-4C8C-91E1-125E052D056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C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BE9EE-799C-4590-8094-1830399DDF3F}" type="datetimeFigureOut">
              <a:rPr lang="da-DK" smtClean="0"/>
              <a:t>01-12-2019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C56C4-6D89-4E2D-9EEE-9DE14B5B4E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389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3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hyperlink" Target="https://www.google.dk/url?sa=i&amp;rct=j&amp;q=&amp;esrc=s&amp;source=images&amp;cd=&amp;cad=rja&amp;uact=8&amp;ved=2ahUKEwi0yMHgvP7eAhXnsosKHVQoAHAQjRx6BAgBEAU&amp;url=https://testmagasinet.dk/sundhed/fedtprocentmaaler.html&amp;psig=AOvVaw1oilNhSRphfmtLLrFyGhP2&amp;ust=1543748307805256" TargetMode="Externa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google.dk/url?sa=i&amp;rct=j&amp;q=&amp;esrc=s&amp;source=images&amp;cd=&amp;cad=rja&amp;uact=8&amp;ved=2ahUKEwi0yMHgvP7eAhXnsosKHVQoAHAQjRx6BAgBEAU&amp;url=https://testmagasinet.dk/sundhed/fedtprocentmaaler.html&amp;psig=AOvVaw1oilNhSRphfmtLLrFyGhP2&amp;ust=1543748307805256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cid:image001.jpg@01D37A4A.783D05B0" TargetMode="External"/><Relationship Id="rId7" Type="http://schemas.openxmlformats.org/officeDocument/2006/relationships/image" Target="../media/image8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3.jpeg"/><Relationship Id="rId10" Type="http://schemas.openxmlformats.org/officeDocument/2006/relationships/image" Target="../media/image89.jp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Relationship Id="rId9" Type="http://schemas.openxmlformats.org/officeDocument/2006/relationships/image" Target="../media/image8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7" Type="http://schemas.openxmlformats.org/officeDocument/2006/relationships/image" Target="../media/image9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3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3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3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3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2445057" y="459507"/>
            <a:ext cx="7467600" cy="8229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>
                <a:solidFill>
                  <a:schemeClr val="tx1"/>
                </a:solidFill>
              </a:rPr>
              <a:t>NUTRIZIONE </a:t>
            </a:r>
            <a:endParaRPr lang="da-DK" sz="3200" dirty="0">
              <a:solidFill>
                <a:schemeClr val="tx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445057" y="4908521"/>
            <a:ext cx="7467600" cy="8229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tx1"/>
                </a:solidFill>
              </a:rPr>
              <a:t>BENVENUTI </a:t>
            </a:r>
          </a:p>
        </p:txBody>
      </p:sp>
      <p:pic>
        <p:nvPicPr>
          <p:cNvPr id="8" name="Billede 7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lede 10" descr="C:\Users\ojncv\AppData\Local\Packages\Microsoft.MicrosoftEdge_8wekyb3d8bbwe\TempState\Downloads\vegetables-summer-food-vegetable-background-organic-1449247-pxhere.com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73" y="1282467"/>
            <a:ext cx="5892201" cy="34666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ktangel 9"/>
          <p:cNvSpPr/>
          <p:nvPr/>
        </p:nvSpPr>
        <p:spPr>
          <a:xfrm>
            <a:off x="8894019" y="2722918"/>
            <a:ext cx="2927927" cy="1403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>
                <a:solidFill>
                  <a:schemeClr val="tx1"/>
                </a:solidFill>
              </a:rPr>
              <a:t>MODULO 7</a:t>
            </a:r>
            <a:endParaRPr lang="da-DK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1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4694" y="-31368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4726237" y="528637"/>
            <a:ext cx="6884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.</a:t>
            </a:r>
            <a:endParaRPr lang="da-DK" sz="2800" b="1" dirty="0">
              <a:solidFill>
                <a:srgbClr val="FF00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4188823" y="2231434"/>
            <a:ext cx="7207020" cy="1520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ea typeface="Yu Mincho"/>
                <a:cs typeface="Times New Roman" panose="02020603050405020304" pitchFamily="18" charset="0"/>
              </a:rPr>
              <a:t>Quando gli anziani diventano malnutriti, aumenta il rischio: 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ea typeface="Yu Mincho"/>
                <a:cs typeface="Times New Roman" panose="02020603050405020304" pitchFamily="18" charset="0"/>
              </a:rPr>
              <a:t>di finire con una combinazione di deficit proteico e calorico.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ea typeface="Yu Mincho"/>
                <a:cs typeface="Times New Roman" panose="02020603050405020304" pitchFamily="18" charset="0"/>
              </a:rPr>
              <a:t>di finire con una mancanza di oligoelementi (vitamine, minerali)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0" y="1894464"/>
            <a:ext cx="3775532" cy="2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7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15320" y="143329"/>
            <a:ext cx="12191999" cy="64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ktangel 4"/>
          <p:cNvSpPr/>
          <p:nvPr/>
        </p:nvSpPr>
        <p:spPr>
          <a:xfrm>
            <a:off x="577260" y="2728301"/>
            <a:ext cx="4023360" cy="1742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Il 73% degli anziani con una malattia cronica o disabilità è sotto peso (lo dimostra una misurazione negli ospedali danesi)</a:t>
            </a:r>
            <a:endParaRPr lang="en-GB" dirty="0"/>
          </a:p>
        </p:txBody>
      </p:sp>
      <p:sp>
        <p:nvSpPr>
          <p:cNvPr id="17" name="Rektangel 16"/>
          <p:cNvSpPr/>
          <p:nvPr/>
        </p:nvSpPr>
        <p:spPr>
          <a:xfrm>
            <a:off x="3572597" y="553819"/>
            <a:ext cx="5656608" cy="2012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Le analisi mostrano, tra l'altro, che le malattie o i disturbi cronici sono particolarmente comuni tra gli anziani. </a:t>
            </a:r>
          </a:p>
          <a:p>
            <a:pPr algn="ctr"/>
            <a:r>
              <a:rPr lang="it-IT" dirty="0"/>
              <a:t>Così, il 45% della popolazione con più di 85 anni almeno una delle seguenti malattie croniche: BPCO, artrite reumatoide, perdita ossea, diabete di tipo 1 o 2, insufficienza cardiaca e asma.</a:t>
            </a:r>
          </a:p>
          <a:p>
            <a:pPr algn="ctr"/>
            <a:r>
              <a:rPr lang="it-IT" dirty="0"/>
              <a:t>Molti soffrono di diverse malattie citate</a:t>
            </a:r>
            <a:endParaRPr lang="da-DK" dirty="0"/>
          </a:p>
        </p:txBody>
      </p:sp>
      <p:sp>
        <p:nvSpPr>
          <p:cNvPr id="20" name="Rektangel 19"/>
          <p:cNvSpPr/>
          <p:nvPr/>
        </p:nvSpPr>
        <p:spPr>
          <a:xfrm>
            <a:off x="6468181" y="3531204"/>
            <a:ext cx="3994483" cy="1742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Un cattivo stato nutrizionale contribuisce allo sviluppo di malattie croniche</a:t>
            </a:r>
          </a:p>
        </p:txBody>
      </p:sp>
      <p:sp>
        <p:nvSpPr>
          <p:cNvPr id="6" name="Bøjet pil 5"/>
          <p:cNvSpPr/>
          <p:nvPr/>
        </p:nvSpPr>
        <p:spPr>
          <a:xfrm rot="5400000">
            <a:off x="9172219" y="2033622"/>
            <a:ext cx="1505666" cy="13020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1" name="Bøjet pil 20"/>
          <p:cNvSpPr/>
          <p:nvPr/>
        </p:nvSpPr>
        <p:spPr>
          <a:xfrm rot="16200000">
            <a:off x="3981780" y="2502264"/>
            <a:ext cx="993649" cy="45412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2" name="Bøjet pil 21"/>
          <p:cNvSpPr/>
          <p:nvPr/>
        </p:nvSpPr>
        <p:spPr>
          <a:xfrm>
            <a:off x="2066931" y="1433915"/>
            <a:ext cx="1505666" cy="13020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5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4804614" y="702416"/>
            <a:ext cx="6884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In una tesi di laurea, lo stato nutrizionale è stato stimato in </a:t>
            </a:r>
          </a:p>
          <a:p>
            <a:pPr algn="ctr"/>
            <a:r>
              <a:rPr lang="it-IT" sz="2000" dirty="0"/>
              <a:t>circa 1.300 persone di età superiore ai 65 anni (età media 85 anni), di cui il 73% nel gruppo a rischio.</a:t>
            </a:r>
            <a:endParaRPr lang="da-DK" sz="3200" dirty="0"/>
          </a:p>
        </p:txBody>
      </p:sp>
      <p:sp>
        <p:nvSpPr>
          <p:cNvPr id="7" name="Rektangel 6"/>
          <p:cNvSpPr/>
          <p:nvPr/>
        </p:nvSpPr>
        <p:spPr>
          <a:xfrm>
            <a:off x="4874282" y="4162344"/>
            <a:ext cx="6884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Il 73% degli anziani viene ricoverato sotto peso perché gli ospedali in Danimarca affamano i pazienti anziani?</a:t>
            </a:r>
          </a:p>
          <a:p>
            <a:pPr algn="ctr"/>
            <a:r>
              <a:rPr lang="it-IT" i="1" dirty="0"/>
              <a:t> </a:t>
            </a:r>
          </a:p>
          <a:p>
            <a:pPr algn="ctr"/>
            <a:r>
              <a:rPr lang="it-IT" i="1" dirty="0"/>
              <a:t>Oppure </a:t>
            </a:r>
          </a:p>
          <a:p>
            <a:pPr algn="ctr"/>
            <a:r>
              <a:rPr lang="it-IT" i="1" dirty="0"/>
              <a:t> </a:t>
            </a:r>
          </a:p>
          <a:p>
            <a:pPr algn="ctr"/>
            <a:r>
              <a:rPr lang="it-IT" i="1" dirty="0"/>
              <a:t>Il sottopeso è una parte della ragione per cui questi anziani che hanno una malattia cronica sono ricoverati in ospedale? </a:t>
            </a:r>
          </a:p>
          <a:p>
            <a:r>
              <a:rPr lang="en-US" dirty="0"/>
              <a:t> 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5" y="1792737"/>
            <a:ext cx="3775532" cy="2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4726237" y="528637"/>
            <a:ext cx="688468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/>
              <a:t> </a:t>
            </a:r>
          </a:p>
          <a:p>
            <a:pPr algn="ctr"/>
            <a:endParaRPr lang="da-DK" dirty="0"/>
          </a:p>
          <a:p>
            <a:endParaRPr lang="da-DK" dirty="0"/>
          </a:p>
          <a:p>
            <a:endParaRPr lang="da-DK" dirty="0"/>
          </a:p>
          <a:p>
            <a:pPr algn="ctr"/>
            <a:r>
              <a:rPr lang="it-IT" sz="2800" dirty="0"/>
              <a:t>Dopo tre anni si è trovata una connessione tra malnutrizione, basso indice di massa corporea e morte.</a:t>
            </a:r>
            <a:endParaRPr lang="da-DK" sz="2800" b="1" dirty="0">
              <a:solidFill>
                <a:srgbClr val="FF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7" y="1882854"/>
            <a:ext cx="3775532" cy="2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71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975361" y="500213"/>
            <a:ext cx="4545874" cy="902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I problem </a:t>
            </a:r>
            <a:r>
              <a:rPr lang="en-GB" sz="2800" dirty="0" err="1"/>
              <a:t>legati</a:t>
            </a:r>
            <a:r>
              <a:rPr lang="en-GB" sz="2800" dirty="0"/>
              <a:t> </a:t>
            </a:r>
            <a:r>
              <a:rPr lang="en-GB" sz="2800" dirty="0" err="1"/>
              <a:t>all’obesità</a:t>
            </a:r>
            <a:r>
              <a:rPr lang="en-GB" sz="2800" dirty="0"/>
              <a:t>: </a:t>
            </a:r>
          </a:p>
        </p:txBody>
      </p:sp>
      <p:sp>
        <p:nvSpPr>
          <p:cNvPr id="6" name="Rektangel 5"/>
          <p:cNvSpPr/>
          <p:nvPr/>
        </p:nvSpPr>
        <p:spPr>
          <a:xfrm>
            <a:off x="4138213" y="1970863"/>
            <a:ext cx="4545874" cy="345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Diabete di tipo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malattie cardiovascolari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coaguli di sangue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Coaguli di sangue nel cervello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Calcoli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acido urico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osteoartrite alla mano, alle ginocchia e ai fianchi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cancro al seno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cancro del collo dell'utero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cancro al colon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cancro al rene</a:t>
            </a:r>
            <a:endParaRPr lang="en-GB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5" y="1600988"/>
            <a:ext cx="2824401" cy="36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3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81400" y="1637211"/>
            <a:ext cx="7273429" cy="34506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it-IT" sz="3000" dirty="0"/>
              <a:t>Una cattiva alimentazione negli anziani porta a</a:t>
            </a:r>
            <a:r>
              <a:rPr lang="en-US" sz="3000" dirty="0"/>
              <a:t>:</a:t>
            </a:r>
            <a:br>
              <a:rPr lang="en-US" sz="3000" dirty="0"/>
            </a:br>
            <a:endParaRPr lang="en-US" sz="3000" dirty="0"/>
          </a:p>
          <a:p>
            <a:pPr>
              <a:lnSpc>
                <a:spcPct val="110000"/>
              </a:lnSpc>
            </a:pPr>
            <a:r>
              <a:rPr lang="it-IT" sz="3000" dirty="0"/>
              <a:t>Abilità fisiche ridotte – maggiore stanchezza</a:t>
            </a:r>
          </a:p>
          <a:p>
            <a:pPr>
              <a:lnSpc>
                <a:spcPct val="110000"/>
              </a:lnSpc>
            </a:pPr>
            <a:r>
              <a:rPr lang="it-IT" sz="3000" dirty="0"/>
              <a:t>Aumento della incisività delle malattie</a:t>
            </a:r>
          </a:p>
          <a:p>
            <a:pPr>
              <a:lnSpc>
                <a:spcPct val="110000"/>
              </a:lnSpc>
            </a:pPr>
            <a:r>
              <a:rPr lang="it-IT" sz="3000" dirty="0"/>
              <a:t>Ridotta capacità di prendersi cura di se stessi</a:t>
            </a:r>
          </a:p>
          <a:p>
            <a:pPr>
              <a:lnSpc>
                <a:spcPct val="110000"/>
              </a:lnSpc>
            </a:pPr>
            <a:r>
              <a:rPr lang="it-IT" sz="3000" dirty="0"/>
              <a:t>Ridotto benessere</a:t>
            </a:r>
          </a:p>
          <a:p>
            <a:pPr>
              <a:lnSpc>
                <a:spcPct val="110000"/>
              </a:lnSpc>
            </a:pPr>
            <a:r>
              <a:rPr lang="it-IT" sz="3000" dirty="0"/>
              <a:t>Ridotta qualità della vita</a:t>
            </a:r>
          </a:p>
          <a:p>
            <a:pPr>
              <a:lnSpc>
                <a:spcPct val="110000"/>
              </a:lnSpc>
            </a:pPr>
            <a:r>
              <a:rPr lang="it-IT" sz="3000" dirty="0"/>
              <a:t>Indebolisce il sistema immunitario </a:t>
            </a:r>
            <a:endParaRPr lang="en-GB" sz="3000" dirty="0"/>
          </a:p>
        </p:txBody>
      </p:sp>
      <p:sp>
        <p:nvSpPr>
          <p:cNvPr id="4" name="Rektangel 3"/>
          <p:cNvSpPr/>
          <p:nvPr/>
        </p:nvSpPr>
        <p:spPr>
          <a:xfrm>
            <a:off x="705393" y="705394"/>
            <a:ext cx="7800432" cy="931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I problemi legati ad essere sottopeso o alla mal nutrizione</a:t>
            </a:r>
          </a:p>
        </p:txBody>
      </p:sp>
    </p:spTree>
    <p:extLst>
      <p:ext uri="{BB962C8B-B14F-4D97-AF65-F5344CB8AC3E}">
        <p14:creationId xmlns:p14="http://schemas.microsoft.com/office/powerpoint/2010/main" val="346729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/>
          <p:cNvSpPr/>
          <p:nvPr/>
        </p:nvSpPr>
        <p:spPr>
          <a:xfrm>
            <a:off x="2595418" y="1717964"/>
            <a:ext cx="7001164" cy="3482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TriangleInverted">
              <a:avLst/>
            </a:prstTxWarp>
          </a:bodyPr>
          <a:lstStyle/>
          <a:p>
            <a:pPr algn="ctr"/>
            <a:r>
              <a:rPr lang="it-IT" sz="7200" dirty="0">
                <a:solidFill>
                  <a:sysClr val="windowText" lastClr="000000"/>
                </a:solidFill>
              </a:rPr>
              <a:t>Rompere</a:t>
            </a:r>
            <a:endParaRPr lang="da-DK" sz="7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0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15320" y="143329"/>
            <a:ext cx="12191999" cy="64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ktangel 12"/>
          <p:cNvSpPr/>
          <p:nvPr/>
        </p:nvSpPr>
        <p:spPr>
          <a:xfrm>
            <a:off x="4493782" y="3687114"/>
            <a:ext cx="5380502" cy="13485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Un IMC inferiore non è normale solo perché si invecchia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4039405" y="254253"/>
            <a:ext cx="4082547" cy="6052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Cos’è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il</a:t>
            </a:r>
            <a:r>
              <a:rPr lang="en-GB" dirty="0">
                <a:solidFill>
                  <a:schemeClr val="tx1"/>
                </a:solidFill>
              </a:rPr>
              <a:t> IMC – </a:t>
            </a:r>
            <a:r>
              <a:rPr lang="en-GB" dirty="0" err="1">
                <a:solidFill>
                  <a:schemeClr val="tx1"/>
                </a:solidFill>
              </a:rPr>
              <a:t>Indice</a:t>
            </a:r>
            <a:r>
              <a:rPr lang="en-GB" dirty="0">
                <a:solidFill>
                  <a:schemeClr val="tx1"/>
                </a:solidFill>
              </a:rPr>
              <a:t> di Massa </a:t>
            </a:r>
            <a:r>
              <a:rPr lang="en-GB" dirty="0" err="1">
                <a:solidFill>
                  <a:schemeClr val="tx1"/>
                </a:solidFill>
              </a:rPr>
              <a:t>Corporea</a:t>
            </a:r>
            <a:r>
              <a:rPr lang="en-GB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60A90F6-15AE-4053-81A0-7CB78947BC4C}"/>
              </a:ext>
            </a:extLst>
          </p:cNvPr>
          <p:cNvSpPr txBox="1"/>
          <p:nvPr/>
        </p:nvSpPr>
        <p:spPr>
          <a:xfrm>
            <a:off x="4039405" y="1455290"/>
            <a:ext cx="4082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IMC = </a:t>
            </a:r>
            <a:r>
              <a:rPr lang="it-IT" sz="2800" u="sng" dirty="0"/>
              <a:t>Peso in KG</a:t>
            </a:r>
          </a:p>
          <a:p>
            <a:pPr algn="ctr"/>
            <a:r>
              <a:rPr lang="it-IT" sz="2800" dirty="0"/>
              <a:t>           </a:t>
            </a:r>
            <a:r>
              <a:rPr lang="it-IT" sz="2800" dirty="0" err="1"/>
              <a:t>HxH</a:t>
            </a:r>
            <a:endParaRPr lang="it-IT" sz="2800" dirty="0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5" y="1600988"/>
            <a:ext cx="2824401" cy="36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170" y="1871102"/>
            <a:ext cx="5866629" cy="2351130"/>
          </a:xfrm>
          <a:prstGeom prst="rect">
            <a:avLst/>
          </a:prstGeom>
        </p:spPr>
      </p:pic>
      <p:sp>
        <p:nvSpPr>
          <p:cNvPr id="6" name="Billedforklaring med opadgående pil 5"/>
          <p:cNvSpPr/>
          <p:nvPr/>
        </p:nvSpPr>
        <p:spPr>
          <a:xfrm>
            <a:off x="481485" y="4063669"/>
            <a:ext cx="994750" cy="487475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Fino a 18,5</a:t>
            </a:r>
          </a:p>
        </p:txBody>
      </p:sp>
      <p:sp>
        <p:nvSpPr>
          <p:cNvPr id="7" name="Billedforklaring med opadgående pil 6"/>
          <p:cNvSpPr/>
          <p:nvPr/>
        </p:nvSpPr>
        <p:spPr>
          <a:xfrm>
            <a:off x="1575895" y="4063668"/>
            <a:ext cx="1092344" cy="487475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18,5 - 24,9</a:t>
            </a:r>
          </a:p>
        </p:txBody>
      </p:sp>
      <p:sp>
        <p:nvSpPr>
          <p:cNvPr id="8" name="Billedforklaring med opadgående pil 7"/>
          <p:cNvSpPr/>
          <p:nvPr/>
        </p:nvSpPr>
        <p:spPr>
          <a:xfrm>
            <a:off x="2767899" y="4028429"/>
            <a:ext cx="1013223" cy="527596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25 - 29,9</a:t>
            </a:r>
          </a:p>
        </p:txBody>
      </p:sp>
      <p:sp>
        <p:nvSpPr>
          <p:cNvPr id="9" name="Billedforklaring med opadgående pil 8"/>
          <p:cNvSpPr/>
          <p:nvPr/>
        </p:nvSpPr>
        <p:spPr>
          <a:xfrm>
            <a:off x="3920218" y="4051608"/>
            <a:ext cx="1001210" cy="481237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30 - 34,9</a:t>
            </a:r>
          </a:p>
        </p:txBody>
      </p:sp>
      <p:sp>
        <p:nvSpPr>
          <p:cNvPr id="10" name="Billedforklaring med opadgående pil 9"/>
          <p:cNvSpPr/>
          <p:nvPr/>
        </p:nvSpPr>
        <p:spPr>
          <a:xfrm>
            <a:off x="5131818" y="4051608"/>
            <a:ext cx="1035378" cy="505693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Più di 34</a:t>
            </a:r>
          </a:p>
        </p:txBody>
      </p:sp>
      <p:sp>
        <p:nvSpPr>
          <p:cNvPr id="11" name="Rektangel 10"/>
          <p:cNvSpPr/>
          <p:nvPr/>
        </p:nvSpPr>
        <p:spPr>
          <a:xfrm>
            <a:off x="269324" y="225811"/>
            <a:ext cx="3591476" cy="700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Cos’è il IMC – Qual è il tuo IMC</a:t>
            </a:r>
          </a:p>
        </p:txBody>
      </p:sp>
      <p:sp>
        <p:nvSpPr>
          <p:cNvPr id="12" name="Rektangel 11"/>
          <p:cNvSpPr/>
          <p:nvPr/>
        </p:nvSpPr>
        <p:spPr>
          <a:xfrm>
            <a:off x="332395" y="3541681"/>
            <a:ext cx="1309980" cy="4734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Sottopeso</a:t>
            </a:r>
          </a:p>
        </p:txBody>
      </p:sp>
      <p:sp>
        <p:nvSpPr>
          <p:cNvPr id="13" name="Rektangel 12"/>
          <p:cNvSpPr/>
          <p:nvPr/>
        </p:nvSpPr>
        <p:spPr>
          <a:xfrm>
            <a:off x="1729470" y="3538107"/>
            <a:ext cx="1154702" cy="473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Standard</a:t>
            </a:r>
          </a:p>
        </p:txBody>
      </p:sp>
      <p:sp>
        <p:nvSpPr>
          <p:cNvPr id="14" name="Rektangel 13"/>
          <p:cNvSpPr/>
          <p:nvPr/>
        </p:nvSpPr>
        <p:spPr>
          <a:xfrm>
            <a:off x="3099129" y="3531163"/>
            <a:ext cx="3363670" cy="4734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Aumenta l'influenza negativa sulla salute </a:t>
            </a:r>
          </a:p>
        </p:txBody>
      </p:sp>
      <p:sp>
        <p:nvSpPr>
          <p:cNvPr id="3" name="Rektangel 2"/>
          <p:cNvSpPr/>
          <p:nvPr/>
        </p:nvSpPr>
        <p:spPr>
          <a:xfrm>
            <a:off x="7813495" y="1476554"/>
            <a:ext cx="371301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si identifica il tasso di mortalità più basso</a:t>
            </a:r>
          </a:p>
          <a:p>
            <a:pPr algn="ctr"/>
            <a:r>
              <a:rPr lang="it-IT" dirty="0"/>
              <a:t> tra le donne che avevano </a:t>
            </a:r>
          </a:p>
          <a:p>
            <a:pPr algn="ctr"/>
            <a:r>
              <a:rPr lang="it-IT" dirty="0"/>
              <a:t>un IMC compreso tra 23 - 25 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7813495" y="3417337"/>
            <a:ext cx="3998550" cy="923330"/>
          </a:xfrm>
          <a:prstGeom prst="rect">
            <a:avLst/>
          </a:prstGeom>
          <a:solidFill>
            <a:srgbClr val="30CB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si identifica il tasso di mortalità più basso</a:t>
            </a:r>
          </a:p>
          <a:p>
            <a:pPr algn="ctr"/>
            <a:r>
              <a:rPr lang="it-IT" dirty="0"/>
              <a:t>tra i maschi che avevano </a:t>
            </a:r>
          </a:p>
          <a:p>
            <a:pPr algn="ctr"/>
            <a:r>
              <a:rPr lang="it-IT" dirty="0"/>
              <a:t>un IMC compreso tra 26 - 28</a:t>
            </a:r>
            <a:endParaRPr lang="da-DK" b="1" dirty="0"/>
          </a:p>
        </p:txBody>
      </p:sp>
      <p:sp>
        <p:nvSpPr>
          <p:cNvPr id="18" name="Rektangel 17"/>
          <p:cNvSpPr/>
          <p:nvPr/>
        </p:nvSpPr>
        <p:spPr>
          <a:xfrm>
            <a:off x="481485" y="9360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Gli studi dimostrano che quando giunge a 60 anni</a:t>
            </a:r>
            <a:r>
              <a:rPr lang="da-DK" dirty="0"/>
              <a:t>:</a:t>
            </a:r>
          </a:p>
        </p:txBody>
      </p:sp>
      <p:sp>
        <p:nvSpPr>
          <p:cNvPr id="5" name="Rektangel 4"/>
          <p:cNvSpPr/>
          <p:nvPr/>
        </p:nvSpPr>
        <p:spPr>
          <a:xfrm>
            <a:off x="2991838" y="4787959"/>
            <a:ext cx="575785" cy="245859"/>
          </a:xfrm>
          <a:prstGeom prst="rect">
            <a:avLst/>
          </a:prstGeom>
          <a:solidFill>
            <a:srgbClr val="30CB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sp>
        <p:nvSpPr>
          <p:cNvPr id="19" name="Rektangel 18"/>
          <p:cNvSpPr/>
          <p:nvPr/>
        </p:nvSpPr>
        <p:spPr>
          <a:xfrm>
            <a:off x="2225964" y="4787959"/>
            <a:ext cx="541935" cy="2458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900061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42169" y="-1127387"/>
            <a:ext cx="12191999" cy="64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2417779" y="-24743"/>
            <a:ext cx="7467600" cy="8229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/>
              </a:solidFill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4171490" y="774765"/>
            <a:ext cx="611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-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85" y="404948"/>
            <a:ext cx="7732493" cy="3629332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1540046" y="4147752"/>
            <a:ext cx="9027567" cy="17452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La parte brillante dell'essere un maschio che festeggia una volta compiuto 60 anni.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Il giorno prima del di compleanno con un IMC tra 25 e 26 potrei essere considerato come vicino ad essere in sovrappeso.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Il giorno dopo anche con un IMC di 28 sono considerato magro.</a:t>
            </a:r>
          </a:p>
        </p:txBody>
      </p:sp>
    </p:spTree>
    <p:extLst>
      <p:ext uri="{BB962C8B-B14F-4D97-AF65-F5344CB8AC3E}">
        <p14:creationId xmlns:p14="http://schemas.microsoft.com/office/powerpoint/2010/main" val="141490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3048000" y="368280"/>
            <a:ext cx="6130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Lo </a:t>
            </a:r>
            <a:r>
              <a:rPr lang="en-GB" dirty="0" err="1"/>
              <a:t>scienziato</a:t>
            </a:r>
            <a:r>
              <a:rPr lang="en-GB" dirty="0"/>
              <a:t> Brian </a:t>
            </a:r>
            <a:r>
              <a:rPr lang="en-GB" dirty="0" err="1"/>
              <a:t>Wansink</a:t>
            </a:r>
            <a:r>
              <a:rPr lang="en-GB" dirty="0"/>
              <a:t> una </a:t>
            </a:r>
            <a:r>
              <a:rPr lang="en-GB" dirty="0" err="1"/>
              <a:t>volta</a:t>
            </a:r>
            <a:r>
              <a:rPr lang="en-GB" dirty="0"/>
              <a:t> </a:t>
            </a:r>
            <a:r>
              <a:rPr lang="en-GB" dirty="0" err="1"/>
              <a:t>invitò</a:t>
            </a:r>
            <a:endParaRPr lang="en-GB" dirty="0"/>
          </a:p>
        </p:txBody>
      </p:sp>
      <p:sp>
        <p:nvSpPr>
          <p:cNvPr id="5" name="Rektangel 4"/>
          <p:cNvSpPr/>
          <p:nvPr/>
        </p:nvSpPr>
        <p:spPr>
          <a:xfrm>
            <a:off x="1433804" y="1720840"/>
            <a:ext cx="918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.</a:t>
            </a:r>
          </a:p>
        </p:txBody>
      </p:sp>
      <p:sp>
        <p:nvSpPr>
          <p:cNvPr id="8" name="Rektangel 7"/>
          <p:cNvSpPr/>
          <p:nvPr/>
        </p:nvSpPr>
        <p:spPr>
          <a:xfrm>
            <a:off x="8169965" y="4684343"/>
            <a:ext cx="3748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Il 53 % </a:t>
            </a:r>
          </a:p>
          <a:p>
            <a:pPr algn="ctr"/>
            <a:r>
              <a:rPr lang="en-GB" dirty="0" err="1"/>
              <a:t>Mangiò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gelato di </a:t>
            </a:r>
            <a:r>
              <a:rPr lang="en-GB" dirty="0" err="1"/>
              <a:t>quelli</a:t>
            </a:r>
            <a:r>
              <a:rPr lang="en-GB" dirty="0"/>
              <a:t> cui era </a:t>
            </a:r>
            <a:r>
              <a:rPr lang="en-GB" dirty="0" err="1"/>
              <a:t>stata</a:t>
            </a:r>
            <a:r>
              <a:rPr lang="en-GB" dirty="0"/>
              <a:t> </a:t>
            </a:r>
            <a:r>
              <a:rPr lang="en-GB" dirty="0" err="1"/>
              <a:t>fornita</a:t>
            </a:r>
            <a:r>
              <a:rPr lang="en-GB" dirty="0"/>
              <a:t> una </a:t>
            </a:r>
            <a:r>
              <a:rPr lang="en-GB" dirty="0" err="1"/>
              <a:t>tazzina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piccola</a:t>
            </a:r>
            <a:endParaRPr lang="en-GB" dirty="0"/>
          </a:p>
        </p:txBody>
      </p:sp>
      <p:pic>
        <p:nvPicPr>
          <p:cNvPr id="9" name="Grafik 5" descr="eu_flag_llp_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2505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image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14" y="6351"/>
            <a:ext cx="1315685" cy="104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44" y="2200135"/>
            <a:ext cx="1830744" cy="1830744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2960588" y="912126"/>
            <a:ext cx="6130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86 </a:t>
            </a:r>
            <a:r>
              <a:rPr lang="en-GB" sz="2400" dirty="0" err="1">
                <a:solidFill>
                  <a:srgbClr val="FF0000"/>
                </a:solidFill>
              </a:rPr>
              <a:t>Esperti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sz="2400" dirty="0"/>
              <a:t>di </a:t>
            </a:r>
            <a:r>
              <a:rPr lang="en-GB" sz="2400" dirty="0" err="1"/>
              <a:t>nutrizione</a:t>
            </a:r>
            <a:r>
              <a:rPr lang="en-GB" sz="2400" dirty="0"/>
              <a:t> per una </a:t>
            </a:r>
            <a:r>
              <a:rPr lang="en-GB" sz="2400" dirty="0" err="1"/>
              <a:t>cena</a:t>
            </a:r>
            <a:endParaRPr lang="en-GB" dirty="0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144" y="1687104"/>
            <a:ext cx="2468566" cy="232942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5" y="1610877"/>
            <a:ext cx="2782670" cy="27826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3796673">
            <a:off x="1818059" y="1268810"/>
            <a:ext cx="895350" cy="2581275"/>
          </a:xfrm>
          <a:prstGeom prst="rect">
            <a:avLst/>
          </a:prstGeom>
          <a:noFill/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797835">
            <a:off x="9042714" y="1335688"/>
            <a:ext cx="772522" cy="30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5653" y="964368"/>
            <a:ext cx="6159184" cy="4244941"/>
          </a:xfrm>
        </p:spPr>
        <p:txBody>
          <a:bodyPr>
            <a:normAutofit/>
          </a:bodyPr>
          <a:lstStyle/>
          <a:p>
            <a:r>
              <a:rPr lang="it-IT" dirty="0"/>
              <a:t>Con l'età, il peso e l'altezza di molte persone anziane diminuisce. </a:t>
            </a:r>
          </a:p>
          <a:p>
            <a:r>
              <a:rPr lang="it-IT" dirty="0"/>
              <a:t>Tra le persone che sono state seguite per 25 anni - l'altezza media si è ridotta di:</a:t>
            </a:r>
          </a:p>
          <a:p>
            <a:r>
              <a:rPr lang="it-IT" dirty="0"/>
              <a:t>5 cm per le donne e il peso medio di 5,1 kg.</a:t>
            </a:r>
          </a:p>
          <a:p>
            <a:r>
              <a:rPr lang="it-IT" dirty="0"/>
              <a:t>Gli uomini di 4 cm e il peso medio di 3,2 kg. Per alcuni, è bene che il peso cali un po' - per molti di noi è un problema che cresce con la vecchiaia.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769" y="1333372"/>
            <a:ext cx="2547978" cy="30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205" y="1254448"/>
            <a:ext cx="2409825" cy="55245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69" y="1225096"/>
            <a:ext cx="2762250" cy="56197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697" y="1215572"/>
            <a:ext cx="2733675" cy="581025"/>
          </a:xfrm>
          <a:prstGeom prst="rect">
            <a:avLst/>
          </a:prstGeom>
        </p:spPr>
      </p:pic>
      <p:sp>
        <p:nvSpPr>
          <p:cNvPr id="17" name="Pentagon 16"/>
          <p:cNvSpPr/>
          <p:nvPr/>
        </p:nvSpPr>
        <p:spPr>
          <a:xfrm>
            <a:off x="1880814" y="1210026"/>
            <a:ext cx="1544711" cy="6412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Perdono</a:t>
            </a:r>
            <a:r>
              <a:rPr lang="en-GB" dirty="0"/>
              <a:t> 4 cm</a:t>
            </a:r>
          </a:p>
        </p:txBody>
      </p:sp>
      <p:pic>
        <p:nvPicPr>
          <p:cNvPr id="30" name="Billed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492" y="3804123"/>
            <a:ext cx="2381250" cy="571500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744" y="3824964"/>
            <a:ext cx="2733675" cy="542925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697" y="3821792"/>
            <a:ext cx="2771775" cy="561975"/>
          </a:xfrm>
          <a:prstGeom prst="rect">
            <a:avLst/>
          </a:prstGeom>
        </p:spPr>
      </p:pic>
      <p:sp>
        <p:nvSpPr>
          <p:cNvPr id="34" name="Pentagon 33"/>
          <p:cNvSpPr/>
          <p:nvPr/>
        </p:nvSpPr>
        <p:spPr>
          <a:xfrm>
            <a:off x="86727" y="1226638"/>
            <a:ext cx="1794087" cy="6412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 MASCHI</a:t>
            </a:r>
          </a:p>
        </p:txBody>
      </p:sp>
      <p:pic>
        <p:nvPicPr>
          <p:cNvPr id="36" name="Billed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500" y="1867933"/>
            <a:ext cx="2752725" cy="571500"/>
          </a:xfrm>
          <a:prstGeom prst="rect">
            <a:avLst/>
          </a:prstGeom>
        </p:spPr>
      </p:pic>
      <p:sp>
        <p:nvSpPr>
          <p:cNvPr id="37" name="Pentagon 36"/>
          <p:cNvSpPr/>
          <p:nvPr/>
        </p:nvSpPr>
        <p:spPr>
          <a:xfrm>
            <a:off x="3485636" y="1973433"/>
            <a:ext cx="5280783" cy="4660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 MASCHI </a:t>
            </a:r>
            <a:r>
              <a:rPr lang="en-GB" dirty="0" err="1"/>
              <a:t>perdono</a:t>
            </a:r>
            <a:r>
              <a:rPr lang="en-GB" dirty="0"/>
              <a:t> in media 3,2 kg </a:t>
            </a:r>
            <a:r>
              <a:rPr lang="en-GB" dirty="0" err="1"/>
              <a:t>durante</a:t>
            </a:r>
            <a:r>
              <a:rPr lang="en-GB" dirty="0"/>
              <a:t> la terza </a:t>
            </a:r>
            <a:r>
              <a:rPr lang="en-GB" dirty="0" err="1"/>
              <a:t>età</a:t>
            </a:r>
            <a:endParaRPr lang="en-GB" dirty="0"/>
          </a:p>
        </p:txBody>
      </p:sp>
      <p:sp>
        <p:nvSpPr>
          <p:cNvPr id="39" name="Pentagon 38"/>
          <p:cNvSpPr/>
          <p:nvPr/>
        </p:nvSpPr>
        <p:spPr>
          <a:xfrm>
            <a:off x="86726" y="3807514"/>
            <a:ext cx="1794087" cy="6412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LE FEMMINE</a:t>
            </a:r>
          </a:p>
        </p:txBody>
      </p:sp>
      <p:sp>
        <p:nvSpPr>
          <p:cNvPr id="40" name="Pentagon 39"/>
          <p:cNvSpPr/>
          <p:nvPr/>
        </p:nvSpPr>
        <p:spPr>
          <a:xfrm>
            <a:off x="1940925" y="3807514"/>
            <a:ext cx="1544711" cy="6412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Perdono</a:t>
            </a:r>
            <a:r>
              <a:rPr lang="en-GB" dirty="0"/>
              <a:t> 5 cm</a:t>
            </a:r>
          </a:p>
        </p:txBody>
      </p:sp>
      <p:pic>
        <p:nvPicPr>
          <p:cNvPr id="42" name="Billed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4696" y="4448809"/>
            <a:ext cx="2771775" cy="5715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09575" y="219075"/>
            <a:ext cx="5295823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/>
              <a:t>Diventiamo</a:t>
            </a:r>
            <a:r>
              <a:rPr lang="en-GB" sz="2800" dirty="0"/>
              <a:t> </a:t>
            </a:r>
            <a:r>
              <a:rPr lang="en-GB" sz="2800" dirty="0" err="1"/>
              <a:t>più</a:t>
            </a:r>
            <a:r>
              <a:rPr lang="en-GB" sz="2800" dirty="0"/>
              <a:t> </a:t>
            </a:r>
            <a:r>
              <a:rPr lang="en-GB" sz="2800" dirty="0" err="1"/>
              <a:t>bassi</a:t>
            </a:r>
            <a:r>
              <a:rPr lang="en-GB" sz="2800" dirty="0"/>
              <a:t> </a:t>
            </a:r>
          </a:p>
        </p:txBody>
      </p:sp>
      <p:sp>
        <p:nvSpPr>
          <p:cNvPr id="18" name="Pentagon 17"/>
          <p:cNvSpPr/>
          <p:nvPr/>
        </p:nvSpPr>
        <p:spPr>
          <a:xfrm>
            <a:off x="3157188" y="4564468"/>
            <a:ext cx="5067300" cy="4660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LE FEMMINE </a:t>
            </a:r>
            <a:r>
              <a:rPr lang="en-GB" dirty="0" err="1"/>
              <a:t>perdono</a:t>
            </a:r>
            <a:r>
              <a:rPr lang="en-GB" dirty="0"/>
              <a:t> in media 5 kg </a:t>
            </a:r>
            <a:r>
              <a:rPr lang="en-GB" dirty="0" err="1"/>
              <a:t>durante</a:t>
            </a:r>
            <a:r>
              <a:rPr lang="en-GB" dirty="0"/>
              <a:t> la terza </a:t>
            </a:r>
            <a:r>
              <a:rPr lang="en-GB" dirty="0" err="1"/>
              <a:t>età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462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3018" y="1341634"/>
            <a:ext cx="6660156" cy="41344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it-IT" dirty="0"/>
              <a:t>PERCHE’ DIVENTIAMO PIU’ PICCOLI: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E' ovviamente l'impatto della gravità. </a:t>
            </a:r>
          </a:p>
          <a:p>
            <a:pPr marL="0" indent="0">
              <a:buNone/>
            </a:pPr>
            <a:r>
              <a:rPr lang="it-IT" dirty="0"/>
              <a:t>Infatti la maggior parte di noi è più corta quando andiamo a letto - rispetto a quando ci alziamo dal letto fin dalla più tenera età.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2324818" y="1749349"/>
            <a:ext cx="6660156" cy="4134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72099" y="3700598"/>
            <a:ext cx="1914525" cy="187642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08317" y="3923250"/>
            <a:ext cx="2085975" cy="165735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335" y="345688"/>
            <a:ext cx="2547978" cy="30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2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2549" y="2412272"/>
            <a:ext cx="6047744" cy="35402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it-IT" dirty="0"/>
              <a:t>PERCHE’ DIVENTIAMO PIU’ PICCOLI :</a:t>
            </a:r>
          </a:p>
          <a:p>
            <a:pPr marL="0" indent="0">
              <a:buNone/>
            </a:pPr>
            <a:r>
              <a:rPr lang="it-IT" dirty="0"/>
              <a:t>Quando diventiamo sempre più piccoli in età avanzata e non riusciamo ad essere distesi di nuovo durante la notte - è in parte causato dal fatto che una minore attività fisica indebolisce le nostre mucose e non hanno il muscolo da estrarre di nuovo.</a:t>
            </a:r>
          </a:p>
          <a:p>
            <a:pPr marL="0" indent="0">
              <a:buNone/>
            </a:pPr>
            <a:r>
              <a:rPr lang="it-IT" dirty="0"/>
              <a:t>Aumenta il rischio di avere un un’ernia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2324818" y="1749349"/>
            <a:ext cx="6660156" cy="4134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56" y="3568717"/>
            <a:ext cx="3888416" cy="200836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1" y="162988"/>
            <a:ext cx="2577845" cy="2634501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90" y="837409"/>
            <a:ext cx="2859007" cy="18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0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7255565" y="983974"/>
            <a:ext cx="3896139" cy="4206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Il termine «finto magro" si riferisce ad una persona che non è in sovrappeso, ma dove la massa grassa del corpo è ancora così alta che ha conseguenze per la salute.</a:t>
            </a:r>
            <a:endParaRPr lang="da-DK" dirty="0">
              <a:effectLst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83771" y="487680"/>
            <a:ext cx="5138058" cy="731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Cosa significa essere Magro / Grasso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32" y="1740671"/>
            <a:ext cx="5187425" cy="3449638"/>
          </a:xfrm>
        </p:spPr>
      </p:pic>
    </p:spTree>
    <p:extLst>
      <p:ext uri="{BB962C8B-B14F-4D97-AF65-F5344CB8AC3E}">
        <p14:creationId xmlns:p14="http://schemas.microsoft.com/office/powerpoint/2010/main" val="3279709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4329884" y="3260267"/>
            <a:ext cx="891509" cy="81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25% </a:t>
            </a:r>
            <a:r>
              <a:rPr lang="en-GB" sz="1400" dirty="0" err="1"/>
              <a:t>muscoli</a:t>
            </a:r>
            <a:endParaRPr lang="en-GB" sz="1400" dirty="0"/>
          </a:p>
        </p:txBody>
      </p:sp>
      <p:sp>
        <p:nvSpPr>
          <p:cNvPr id="6" name="Rektangel 5"/>
          <p:cNvSpPr/>
          <p:nvPr/>
        </p:nvSpPr>
        <p:spPr>
          <a:xfrm>
            <a:off x="5209591" y="3530267"/>
            <a:ext cx="790576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15% </a:t>
            </a:r>
            <a:r>
              <a:rPr lang="en-GB" sz="1400" dirty="0" err="1"/>
              <a:t>grasso</a:t>
            </a:r>
            <a:endParaRPr lang="en-GB" sz="1400" dirty="0"/>
          </a:p>
        </p:txBody>
      </p:sp>
      <p:sp>
        <p:nvSpPr>
          <p:cNvPr id="7" name="Rektangel 6"/>
          <p:cNvSpPr/>
          <p:nvPr/>
        </p:nvSpPr>
        <p:spPr>
          <a:xfrm>
            <a:off x="3466012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65 anni</a:t>
            </a:r>
          </a:p>
        </p:txBody>
      </p:sp>
      <p:sp>
        <p:nvSpPr>
          <p:cNvPr id="8" name="Rektangel 7"/>
          <p:cNvSpPr/>
          <p:nvPr/>
        </p:nvSpPr>
        <p:spPr>
          <a:xfrm>
            <a:off x="3466012" y="470267"/>
            <a:ext cx="848813" cy="360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Peso </a:t>
            </a:r>
            <a:r>
              <a:rPr lang="en-GB" dirty="0" err="1"/>
              <a:t>totale</a:t>
            </a:r>
            <a:endParaRPr lang="en-GB" dirty="0"/>
          </a:p>
          <a:p>
            <a:pPr algn="ctr"/>
            <a:r>
              <a:rPr lang="en-GB" dirty="0"/>
              <a:t>75 kg</a:t>
            </a:r>
          </a:p>
        </p:txBody>
      </p:sp>
      <p:sp>
        <p:nvSpPr>
          <p:cNvPr id="9" name="Rektangel 8"/>
          <p:cNvSpPr/>
          <p:nvPr/>
        </p:nvSpPr>
        <p:spPr>
          <a:xfrm>
            <a:off x="6387023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75 anni</a:t>
            </a:r>
          </a:p>
        </p:txBody>
      </p:sp>
      <p:sp>
        <p:nvSpPr>
          <p:cNvPr id="10" name="Rektangel 9"/>
          <p:cNvSpPr/>
          <p:nvPr/>
        </p:nvSpPr>
        <p:spPr>
          <a:xfrm>
            <a:off x="6387023" y="478512"/>
            <a:ext cx="848813" cy="360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Peso </a:t>
            </a:r>
            <a:r>
              <a:rPr lang="en-GB" dirty="0" err="1"/>
              <a:t>totale</a:t>
            </a:r>
            <a:endParaRPr lang="en-GB" dirty="0"/>
          </a:p>
          <a:p>
            <a:pPr algn="ctr"/>
            <a:r>
              <a:rPr lang="en-GB" dirty="0"/>
              <a:t>75 kg</a:t>
            </a:r>
          </a:p>
        </p:txBody>
      </p:sp>
      <p:sp>
        <p:nvSpPr>
          <p:cNvPr id="11" name="Rektangel 10"/>
          <p:cNvSpPr/>
          <p:nvPr/>
        </p:nvSpPr>
        <p:spPr>
          <a:xfrm>
            <a:off x="7235836" y="3358512"/>
            <a:ext cx="891509" cy="72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20% </a:t>
            </a:r>
            <a:r>
              <a:rPr lang="en-GB" sz="1400" dirty="0" err="1"/>
              <a:t>muscoli</a:t>
            </a:r>
            <a:endParaRPr lang="en-GB" sz="1400" dirty="0"/>
          </a:p>
        </p:txBody>
      </p:sp>
      <p:sp>
        <p:nvSpPr>
          <p:cNvPr id="12" name="Rektangel 11"/>
          <p:cNvSpPr/>
          <p:nvPr/>
        </p:nvSpPr>
        <p:spPr>
          <a:xfrm>
            <a:off x="8141497" y="3358512"/>
            <a:ext cx="790576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20 % </a:t>
            </a:r>
          </a:p>
          <a:p>
            <a:pPr algn="ctr"/>
            <a:r>
              <a:rPr lang="en-GB" sz="1400" dirty="0" err="1"/>
              <a:t>grasso</a:t>
            </a:r>
            <a:endParaRPr lang="en-GB" sz="1400" dirty="0"/>
          </a:p>
        </p:txBody>
      </p:sp>
      <p:sp>
        <p:nvSpPr>
          <p:cNvPr id="13" name="Rektangel 12"/>
          <p:cNvSpPr/>
          <p:nvPr/>
        </p:nvSpPr>
        <p:spPr>
          <a:xfrm>
            <a:off x="9186825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75 anni</a:t>
            </a:r>
          </a:p>
        </p:txBody>
      </p:sp>
      <p:sp>
        <p:nvSpPr>
          <p:cNvPr id="14" name="Rektangel 13"/>
          <p:cNvSpPr/>
          <p:nvPr/>
        </p:nvSpPr>
        <p:spPr>
          <a:xfrm>
            <a:off x="9186825" y="488700"/>
            <a:ext cx="848813" cy="360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Peso </a:t>
            </a:r>
            <a:r>
              <a:rPr lang="en-GB" dirty="0" err="1"/>
              <a:t>totale</a:t>
            </a:r>
            <a:endParaRPr lang="en-GB" dirty="0"/>
          </a:p>
          <a:p>
            <a:pPr algn="ctr"/>
            <a:r>
              <a:rPr lang="en-GB" dirty="0"/>
              <a:t>75 kg</a:t>
            </a:r>
          </a:p>
        </p:txBody>
      </p:sp>
      <p:sp>
        <p:nvSpPr>
          <p:cNvPr id="15" name="Rektangel 14"/>
          <p:cNvSpPr/>
          <p:nvPr/>
        </p:nvSpPr>
        <p:spPr>
          <a:xfrm>
            <a:off x="10042714" y="3538512"/>
            <a:ext cx="891509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15% </a:t>
            </a:r>
            <a:r>
              <a:rPr lang="en-GB" sz="1400" dirty="0" err="1"/>
              <a:t>muscoli</a:t>
            </a:r>
            <a:endParaRPr lang="en-GB" sz="1400" dirty="0"/>
          </a:p>
        </p:txBody>
      </p:sp>
      <p:sp>
        <p:nvSpPr>
          <p:cNvPr id="16" name="Rektangel 15"/>
          <p:cNvSpPr/>
          <p:nvPr/>
        </p:nvSpPr>
        <p:spPr>
          <a:xfrm>
            <a:off x="10942085" y="3178512"/>
            <a:ext cx="790576" cy="9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25% </a:t>
            </a:r>
            <a:r>
              <a:rPr lang="en-GB" sz="1400" dirty="0" err="1"/>
              <a:t>grasso</a:t>
            </a:r>
            <a:endParaRPr lang="en-GB" sz="1400" dirty="0"/>
          </a:p>
        </p:txBody>
      </p:sp>
      <p:sp>
        <p:nvSpPr>
          <p:cNvPr id="18" name="Rektangel 17"/>
          <p:cNvSpPr/>
          <p:nvPr/>
        </p:nvSpPr>
        <p:spPr>
          <a:xfrm>
            <a:off x="1001027" y="4798512"/>
            <a:ext cx="10549289" cy="1665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Manteniamo il nostro IMC ad un buon livello,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 all'interno cambiamo lentamente l'equilibrio tra grasso e muscoli a causa del livello sempre più ridotto di attività fisica e di mantenimento dei nostri muscoli. </a:t>
            </a:r>
          </a:p>
        </p:txBody>
      </p:sp>
      <p:pic>
        <p:nvPicPr>
          <p:cNvPr id="19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6" y="1124655"/>
            <a:ext cx="2639666" cy="1755378"/>
          </a:xfrm>
        </p:spPr>
      </p:pic>
    </p:spTree>
    <p:extLst>
      <p:ext uri="{BB962C8B-B14F-4D97-AF65-F5344CB8AC3E}">
        <p14:creationId xmlns:p14="http://schemas.microsoft.com/office/powerpoint/2010/main" val="2528526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4329884" y="3260267"/>
            <a:ext cx="891509" cy="81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25% </a:t>
            </a:r>
            <a:r>
              <a:rPr lang="en-GB" sz="1400" dirty="0" err="1"/>
              <a:t>muscoli</a:t>
            </a:r>
            <a:endParaRPr lang="en-GB" sz="1400" dirty="0"/>
          </a:p>
        </p:txBody>
      </p:sp>
      <p:sp>
        <p:nvSpPr>
          <p:cNvPr id="6" name="Rektangel 5"/>
          <p:cNvSpPr/>
          <p:nvPr/>
        </p:nvSpPr>
        <p:spPr>
          <a:xfrm>
            <a:off x="5209591" y="3530267"/>
            <a:ext cx="790576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15% </a:t>
            </a:r>
            <a:r>
              <a:rPr lang="en-GB" sz="1400" dirty="0" err="1"/>
              <a:t>grasso</a:t>
            </a:r>
            <a:endParaRPr lang="en-GB" sz="1400" dirty="0"/>
          </a:p>
        </p:txBody>
      </p:sp>
      <p:sp>
        <p:nvSpPr>
          <p:cNvPr id="7" name="Rektangel 6"/>
          <p:cNvSpPr/>
          <p:nvPr/>
        </p:nvSpPr>
        <p:spPr>
          <a:xfrm>
            <a:off x="3466012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65 anni</a:t>
            </a:r>
          </a:p>
        </p:txBody>
      </p:sp>
      <p:sp>
        <p:nvSpPr>
          <p:cNvPr id="8" name="Rektangel 7"/>
          <p:cNvSpPr/>
          <p:nvPr/>
        </p:nvSpPr>
        <p:spPr>
          <a:xfrm>
            <a:off x="3466012" y="470267"/>
            <a:ext cx="848813" cy="360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IMC 30</a:t>
            </a:r>
          </a:p>
        </p:txBody>
      </p:sp>
      <p:sp>
        <p:nvSpPr>
          <p:cNvPr id="9" name="Rektangel 8"/>
          <p:cNvSpPr/>
          <p:nvPr/>
        </p:nvSpPr>
        <p:spPr>
          <a:xfrm>
            <a:off x="6387023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75 anni</a:t>
            </a:r>
          </a:p>
        </p:txBody>
      </p:sp>
      <p:sp>
        <p:nvSpPr>
          <p:cNvPr id="10" name="Rektangel 9"/>
          <p:cNvSpPr/>
          <p:nvPr/>
        </p:nvSpPr>
        <p:spPr>
          <a:xfrm>
            <a:off x="6387023" y="779646"/>
            <a:ext cx="848813" cy="32988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IMC 29</a:t>
            </a:r>
          </a:p>
        </p:txBody>
      </p:sp>
      <p:sp>
        <p:nvSpPr>
          <p:cNvPr id="11" name="Rektangel 10"/>
          <p:cNvSpPr/>
          <p:nvPr/>
        </p:nvSpPr>
        <p:spPr>
          <a:xfrm>
            <a:off x="7235836" y="3358512"/>
            <a:ext cx="891509" cy="72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20% </a:t>
            </a:r>
            <a:r>
              <a:rPr lang="en-GB" sz="1400" dirty="0" err="1"/>
              <a:t>muscoli</a:t>
            </a:r>
            <a:endParaRPr lang="en-GB" sz="1400" dirty="0"/>
          </a:p>
        </p:txBody>
      </p:sp>
      <p:sp>
        <p:nvSpPr>
          <p:cNvPr id="12" name="Rektangel 11"/>
          <p:cNvSpPr/>
          <p:nvPr/>
        </p:nvSpPr>
        <p:spPr>
          <a:xfrm>
            <a:off x="8141497" y="3358512"/>
            <a:ext cx="790576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20 % </a:t>
            </a:r>
          </a:p>
          <a:p>
            <a:pPr algn="ctr"/>
            <a:r>
              <a:rPr lang="en-GB" sz="1400" dirty="0" err="1"/>
              <a:t>grasso</a:t>
            </a:r>
            <a:endParaRPr lang="en-GB" sz="1400" dirty="0"/>
          </a:p>
        </p:txBody>
      </p:sp>
      <p:sp>
        <p:nvSpPr>
          <p:cNvPr id="13" name="Rektangel 12"/>
          <p:cNvSpPr/>
          <p:nvPr/>
        </p:nvSpPr>
        <p:spPr>
          <a:xfrm>
            <a:off x="9186825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75 anni</a:t>
            </a:r>
          </a:p>
        </p:txBody>
      </p:sp>
      <p:sp>
        <p:nvSpPr>
          <p:cNvPr id="14" name="Rektangel 13"/>
          <p:cNvSpPr/>
          <p:nvPr/>
        </p:nvSpPr>
        <p:spPr>
          <a:xfrm>
            <a:off x="9186825" y="1010652"/>
            <a:ext cx="848813" cy="3078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IMC 28</a:t>
            </a:r>
          </a:p>
        </p:txBody>
      </p:sp>
      <p:sp>
        <p:nvSpPr>
          <p:cNvPr id="15" name="Rektangel 14"/>
          <p:cNvSpPr/>
          <p:nvPr/>
        </p:nvSpPr>
        <p:spPr>
          <a:xfrm>
            <a:off x="10042714" y="3538512"/>
            <a:ext cx="891509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15% </a:t>
            </a:r>
            <a:r>
              <a:rPr lang="en-GB" sz="1400" dirty="0" err="1"/>
              <a:t>muscoli</a:t>
            </a:r>
            <a:endParaRPr lang="en-GB" sz="1400" dirty="0"/>
          </a:p>
        </p:txBody>
      </p:sp>
      <p:sp>
        <p:nvSpPr>
          <p:cNvPr id="16" name="Rektangel 15"/>
          <p:cNvSpPr/>
          <p:nvPr/>
        </p:nvSpPr>
        <p:spPr>
          <a:xfrm>
            <a:off x="10942085" y="3178512"/>
            <a:ext cx="790576" cy="9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25% </a:t>
            </a:r>
            <a:r>
              <a:rPr lang="en-GB" sz="1400" dirty="0" err="1"/>
              <a:t>grasso</a:t>
            </a:r>
            <a:endParaRPr lang="en-GB" sz="1400" dirty="0"/>
          </a:p>
        </p:txBody>
      </p:sp>
      <p:sp>
        <p:nvSpPr>
          <p:cNvPr id="19" name="Rektangel 18"/>
          <p:cNvSpPr/>
          <p:nvPr/>
        </p:nvSpPr>
        <p:spPr>
          <a:xfrm>
            <a:off x="302011" y="4849996"/>
            <a:ext cx="11396312" cy="16825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riduciamo lentamente il nostro peso al giusto livello di BMI, e </a:t>
            </a:r>
          </a:p>
          <a:p>
            <a:pPr lvl="0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crediamo di essere sulla strada giusta - ma fondamentalmente non cambiamo le prospettive di salute, perché l’inattività cambia lentamente la distribuzione di grasso e muscoli a favore di più grassi. </a:t>
            </a:r>
          </a:p>
          <a:p>
            <a:pPr lvl="0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						Da una sfida all'altra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ladsholder til indho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1" y="1086106"/>
            <a:ext cx="2424288" cy="161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39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64" y="2267539"/>
            <a:ext cx="1582661" cy="158266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34" y="798999"/>
            <a:ext cx="1639011" cy="163901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32" y="2151689"/>
            <a:ext cx="1870476" cy="1814362"/>
          </a:xfrm>
          <a:prstGeom prst="rect">
            <a:avLst/>
          </a:prstGeom>
        </p:spPr>
      </p:pic>
      <p:pic>
        <p:nvPicPr>
          <p:cNvPr id="1026" name="Picture 2" descr="Billedresultat for fedtprocent mål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02" y="3372755"/>
            <a:ext cx="3455843" cy="19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508000" y="298485"/>
            <a:ext cx="4082473" cy="153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/>
              <a:t>MISURARE LA PERCENTUALE DI GRASSO</a:t>
            </a:r>
          </a:p>
        </p:txBody>
      </p:sp>
      <p:sp>
        <p:nvSpPr>
          <p:cNvPr id="13" name="Rektangel 12"/>
          <p:cNvSpPr/>
          <p:nvPr/>
        </p:nvSpPr>
        <p:spPr>
          <a:xfrm>
            <a:off x="7592193" y="298485"/>
            <a:ext cx="4082473" cy="153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Con </a:t>
            </a:r>
            <a:r>
              <a:rPr lang="en-GB" sz="2800" dirty="0" err="1"/>
              <a:t>diversi</a:t>
            </a:r>
            <a:r>
              <a:rPr lang="en-GB" sz="2800" dirty="0"/>
              <a:t> </a:t>
            </a:r>
            <a:r>
              <a:rPr lang="en-GB" sz="2800" dirty="0" err="1"/>
              <a:t>strumenti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89436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Rektangel 1"/>
          <p:cNvSpPr/>
          <p:nvPr/>
        </p:nvSpPr>
        <p:spPr>
          <a:xfrm>
            <a:off x="1219200" y="2295525"/>
            <a:ext cx="6334125" cy="2152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Misurare la percentuale di grasso nel modo più accurato possibile.</a:t>
            </a:r>
          </a:p>
          <a:p>
            <a:r>
              <a:rPr lang="it-IT" dirty="0"/>
              <a:t>L'opzione migliore è quella di avere un partner che ci aiuti con la misurazione della percentuale di grasso e dovrebbe anche essere la stessa persona che misura la percentuale di grasso ogni volta. Il pollice e il dito successivo vengono utilizzati per estrarre una piega della pelle. Non premere più del necessario. La misurazione viene effettuata a 1 cm accanto alle dita e l'indice del grasso viene letto entro 3 secondi.</a:t>
            </a:r>
            <a:endParaRPr lang="da-DK" dirty="0"/>
          </a:p>
        </p:txBody>
      </p:sp>
      <p:pic>
        <p:nvPicPr>
          <p:cNvPr id="9" name="Picture 2" descr="Billedresultat for fedtprocent mål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80" y="2295525"/>
            <a:ext cx="3455843" cy="19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706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14" y="1817524"/>
            <a:ext cx="3945173" cy="393295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914826" y="709918"/>
            <a:ext cx="4784437" cy="71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VISITA a https://www.bodylab.dk/maal-fedtprocent.asp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48" y="1676577"/>
            <a:ext cx="3711514" cy="4003098"/>
          </a:xfrm>
          <a:prstGeom prst="rect">
            <a:avLst/>
          </a:prstGeom>
        </p:spPr>
      </p:pic>
      <p:sp>
        <p:nvSpPr>
          <p:cNvPr id="10" name="Billedforklaring med nedadgående pil 9"/>
          <p:cNvSpPr/>
          <p:nvPr/>
        </p:nvSpPr>
        <p:spPr>
          <a:xfrm>
            <a:off x="798897" y="654518"/>
            <a:ext cx="4764505" cy="1127937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DOVE MISURARE</a:t>
            </a:r>
          </a:p>
        </p:txBody>
      </p:sp>
      <p:sp>
        <p:nvSpPr>
          <p:cNvPr id="11" name="Pentagon 10"/>
          <p:cNvSpPr/>
          <p:nvPr/>
        </p:nvSpPr>
        <p:spPr>
          <a:xfrm>
            <a:off x="298383" y="2858703"/>
            <a:ext cx="1395664" cy="34650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Bicipiti</a:t>
            </a:r>
          </a:p>
        </p:txBody>
      </p:sp>
      <p:sp>
        <p:nvSpPr>
          <p:cNvPr id="12" name="Pentagon 11"/>
          <p:cNvSpPr/>
          <p:nvPr/>
        </p:nvSpPr>
        <p:spPr>
          <a:xfrm>
            <a:off x="577515" y="3504871"/>
            <a:ext cx="1395664" cy="34650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Fianchi</a:t>
            </a:r>
          </a:p>
        </p:txBody>
      </p:sp>
      <p:sp>
        <p:nvSpPr>
          <p:cNvPr id="14" name="Pentagon 13"/>
          <p:cNvSpPr/>
          <p:nvPr/>
        </p:nvSpPr>
        <p:spPr>
          <a:xfrm flipH="1">
            <a:off x="10411818" y="3947268"/>
            <a:ext cx="1489576" cy="476525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Spalle</a:t>
            </a:r>
          </a:p>
        </p:txBody>
      </p:sp>
      <p:sp>
        <p:nvSpPr>
          <p:cNvPr id="15" name="Pentagon 14"/>
          <p:cNvSpPr/>
          <p:nvPr/>
        </p:nvSpPr>
        <p:spPr>
          <a:xfrm rot="20666843">
            <a:off x="3554608" y="3261786"/>
            <a:ext cx="1395664" cy="34650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Tricipiti</a:t>
            </a:r>
          </a:p>
        </p:txBody>
      </p:sp>
      <p:sp>
        <p:nvSpPr>
          <p:cNvPr id="16" name="Pentagon 15"/>
          <p:cNvSpPr/>
          <p:nvPr/>
        </p:nvSpPr>
        <p:spPr>
          <a:xfrm flipH="1">
            <a:off x="10263092" y="2732054"/>
            <a:ext cx="1545197" cy="25329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Tricipiti</a:t>
            </a:r>
          </a:p>
        </p:txBody>
      </p:sp>
      <p:sp>
        <p:nvSpPr>
          <p:cNvPr id="17" name="Pentagon 16"/>
          <p:cNvSpPr/>
          <p:nvPr/>
        </p:nvSpPr>
        <p:spPr>
          <a:xfrm flipH="1">
            <a:off x="10155976" y="2061278"/>
            <a:ext cx="1317338" cy="258004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Bicipiti</a:t>
            </a:r>
          </a:p>
        </p:txBody>
      </p:sp>
      <p:sp>
        <p:nvSpPr>
          <p:cNvPr id="18" name="Pentagon 17"/>
          <p:cNvSpPr/>
          <p:nvPr/>
        </p:nvSpPr>
        <p:spPr>
          <a:xfrm flipH="1">
            <a:off x="10283235" y="3365305"/>
            <a:ext cx="1525054" cy="279132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Fianchi</a:t>
            </a:r>
          </a:p>
        </p:txBody>
      </p:sp>
      <p:sp>
        <p:nvSpPr>
          <p:cNvPr id="19" name="Pentagon 18"/>
          <p:cNvSpPr/>
          <p:nvPr/>
        </p:nvSpPr>
        <p:spPr>
          <a:xfrm rot="942970">
            <a:off x="2873119" y="2511398"/>
            <a:ext cx="1828276" cy="34511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Spalle</a:t>
            </a:r>
          </a:p>
        </p:txBody>
      </p:sp>
      <p:sp>
        <p:nvSpPr>
          <p:cNvPr id="20" name="Pentagon 19"/>
          <p:cNvSpPr/>
          <p:nvPr/>
        </p:nvSpPr>
        <p:spPr>
          <a:xfrm flipH="1">
            <a:off x="9399257" y="5469816"/>
            <a:ext cx="2409032" cy="286548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Peso senza i grassi</a:t>
            </a:r>
          </a:p>
        </p:txBody>
      </p:sp>
      <p:sp>
        <p:nvSpPr>
          <p:cNvPr id="21" name="Pentagon 20"/>
          <p:cNvSpPr/>
          <p:nvPr/>
        </p:nvSpPr>
        <p:spPr>
          <a:xfrm rot="21387670" flipH="1">
            <a:off x="8951459" y="5109192"/>
            <a:ext cx="2409032" cy="286548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Percentuale di grasso</a:t>
            </a:r>
          </a:p>
        </p:txBody>
      </p:sp>
      <p:sp>
        <p:nvSpPr>
          <p:cNvPr id="22" name="Pentagon 21"/>
          <p:cNvSpPr/>
          <p:nvPr/>
        </p:nvSpPr>
        <p:spPr>
          <a:xfrm>
            <a:off x="6060770" y="2203954"/>
            <a:ext cx="1273478" cy="30416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Età</a:t>
            </a:r>
          </a:p>
        </p:txBody>
      </p:sp>
      <p:sp>
        <p:nvSpPr>
          <p:cNvPr id="23" name="Pentagon 22"/>
          <p:cNvSpPr/>
          <p:nvPr/>
        </p:nvSpPr>
        <p:spPr>
          <a:xfrm>
            <a:off x="6023084" y="2901045"/>
            <a:ext cx="1273478" cy="30416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Età</a:t>
            </a:r>
          </a:p>
        </p:txBody>
      </p:sp>
      <p:sp>
        <p:nvSpPr>
          <p:cNvPr id="24" name="Pentagon 23"/>
          <p:cNvSpPr/>
          <p:nvPr/>
        </p:nvSpPr>
        <p:spPr>
          <a:xfrm>
            <a:off x="6023084" y="3399630"/>
            <a:ext cx="1273478" cy="210481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Sesso</a:t>
            </a:r>
          </a:p>
        </p:txBody>
      </p:sp>
      <p:sp>
        <p:nvSpPr>
          <p:cNvPr id="25" name="Rektangel 24"/>
          <p:cNvSpPr/>
          <p:nvPr/>
        </p:nvSpPr>
        <p:spPr>
          <a:xfrm>
            <a:off x="7478878" y="3784003"/>
            <a:ext cx="441284" cy="4015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M</a:t>
            </a:r>
          </a:p>
        </p:txBody>
      </p:sp>
      <p:sp>
        <p:nvSpPr>
          <p:cNvPr id="26" name="Rektangel 25"/>
          <p:cNvSpPr/>
          <p:nvPr/>
        </p:nvSpPr>
        <p:spPr>
          <a:xfrm>
            <a:off x="8133396" y="3784003"/>
            <a:ext cx="441284" cy="4015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73822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4694" y="-31368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2417779" y="203343"/>
            <a:ext cx="7467600" cy="1467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Divertente</a:t>
            </a:r>
            <a:r>
              <a:rPr lang="en-US" sz="3200" dirty="0"/>
              <a:t> e da far </a:t>
            </a:r>
            <a:r>
              <a:rPr lang="en-US" sz="3200" dirty="0" err="1"/>
              <a:t>riflettere</a:t>
            </a:r>
            <a:endParaRPr lang="da-DK" sz="3200" dirty="0">
              <a:solidFill>
                <a:schemeClr val="tx1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325" y="2414819"/>
            <a:ext cx="2706674" cy="166667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646" y="2410289"/>
            <a:ext cx="3895725" cy="1609725"/>
          </a:xfrm>
          <a:prstGeom prst="rect">
            <a:avLst/>
          </a:prstGeom>
        </p:spPr>
      </p:pic>
      <p:sp>
        <p:nvSpPr>
          <p:cNvPr id="10" name="Proces 9"/>
          <p:cNvSpPr/>
          <p:nvPr/>
        </p:nvSpPr>
        <p:spPr>
          <a:xfrm>
            <a:off x="2062507" y="4400975"/>
            <a:ext cx="7466504" cy="1607508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Coloro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mangiarono</a:t>
            </a:r>
            <a:r>
              <a:rPr lang="en-GB" dirty="0"/>
              <a:t> </a:t>
            </a:r>
            <a:r>
              <a:rPr lang="en-GB" dirty="0" err="1"/>
              <a:t>nelle</a:t>
            </a:r>
            <a:r>
              <a:rPr lang="en-GB" dirty="0"/>
              <a:t> </a:t>
            </a:r>
            <a:r>
              <a:rPr lang="en-GB" dirty="0" err="1"/>
              <a:t>tazzine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grandi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mangiarono</a:t>
            </a:r>
            <a:r>
              <a:rPr lang="en-GB" dirty="0"/>
              <a:t> </a:t>
            </a:r>
            <a:r>
              <a:rPr lang="en-GB" dirty="0" err="1"/>
              <a:t>il</a:t>
            </a:r>
            <a:endParaRPr lang="en-GB" dirty="0"/>
          </a:p>
          <a:p>
            <a:pPr algn="ctr"/>
            <a:r>
              <a:rPr lang="en-GB" sz="2800" dirty="0">
                <a:solidFill>
                  <a:srgbClr val="FF0000"/>
                </a:solidFill>
              </a:rPr>
              <a:t>30 %</a:t>
            </a:r>
          </a:p>
          <a:p>
            <a:pPr algn="ctr"/>
            <a:r>
              <a:rPr lang="en-GB" dirty="0"/>
              <a:t>in </a:t>
            </a:r>
            <a:r>
              <a:rPr lang="en-GB" dirty="0" err="1"/>
              <a:t>più</a:t>
            </a:r>
            <a:r>
              <a:rPr lang="en-GB" dirty="0"/>
              <a:t> di gelato rispetto a </a:t>
            </a:r>
            <a:r>
              <a:rPr lang="en-GB" dirty="0" err="1"/>
              <a:t>quelli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avevano</a:t>
            </a:r>
            <a:r>
              <a:rPr lang="en-GB" dirty="0"/>
              <a:t> la </a:t>
            </a:r>
            <a:r>
              <a:rPr lang="en-GB" dirty="0" err="1"/>
              <a:t>tazzina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piccola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93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48" y="1404104"/>
            <a:ext cx="7361164" cy="18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92" y="3636954"/>
            <a:ext cx="7301320" cy="17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entagon 7"/>
          <p:cNvSpPr/>
          <p:nvPr/>
        </p:nvSpPr>
        <p:spPr>
          <a:xfrm>
            <a:off x="202130" y="2743200"/>
            <a:ext cx="3705727" cy="128016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/>
              <a:t>Raccomandazioni</a:t>
            </a:r>
            <a:endParaRPr lang="en-GB" sz="2800" dirty="0"/>
          </a:p>
          <a:p>
            <a:pPr algn="ctr"/>
            <a:r>
              <a:rPr lang="en-GB" sz="2800" dirty="0" err="1"/>
              <a:t>Precentuale</a:t>
            </a:r>
            <a:r>
              <a:rPr lang="en-GB" sz="2800" dirty="0"/>
              <a:t> di </a:t>
            </a:r>
            <a:r>
              <a:rPr lang="en-GB" sz="2800" dirty="0" err="1"/>
              <a:t>grasso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49836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78" y="2965077"/>
            <a:ext cx="4752975" cy="263842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21" y="3219450"/>
            <a:ext cx="2601604" cy="174307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55285" y="299152"/>
            <a:ext cx="6776186" cy="10684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È IMPORTANTE DOVE SI TROVA IL GRASSO</a:t>
            </a:r>
            <a:endParaRPr lang="da-DK" sz="2800" dirty="0"/>
          </a:p>
        </p:txBody>
      </p:sp>
      <p:sp>
        <p:nvSpPr>
          <p:cNvPr id="13" name="Rektangel 12"/>
          <p:cNvSpPr/>
          <p:nvPr/>
        </p:nvSpPr>
        <p:spPr>
          <a:xfrm>
            <a:off x="3077596" y="1513052"/>
            <a:ext cx="6776186" cy="10684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/>
              <a:t>CIRCONFERENZA VITA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50" y="2455606"/>
            <a:ext cx="1323975" cy="12192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99" y="3879594"/>
            <a:ext cx="9810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3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5" y="2114226"/>
            <a:ext cx="3808042" cy="2319228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03" y="568312"/>
            <a:ext cx="3684613" cy="176327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703" y="3644261"/>
            <a:ext cx="3684613" cy="2266643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7303703" y="2330245"/>
            <a:ext cx="3684614" cy="13863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 </a:t>
            </a:r>
            <a:r>
              <a:rPr lang="it-IT" dirty="0"/>
              <a:t>CI SONO DIFFERENZE SUL GRASSO</a:t>
            </a:r>
          </a:p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0394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1" y="2200852"/>
            <a:ext cx="3902375" cy="1732366"/>
          </a:xfrm>
        </p:spPr>
      </p:pic>
      <p:sp>
        <p:nvSpPr>
          <p:cNvPr id="5" name="Rektangel 4"/>
          <p:cNvSpPr/>
          <p:nvPr/>
        </p:nvSpPr>
        <p:spPr>
          <a:xfrm>
            <a:off x="4257964" y="2200853"/>
            <a:ext cx="4063999" cy="16230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Gli acidi grassi omega-3 DHA rappresentano il 20% dei grassi cerebrali ed è importante per la struttura e la funzione del cervello, anche per l'umore e la memoria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4257964" y="360220"/>
            <a:ext cx="4063999" cy="15978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arteriosclerosi, coaguli di sangue, cancro, diabete, demenza, depressione, depressione, artrite, asma, psoriasi, eczema e infiammazioni intestinali</a:t>
            </a:r>
            <a:r>
              <a:rPr lang="en-GB" dirty="0"/>
              <a:t> </a:t>
            </a:r>
          </a:p>
        </p:txBody>
      </p:sp>
      <p:sp>
        <p:nvSpPr>
          <p:cNvPr id="7" name="Rektangel 6"/>
          <p:cNvSpPr/>
          <p:nvPr/>
        </p:nvSpPr>
        <p:spPr>
          <a:xfrm>
            <a:off x="4236537" y="4107614"/>
            <a:ext cx="4063997" cy="13669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Omega-3 aiuta ad alleviare il dolore, abbassare la pressione sanguigna e ridurre la lipemia</a:t>
            </a:r>
            <a:r>
              <a:rPr lang="en-GB" dirty="0"/>
              <a:t> </a:t>
            </a:r>
          </a:p>
        </p:txBody>
      </p:sp>
      <p:sp>
        <p:nvSpPr>
          <p:cNvPr id="8" name="Rektangel 7"/>
          <p:cNvSpPr/>
          <p:nvPr/>
        </p:nvSpPr>
        <p:spPr>
          <a:xfrm>
            <a:off x="8506886" y="2131624"/>
            <a:ext cx="3463439" cy="1597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PESCE. </a:t>
            </a:r>
          </a:p>
          <a:p>
            <a:pPr algn="ctr"/>
            <a:r>
              <a:rPr lang="it-IT" dirty="0"/>
              <a:t>Pesci grassi - il pesce più piccolo è, meglio è.    Pesci in natura.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6" y="4007384"/>
            <a:ext cx="2782021" cy="156744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00" y="125500"/>
            <a:ext cx="1832610" cy="1832610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1091911" y="527455"/>
            <a:ext cx="2981325" cy="1028700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OMEGA 3 PREVIENE</a:t>
            </a:r>
          </a:p>
        </p:txBody>
      </p:sp>
    </p:spTree>
    <p:extLst>
      <p:ext uri="{BB962C8B-B14F-4D97-AF65-F5344CB8AC3E}">
        <p14:creationId xmlns:p14="http://schemas.microsoft.com/office/powerpoint/2010/main" val="1433750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 descr="http://pxl.host/jl9nb7arelvh3w6wt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4" y="7765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94" y="1"/>
            <a:ext cx="8839196" cy="519083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68187" y="1590781"/>
            <a:ext cx="6195845" cy="1121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/>
              <a:t>PROTEINE</a:t>
            </a:r>
          </a:p>
        </p:txBody>
      </p:sp>
    </p:spTree>
    <p:extLst>
      <p:ext uri="{BB962C8B-B14F-4D97-AF65-F5344CB8AC3E}">
        <p14:creationId xmlns:p14="http://schemas.microsoft.com/office/powerpoint/2010/main" val="3147005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/>
        </p:nvSpPr>
        <p:spPr>
          <a:xfrm>
            <a:off x="1422400" y="2832653"/>
            <a:ext cx="8298070" cy="2293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Quando mangiamo sempre meno e alla fine troppo poco, </a:t>
            </a:r>
          </a:p>
          <a:p>
            <a:pPr algn="ctr"/>
            <a:r>
              <a:rPr lang="it-IT" sz="2400" dirty="0"/>
              <a:t>non solo abbiamo problemi di peso, </a:t>
            </a:r>
          </a:p>
          <a:p>
            <a:pPr algn="ctr"/>
            <a:r>
              <a:rPr lang="it-IT" sz="2400" dirty="0"/>
              <a:t>ma soprattutto abbiamo problemi ad assumere abbastanza proteine: non otteniamo abbastanza proteine</a:t>
            </a:r>
            <a:r>
              <a:rPr lang="en-US" sz="2400" dirty="0"/>
              <a:t>.</a:t>
            </a:r>
            <a:endParaRPr lang="da-DK" sz="2400" dirty="0"/>
          </a:p>
          <a:p>
            <a:pPr algn="ctr"/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" y="432297"/>
            <a:ext cx="3366285" cy="22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8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 descr="http://pxl.host/jl9nb7arelvh3w6wt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4" y="7765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" y="15221"/>
            <a:ext cx="3256781" cy="221383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-138044" y="-190394"/>
            <a:ext cx="2598863" cy="1121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/>
              <a:t>PROTEINE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977" y="2781507"/>
            <a:ext cx="3251895" cy="2534685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6113114" y="1253020"/>
            <a:ext cx="4543425" cy="971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Le proteine sono costruite da 20 aminoacidi</a:t>
            </a:r>
            <a:endParaRPr lang="en-GB" dirty="0"/>
          </a:p>
        </p:txBody>
      </p:sp>
      <p:sp>
        <p:nvSpPr>
          <p:cNvPr id="7" name="Rektangel 6"/>
          <p:cNvSpPr/>
          <p:nvPr/>
        </p:nvSpPr>
        <p:spPr>
          <a:xfrm>
            <a:off x="1474439" y="2937660"/>
            <a:ext cx="4543425" cy="971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12 di questi 20 aminoacidi siamo in grado di costruirli da soli</a:t>
            </a:r>
            <a:endParaRPr lang="en-GB" dirty="0"/>
          </a:p>
        </p:txBody>
      </p:sp>
      <p:sp>
        <p:nvSpPr>
          <p:cNvPr id="8" name="Rektangel 7"/>
          <p:cNvSpPr/>
          <p:nvPr/>
        </p:nvSpPr>
        <p:spPr>
          <a:xfrm>
            <a:off x="1474438" y="4132038"/>
            <a:ext cx="4543425" cy="971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8 di questi 20 aminoacidi devono provenire dal cibo che mangiamo.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838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 descr="http://pxl.host/jl9nb7arelvh3w6wt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4" y="7765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" y="15221"/>
            <a:ext cx="3256781" cy="221383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-138044" y="-190394"/>
            <a:ext cx="2598863" cy="1121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/>
              <a:t>PROTEINE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950" y="0"/>
            <a:ext cx="1924050" cy="1499698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851358" y="528845"/>
            <a:ext cx="4543425" cy="971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Sono una parte fondamentale dei problemi di mal nutrizione e sono associati a:</a:t>
            </a:r>
            <a:endParaRPr lang="en-GB" dirty="0"/>
          </a:p>
        </p:txBody>
      </p:sp>
      <p:sp>
        <p:nvSpPr>
          <p:cNvPr id="7" name="Rektangel 6"/>
          <p:cNvSpPr/>
          <p:nvPr/>
        </p:nvSpPr>
        <p:spPr>
          <a:xfrm>
            <a:off x="238125" y="2870985"/>
            <a:ext cx="3343275" cy="834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/>
              <a:t>sistema</a:t>
            </a:r>
            <a:r>
              <a:rPr lang="en-GB" dirty="0"/>
              <a:t> </a:t>
            </a:r>
            <a:r>
              <a:rPr lang="en-GB" dirty="0" err="1"/>
              <a:t>immunitario</a:t>
            </a:r>
            <a:r>
              <a:rPr lang="en-GB" dirty="0"/>
              <a:t> </a:t>
            </a:r>
            <a:r>
              <a:rPr lang="en-GB" dirty="0" err="1"/>
              <a:t>disfunzionale</a:t>
            </a:r>
            <a:r>
              <a:rPr lang="en-GB" dirty="0"/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/>
              <a:t>anemia</a:t>
            </a:r>
            <a:r>
              <a:rPr lang="en-GB" dirty="0"/>
              <a:t>, </a:t>
            </a:r>
            <a:r>
              <a:rPr lang="en-US" dirty="0"/>
              <a:t> </a:t>
            </a:r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3851358" y="3794910"/>
            <a:ext cx="4543425" cy="904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recupero ritardato dopo interventi chirurgici,</a:t>
            </a:r>
            <a:endParaRPr lang="da-DK" dirty="0"/>
          </a:p>
        </p:txBody>
      </p:sp>
      <p:sp>
        <p:nvSpPr>
          <p:cNvPr id="11" name="Rektangel 10"/>
          <p:cNvSpPr/>
          <p:nvPr/>
        </p:nvSpPr>
        <p:spPr>
          <a:xfrm>
            <a:off x="238125" y="3794910"/>
            <a:ext cx="3343275" cy="929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compromissione della funzione muscolare,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massa ossea ridotta,</a:t>
            </a:r>
            <a:r>
              <a:rPr lang="en-US" dirty="0"/>
              <a:t> </a:t>
            </a:r>
            <a:endParaRPr lang="da-DK" dirty="0"/>
          </a:p>
        </p:txBody>
      </p:sp>
      <p:sp>
        <p:nvSpPr>
          <p:cNvPr id="12" name="Rektangel 11"/>
          <p:cNvSpPr/>
          <p:nvPr/>
        </p:nvSpPr>
        <p:spPr>
          <a:xfrm>
            <a:off x="3851357" y="2870985"/>
            <a:ext cx="4543425" cy="834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diminuita funzione cognitiva,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guarigione della ferita più povera (ferita alla tibia),</a:t>
            </a:r>
            <a:endParaRPr lang="da-DK" dirty="0"/>
          </a:p>
        </p:txBody>
      </p:sp>
      <p:sp>
        <p:nvSpPr>
          <p:cNvPr id="13" name="Rektangel 12"/>
          <p:cNvSpPr/>
          <p:nvPr/>
        </p:nvSpPr>
        <p:spPr>
          <a:xfrm>
            <a:off x="8580952" y="2870985"/>
            <a:ext cx="2806617" cy="18286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dirty="0"/>
              <a:t>e </a:t>
            </a:r>
          </a:p>
          <a:p>
            <a:pPr lvl="0" algn="ctr"/>
            <a:r>
              <a:rPr lang="it-IT" dirty="0"/>
              <a:t>alla fine ha aumentato l’incidenza delle malattie e la mortalità.</a:t>
            </a:r>
          </a:p>
          <a:p>
            <a:pPr lvl="0" algn="ctr"/>
            <a:r>
              <a:rPr lang="it-IT" dirty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9862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/>
          <p:cNvSpPr/>
          <p:nvPr/>
        </p:nvSpPr>
        <p:spPr>
          <a:xfrm>
            <a:off x="6266045" y="1560181"/>
            <a:ext cx="4646915" cy="7379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1,2 g di proteine per kg di peso corporeo</a:t>
            </a:r>
            <a:endParaRPr lang="en-GB" dirty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412912"/>
              </p:ext>
            </p:extLst>
          </p:nvPr>
        </p:nvGraphicFramePr>
        <p:xfrm>
          <a:off x="2139411" y="3478887"/>
          <a:ext cx="893172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773">
                  <a:extLst>
                    <a:ext uri="{9D8B030D-6E8A-4147-A177-3AD203B41FA5}">
                      <a16:colId xmlns:a16="http://schemas.microsoft.com/office/drawing/2014/main" val="3882104348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353506160"/>
                    </a:ext>
                  </a:extLst>
                </a:gridCol>
                <a:gridCol w="1761423">
                  <a:extLst>
                    <a:ext uri="{9D8B030D-6E8A-4147-A177-3AD203B41FA5}">
                      <a16:colId xmlns:a16="http://schemas.microsoft.com/office/drawing/2014/main" val="2582032307"/>
                    </a:ext>
                  </a:extLst>
                </a:gridCol>
                <a:gridCol w="3888608">
                  <a:extLst>
                    <a:ext uri="{9D8B030D-6E8A-4147-A177-3AD203B41FA5}">
                      <a16:colId xmlns:a16="http://schemas.microsoft.com/office/drawing/2014/main" val="3642155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Adulti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Anziani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/>
                        <a:t>Gli anziani che perdono peso e appetito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415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40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40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48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60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942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60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75 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237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60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60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72 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90</a:t>
                      </a:r>
                      <a:r>
                        <a:rPr lang="da-DK" baseline="0" dirty="0"/>
                        <a:t> g 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43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70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70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84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105 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334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80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96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120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70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90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90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108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135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801235"/>
                  </a:ext>
                </a:extLst>
              </a:tr>
            </a:tbl>
          </a:graphicData>
        </a:graphic>
      </p:graphicFrame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71677">
            <a:off x="369778" y="586780"/>
            <a:ext cx="2379721" cy="239423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6266046" y="485989"/>
            <a:ext cx="4395922" cy="7268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  <a:p>
            <a:pPr algn="ctr"/>
            <a:r>
              <a:rPr lang="it-IT" dirty="0"/>
              <a:t>1 grammo per chilo di peso corporeo al giorno</a:t>
            </a:r>
            <a:endParaRPr lang="da-DK" dirty="0"/>
          </a:p>
          <a:p>
            <a:pPr algn="ctr"/>
            <a:endParaRPr lang="da-DK" dirty="0"/>
          </a:p>
        </p:txBody>
      </p:sp>
      <p:sp>
        <p:nvSpPr>
          <p:cNvPr id="4" name="Pentagon 3"/>
          <p:cNvSpPr/>
          <p:nvPr/>
        </p:nvSpPr>
        <p:spPr>
          <a:xfrm>
            <a:off x="3131461" y="485989"/>
            <a:ext cx="2986496" cy="7396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Il bisogno di proteine in una persona sana è circa</a:t>
            </a:r>
            <a:endParaRPr lang="da-DK" dirty="0"/>
          </a:p>
        </p:txBody>
      </p:sp>
      <p:sp>
        <p:nvSpPr>
          <p:cNvPr id="12" name="Pentagon 11"/>
          <p:cNvSpPr/>
          <p:nvPr/>
        </p:nvSpPr>
        <p:spPr>
          <a:xfrm>
            <a:off x="3131461" y="1571232"/>
            <a:ext cx="2986496" cy="7396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Il bisogno di proteine per una persona anziana è circa </a:t>
            </a:r>
            <a:endParaRPr lang="da-DK" dirty="0"/>
          </a:p>
        </p:txBody>
      </p:sp>
      <p:sp>
        <p:nvSpPr>
          <p:cNvPr id="13" name="Pentagon 12"/>
          <p:cNvSpPr/>
          <p:nvPr/>
        </p:nvSpPr>
        <p:spPr>
          <a:xfrm>
            <a:off x="3131461" y="2619733"/>
            <a:ext cx="2986496" cy="7396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Perdita di peso o perdita di appetito</a:t>
            </a:r>
            <a:endParaRPr lang="da-DK" dirty="0"/>
          </a:p>
        </p:txBody>
      </p:sp>
      <p:sp>
        <p:nvSpPr>
          <p:cNvPr id="14" name="Rektangel 13"/>
          <p:cNvSpPr/>
          <p:nvPr/>
        </p:nvSpPr>
        <p:spPr>
          <a:xfrm>
            <a:off x="6266045" y="2619733"/>
            <a:ext cx="4646915" cy="7379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1,2 g fino a 1,5 proteine per kg di peso corporeo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205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395108">
            <a:off x="7180192" y="1444180"/>
            <a:ext cx="3950391" cy="344963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866" y="916885"/>
            <a:ext cx="3743325" cy="37719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8536">
            <a:off x="3277067" y="804518"/>
            <a:ext cx="2683151" cy="26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883" y="3136583"/>
            <a:ext cx="1933575" cy="119062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4741">
            <a:off x="8359427" y="2725858"/>
            <a:ext cx="2925230" cy="2925230"/>
          </a:xfrm>
          <a:prstGeom prst="rect">
            <a:avLst/>
          </a:prstGeom>
        </p:spPr>
      </p:pic>
      <p:pic>
        <p:nvPicPr>
          <p:cNvPr id="5" name="Pladsholder til indho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160" y="3136584"/>
            <a:ext cx="1933575" cy="119062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533794" y="2439210"/>
            <a:ext cx="2442187" cy="109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/>
              <a:t>73 % </a:t>
            </a:r>
          </a:p>
          <a:p>
            <a:pPr algn="ctr"/>
            <a:r>
              <a:rPr lang="da-DK" dirty="0"/>
              <a:t>In più di zuppa</a:t>
            </a:r>
            <a:br>
              <a:rPr lang="da-DK" dirty="0"/>
            </a:b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91" y="1781348"/>
            <a:ext cx="2600731" cy="195054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3053671" y="270108"/>
            <a:ext cx="7601495" cy="1255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Siamo tutti ben educati, quindi tutti noi cerchiamo di mangiare tutto quello che c’è nei nostri piatti.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1826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595" y="260270"/>
            <a:ext cx="9675442" cy="54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01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0" y="0"/>
            <a:ext cx="10204407" cy="6121667"/>
          </a:xfrm>
        </p:spPr>
      </p:pic>
      <p:sp>
        <p:nvSpPr>
          <p:cNvPr id="5" name="Rektangel 4"/>
          <p:cNvSpPr/>
          <p:nvPr/>
        </p:nvSpPr>
        <p:spPr>
          <a:xfrm>
            <a:off x="2406509" y="4457177"/>
            <a:ext cx="7642265" cy="766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600" dirty="0"/>
              <a:t>Vitamine, minerali, fibre e altro ancora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94935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8" y="126313"/>
            <a:ext cx="2591162" cy="1727441"/>
          </a:xfrm>
        </p:spPr>
      </p:pic>
      <p:sp>
        <p:nvSpPr>
          <p:cNvPr id="3" name="Rektangel 2"/>
          <p:cNvSpPr/>
          <p:nvPr/>
        </p:nvSpPr>
        <p:spPr>
          <a:xfrm>
            <a:off x="3397718" y="1853754"/>
            <a:ext cx="8544025" cy="3209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A molti di noi si consiglia di assumere integratori alimentari. </a:t>
            </a:r>
          </a:p>
          <a:p>
            <a:pPr algn="ctr"/>
            <a:r>
              <a:rPr lang="it-IT" sz="2400" dirty="0"/>
              <a:t>In particolare l'assunzione di pillole vitaminiche da bambini. Alcuni di noi hanno anche una frase in mente dalla nostra infanzia</a:t>
            </a:r>
          </a:p>
          <a:p>
            <a:pPr algn="ctr"/>
            <a:r>
              <a:rPr lang="it-IT" sz="2400" dirty="0"/>
              <a:t> "non fa mai male prendere una pillola vitaminica o un integratore di ferro o </a:t>
            </a:r>
            <a:r>
              <a:rPr lang="it-IT" sz="2400" dirty="0" err="1"/>
              <a:t>piu'</a:t>
            </a:r>
            <a:r>
              <a:rPr lang="it-IT" sz="2400" dirty="0"/>
              <a:t>..."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Molti di noi sono cresciuti con una pillola vitaminica al giorno.</a:t>
            </a:r>
            <a:endParaRPr lang="da-DK" sz="24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0" y="2410846"/>
            <a:ext cx="312115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77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0" y="160984"/>
            <a:ext cx="2674678" cy="1783119"/>
          </a:xfrm>
        </p:spPr>
      </p:pic>
      <p:sp>
        <p:nvSpPr>
          <p:cNvPr id="3" name="Rektangel 2"/>
          <p:cNvSpPr/>
          <p:nvPr/>
        </p:nvSpPr>
        <p:spPr>
          <a:xfrm>
            <a:off x="4279126" y="1944103"/>
            <a:ext cx="7719569" cy="913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algn="ctr"/>
            <a:r>
              <a:rPr lang="en-US" sz="2400" dirty="0" err="1"/>
              <a:t>Inoltre</a:t>
            </a:r>
            <a:r>
              <a:rPr lang="en-US" sz="2400" dirty="0"/>
              <a:t>, </a:t>
            </a:r>
          </a:p>
          <a:p>
            <a:pPr algn="ctr"/>
            <a:r>
              <a:rPr lang="it-IT" dirty="0"/>
              <a:t>farmaci non soggetti a prescrizione, integratori e rimedi erboristici sono popolari tra alcune persone anziane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4218760" y="3126910"/>
            <a:ext cx="7779935" cy="723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Le cifre danesi contano per te?</a:t>
            </a:r>
            <a:endParaRPr lang="en-GB" sz="2400" dirty="0"/>
          </a:p>
        </p:txBody>
      </p:sp>
      <p:sp>
        <p:nvSpPr>
          <p:cNvPr id="6" name="Rektangel 5"/>
          <p:cNvSpPr/>
          <p:nvPr/>
        </p:nvSpPr>
        <p:spPr>
          <a:xfrm>
            <a:off x="4148488" y="4187203"/>
            <a:ext cx="7850207" cy="14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Molte</a:t>
            </a:r>
            <a:r>
              <a:rPr lang="en-US" dirty="0"/>
              <a:t> </a:t>
            </a:r>
            <a:r>
              <a:rPr lang="en-US" dirty="0" err="1"/>
              <a:t>persone</a:t>
            </a:r>
            <a:r>
              <a:rPr lang="en-US" dirty="0"/>
              <a:t> </a:t>
            </a:r>
            <a:r>
              <a:rPr lang="en-US" dirty="0" err="1"/>
              <a:t>anziane</a:t>
            </a:r>
            <a:endParaRPr lang="en-US" dirty="0"/>
          </a:p>
          <a:p>
            <a:pPr algn="ctr"/>
            <a:r>
              <a:rPr lang="it-IT" sz="2400" dirty="0"/>
              <a:t>prendono un sussidio di ferro, calcio e fibre alimentari, </a:t>
            </a:r>
          </a:p>
          <a:p>
            <a:pPr algn="ctr"/>
            <a:r>
              <a:rPr lang="it-IT" sz="1600" dirty="0"/>
              <a:t>non sapendo che </a:t>
            </a:r>
          </a:p>
          <a:p>
            <a:pPr algn="ctr"/>
            <a:r>
              <a:rPr lang="it-IT" sz="2400" dirty="0"/>
              <a:t>riduce l’effetto di una serie di farmaci</a:t>
            </a:r>
            <a:r>
              <a:rPr lang="en-US" sz="2400" dirty="0"/>
              <a:t>.</a:t>
            </a:r>
            <a:endParaRPr lang="da-DK" sz="2400" dirty="0"/>
          </a:p>
        </p:txBody>
      </p:sp>
      <p:sp>
        <p:nvSpPr>
          <p:cNvPr id="8" name="Rektangel 7"/>
          <p:cNvSpPr/>
          <p:nvPr/>
        </p:nvSpPr>
        <p:spPr>
          <a:xfrm>
            <a:off x="4218760" y="465571"/>
            <a:ext cx="7779935" cy="10070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it-IT" sz="2400" dirty="0"/>
              <a:t>2/3 di tutte le persone di età superiore a 70 anni </a:t>
            </a:r>
          </a:p>
          <a:p>
            <a:pPr algn="ctr"/>
            <a:r>
              <a:rPr lang="it-IT" sz="1600" dirty="0"/>
              <a:t>in un giorno casuale prenda una medicina, la metà prende più di due tipi di medicina e un quinto più di cinque tipi diversi</a:t>
            </a:r>
            <a:r>
              <a:rPr lang="en-US" sz="1600" dirty="0"/>
              <a:t>.</a:t>
            </a: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3" y="2666078"/>
            <a:ext cx="34290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44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12" y="1"/>
            <a:ext cx="9317254" cy="5219699"/>
          </a:xfrm>
        </p:spPr>
      </p:pic>
      <p:sp>
        <p:nvSpPr>
          <p:cNvPr id="3" name="Rektangel 2"/>
          <p:cNvSpPr/>
          <p:nvPr/>
        </p:nvSpPr>
        <p:spPr>
          <a:xfrm>
            <a:off x="1711692" y="3184712"/>
            <a:ext cx="8768615" cy="2462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Autorità sanitarie danesi</a:t>
            </a:r>
          </a:p>
          <a:p>
            <a:endParaRPr lang="it-IT" dirty="0"/>
          </a:p>
          <a:p>
            <a:pPr algn="ctr"/>
            <a:r>
              <a:rPr lang="it-IT" i="1" dirty="0"/>
              <a:t>"Gli integratori vitaminici sono passati dalla prevenzione delle carenze nutrizionali per cercare di promuovere il benessere e prevenire le malattie; non possiamo raccomandare l'uso di integratori vitaminici e minerali come misura preventiva, almeno non in una popolazione ben nutrita".</a:t>
            </a:r>
            <a:endParaRPr lang="da-DK" sz="2000" i="1" dirty="0"/>
          </a:p>
        </p:txBody>
      </p:sp>
    </p:spTree>
    <p:extLst>
      <p:ext uri="{BB962C8B-B14F-4D97-AF65-F5344CB8AC3E}">
        <p14:creationId xmlns:p14="http://schemas.microsoft.com/office/powerpoint/2010/main" val="2345253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13" y="0"/>
            <a:ext cx="8737488" cy="6857999"/>
          </a:xfrm>
        </p:spPr>
      </p:pic>
      <p:sp>
        <p:nvSpPr>
          <p:cNvPr id="3" name="Rektangel 2"/>
          <p:cNvSpPr/>
          <p:nvPr/>
        </p:nvSpPr>
        <p:spPr>
          <a:xfrm>
            <a:off x="1668279" y="4330823"/>
            <a:ext cx="8303491" cy="2196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Molte persone sane assumono integratori alimentari sotto forma di diverse vitamine e minerali. Gli studi indicano che ci sono persone che vivono già in buona salute per integrare gli integratori alimentari. Nella stragrande maggioranza dei casi, le pillole non sono necessarie </a:t>
            </a:r>
          </a:p>
          <a:p>
            <a:pPr algn="ctr"/>
            <a:r>
              <a:rPr lang="it-IT" b="1" dirty="0"/>
              <a:t>e </a:t>
            </a:r>
          </a:p>
          <a:p>
            <a:pPr algn="ctr"/>
            <a:r>
              <a:rPr lang="it-IT" b="1" dirty="0"/>
              <a:t>i soldi sarebbero stati spesi meglio comprando cibo migliore</a:t>
            </a:r>
            <a:r>
              <a:rPr lang="it-IT" dirty="0"/>
              <a:t>.</a:t>
            </a:r>
            <a:endParaRPr lang="da-DK" b="1" dirty="0"/>
          </a:p>
        </p:txBody>
      </p:sp>
      <p:sp>
        <p:nvSpPr>
          <p:cNvPr id="5" name="Rektangel 4"/>
          <p:cNvSpPr/>
          <p:nvPr/>
        </p:nvSpPr>
        <p:spPr>
          <a:xfrm>
            <a:off x="1376413" y="0"/>
            <a:ext cx="8737488" cy="886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Conta per qualcuno qui?  </a:t>
            </a:r>
          </a:p>
          <a:p>
            <a:pPr algn="ctr"/>
            <a:r>
              <a:rPr lang="it-IT" dirty="0"/>
              <a:t>Avete un'assunzione giornaliera di queste cose diverse?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914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21906" y="2314606"/>
            <a:ext cx="9603275" cy="3450613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13" y="0"/>
            <a:ext cx="7490302" cy="615886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2154214" y="3463636"/>
            <a:ext cx="7490302" cy="2416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Lo studio ha dimostrato:</a:t>
            </a:r>
          </a:p>
          <a:p>
            <a:endParaRPr lang="it-IT" dirty="0"/>
          </a:p>
          <a:p>
            <a:pPr algn="ctr"/>
            <a:r>
              <a:rPr lang="it-IT" dirty="0"/>
              <a:t>Le donne che assumono </a:t>
            </a:r>
            <a:r>
              <a:rPr lang="it-IT" dirty="0" err="1"/>
              <a:t>multivitamine</a:t>
            </a:r>
            <a:r>
              <a:rPr lang="it-IT" dirty="0"/>
              <a:t>, acido folico, vitamina B6, magnesio, zinco e rame erano a maggior rischio di morte durante il periodo di studio rispetto alle donne che non li hanno assunti.</a:t>
            </a:r>
            <a:endParaRPr lang="da-DK" sz="2000" dirty="0"/>
          </a:p>
        </p:txBody>
      </p:sp>
      <p:sp>
        <p:nvSpPr>
          <p:cNvPr id="6" name="Rektangel 5"/>
          <p:cNvSpPr/>
          <p:nvPr/>
        </p:nvSpPr>
        <p:spPr>
          <a:xfrm>
            <a:off x="-99460" y="1262901"/>
            <a:ext cx="2253673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Scienziati </a:t>
            </a:r>
          </a:p>
          <a:p>
            <a:pPr algn="ctr"/>
            <a:r>
              <a:rPr lang="it-IT" dirty="0"/>
              <a:t>hanno studiato quasi </a:t>
            </a:r>
          </a:p>
          <a:p>
            <a:pPr algn="ctr"/>
            <a:r>
              <a:rPr lang="it-IT" dirty="0"/>
              <a:t>40.000 donne </a:t>
            </a:r>
          </a:p>
          <a:p>
            <a:pPr algn="ctr"/>
            <a:r>
              <a:rPr lang="it-IT" dirty="0"/>
              <a:t>Le hanno seguite per </a:t>
            </a:r>
          </a:p>
          <a:p>
            <a:pPr algn="ctr"/>
            <a:r>
              <a:rPr lang="it-IT" dirty="0"/>
              <a:t>20 anni. La maggior parte delle donne avevano tra 50 e 60 anni.</a:t>
            </a: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2855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1" y="-153203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21906" y="2314606"/>
            <a:ext cx="9603275" cy="3450613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13" y="0"/>
            <a:ext cx="7490302" cy="6158866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-99460" y="1262901"/>
            <a:ext cx="2253673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Scienziati </a:t>
            </a:r>
          </a:p>
          <a:p>
            <a:pPr algn="ctr"/>
            <a:r>
              <a:rPr lang="it-IT" dirty="0"/>
              <a:t>hanno studiato quasi </a:t>
            </a:r>
          </a:p>
          <a:p>
            <a:pPr algn="ctr"/>
            <a:r>
              <a:rPr lang="it-IT" dirty="0"/>
              <a:t>40.000 donne </a:t>
            </a:r>
          </a:p>
          <a:p>
            <a:pPr algn="ctr"/>
            <a:r>
              <a:rPr lang="it-IT" dirty="0"/>
              <a:t>Le hanno seguite per </a:t>
            </a:r>
          </a:p>
          <a:p>
            <a:pPr algn="ctr"/>
            <a:r>
              <a:rPr lang="it-IT" dirty="0"/>
              <a:t>20 anni. La maggior parte delle donne avevano tra 50 e 60 anni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2154213" y="3792102"/>
            <a:ext cx="7490302" cy="2366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Il rischio maggiore è rappresentato dall'assunzione di integratori di ferro.</a:t>
            </a:r>
          </a:p>
          <a:p>
            <a:pPr algn="ctr"/>
            <a:r>
              <a:rPr lang="it-IT" dirty="0"/>
              <a:t>Qui i ricercatori sostengono che è stato "particolarmente preoccupante" che il rischio di morte si è innalzato quanti più integratori di ferro le donne hanno preso.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5116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0" y="160562"/>
            <a:ext cx="9144000" cy="6096000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427" y="1269639"/>
            <a:ext cx="2317383" cy="411605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186635" y="96621"/>
            <a:ext cx="6625219" cy="1173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Ci sono prove scientifiche che dimostrano che</a:t>
            </a:r>
          </a:p>
          <a:p>
            <a:pPr algn="ctr"/>
            <a:r>
              <a:rPr lang="it-IT" sz="2000" dirty="0"/>
              <a:t> la mancanza di vitamina D </a:t>
            </a:r>
          </a:p>
          <a:p>
            <a:pPr algn="ctr"/>
            <a:r>
              <a:rPr lang="it-IT" sz="2000" dirty="0"/>
              <a:t>può causare debolezza muscolare tra gli anziani.</a:t>
            </a:r>
            <a:endParaRPr lang="en-GB" sz="2000" dirty="0"/>
          </a:p>
        </p:txBody>
      </p:sp>
      <p:sp>
        <p:nvSpPr>
          <p:cNvPr id="8" name="Rektangel 7"/>
          <p:cNvSpPr/>
          <p:nvPr/>
        </p:nvSpPr>
        <p:spPr>
          <a:xfrm>
            <a:off x="9440850" y="1941945"/>
            <a:ext cx="2633229" cy="1173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IL SOLE </a:t>
            </a:r>
          </a:p>
          <a:p>
            <a:pPr algn="ctr"/>
            <a:r>
              <a:rPr lang="en-GB" sz="2800" dirty="0"/>
              <a:t>è la </a:t>
            </a:r>
            <a:r>
              <a:rPr lang="en-GB" sz="2800" dirty="0" err="1"/>
              <a:t>miglior</a:t>
            </a:r>
            <a:r>
              <a:rPr lang="en-GB" sz="2800" dirty="0"/>
              <a:t> </a:t>
            </a:r>
            <a:r>
              <a:rPr lang="en-GB" sz="2800" dirty="0" err="1"/>
              <a:t>fonte</a:t>
            </a:r>
            <a:r>
              <a:rPr lang="en-GB" sz="2800" dirty="0"/>
              <a:t> di </a:t>
            </a:r>
            <a:r>
              <a:rPr lang="en-GB" sz="2800" dirty="0" err="1"/>
              <a:t>vitamina</a:t>
            </a:r>
            <a:r>
              <a:rPr lang="en-GB" sz="2800" dirty="0"/>
              <a:t> D</a:t>
            </a:r>
          </a:p>
        </p:txBody>
      </p:sp>
      <p:sp>
        <p:nvSpPr>
          <p:cNvPr id="9" name="Rektangel 8"/>
          <p:cNvSpPr/>
          <p:nvPr/>
        </p:nvSpPr>
        <p:spPr>
          <a:xfrm>
            <a:off x="9440850" y="3875727"/>
            <a:ext cx="2742009" cy="186092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La capacità si riduce di 2/3 nella terza età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62040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1" y="1585900"/>
            <a:ext cx="4687237" cy="3315363"/>
          </a:xfrm>
        </p:spPr>
      </p:pic>
      <p:sp>
        <p:nvSpPr>
          <p:cNvPr id="5" name="Rektangel 4"/>
          <p:cNvSpPr/>
          <p:nvPr/>
        </p:nvSpPr>
        <p:spPr>
          <a:xfrm>
            <a:off x="5467927" y="820237"/>
            <a:ext cx="5902037" cy="303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L'importanza degli integratori di calcio per ridurre il rischio di fratture negli anziani è stata ampiamente studiata. </a:t>
            </a:r>
          </a:p>
          <a:p>
            <a:pPr algn="ctr"/>
            <a:r>
              <a:rPr lang="it-IT" dirty="0"/>
              <a:t>I risultati sono in parte contraddittori - ma i dati disponibili suggeriscono che l'integrazione di calcio in combinazione con la vitamina D può ridurre il rischio di fratture soprattutto nelle donne anziane.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5745018" y="4765963"/>
            <a:ext cx="5624946" cy="1411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Quello che sappiamo prevenire le cadute e le fratture è l'attività fisica e l'esercizio fisico.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9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-6355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8" name="Lige pilforbindelse 17"/>
          <p:cNvCxnSpPr/>
          <p:nvPr/>
        </p:nvCxnSpPr>
        <p:spPr>
          <a:xfrm flipV="1">
            <a:off x="5220855" y="4550814"/>
            <a:ext cx="2873112" cy="56904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/>
          <p:cNvSpPr/>
          <p:nvPr/>
        </p:nvSpPr>
        <p:spPr>
          <a:xfrm>
            <a:off x="1283855" y="2770909"/>
            <a:ext cx="1496290" cy="53550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Mangire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da solo</a:t>
            </a:r>
          </a:p>
        </p:txBody>
      </p:sp>
      <p:sp>
        <p:nvSpPr>
          <p:cNvPr id="5" name="Rektangel 4"/>
          <p:cNvSpPr/>
          <p:nvPr/>
        </p:nvSpPr>
        <p:spPr>
          <a:xfrm>
            <a:off x="3890525" y="2770909"/>
            <a:ext cx="2175917" cy="105450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Mangiare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assieme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qualcuno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7898121" y="3030888"/>
            <a:ext cx="2446877" cy="49109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Mangiare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assieme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altre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persone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Lige pilforbindelse 7"/>
          <p:cNvCxnSpPr/>
          <p:nvPr/>
        </p:nvCxnSpPr>
        <p:spPr>
          <a:xfrm flipV="1">
            <a:off x="1810327" y="4479636"/>
            <a:ext cx="0" cy="1246909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/>
          <p:cNvCxnSpPr/>
          <p:nvPr/>
        </p:nvCxnSpPr>
        <p:spPr>
          <a:xfrm flipV="1">
            <a:off x="1838036" y="5164267"/>
            <a:ext cx="3320373" cy="56227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/>
          <p:cNvCxnSpPr/>
          <p:nvPr/>
        </p:nvCxnSpPr>
        <p:spPr>
          <a:xfrm flipV="1">
            <a:off x="1782619" y="5655365"/>
            <a:ext cx="7401138" cy="7118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bindelse 14"/>
          <p:cNvSpPr/>
          <p:nvPr/>
        </p:nvSpPr>
        <p:spPr>
          <a:xfrm>
            <a:off x="4615270" y="4710494"/>
            <a:ext cx="1102037" cy="815663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33% in più</a:t>
            </a:r>
          </a:p>
        </p:txBody>
      </p:sp>
      <p:sp>
        <p:nvSpPr>
          <p:cNvPr id="16" name="Forbindelse 15"/>
          <p:cNvSpPr/>
          <p:nvPr/>
        </p:nvSpPr>
        <p:spPr>
          <a:xfrm>
            <a:off x="7646705" y="4276436"/>
            <a:ext cx="980459" cy="762704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96 %</a:t>
            </a:r>
          </a:p>
          <a:p>
            <a:pPr algn="ctr"/>
            <a:r>
              <a:rPr lang="da-DK" dirty="0"/>
              <a:t>in più</a:t>
            </a:r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9" y="1011344"/>
            <a:ext cx="2501581" cy="1667721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13" y="1165988"/>
            <a:ext cx="2279112" cy="1513077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60" y="659469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884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1479" y="1237737"/>
            <a:ext cx="4366630" cy="344963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803574" y="512775"/>
            <a:ext cx="2560320" cy="113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OSTEOPOROSI</a:t>
            </a:r>
          </a:p>
        </p:txBody>
      </p:sp>
      <p:sp>
        <p:nvSpPr>
          <p:cNvPr id="5" name="Rektangel 4"/>
          <p:cNvSpPr/>
          <p:nvPr/>
        </p:nvSpPr>
        <p:spPr>
          <a:xfrm>
            <a:off x="3853046" y="3140775"/>
            <a:ext cx="2597282" cy="113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CALCIO </a:t>
            </a:r>
          </a:p>
        </p:txBody>
      </p:sp>
      <p:sp>
        <p:nvSpPr>
          <p:cNvPr id="6" name="Rektangel 5"/>
          <p:cNvSpPr/>
          <p:nvPr/>
        </p:nvSpPr>
        <p:spPr>
          <a:xfrm>
            <a:off x="3803573" y="1826775"/>
            <a:ext cx="2696229" cy="113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ESERCIZIO FISICO 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8" y="159276"/>
            <a:ext cx="2896172" cy="193078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 rot="21177686">
            <a:off x="4023558" y="4014982"/>
            <a:ext cx="2597282" cy="113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Vitamina D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2" y="3503256"/>
            <a:ext cx="2186572" cy="1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73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2565132" y="3691288"/>
            <a:ext cx="9437808" cy="170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it-IT" dirty="0"/>
              <a:t>"Raccomandiamo di prendere le VITAMINE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it-IT" dirty="0"/>
              <a:t>solo in presenza di forti ragioni mediche, come le malattie da malnutrizione"</a:t>
            </a:r>
          </a:p>
        </p:txBody>
      </p:sp>
      <p:sp>
        <p:nvSpPr>
          <p:cNvPr id="3" name="7-takket stjerne 2"/>
          <p:cNvSpPr/>
          <p:nvPr/>
        </p:nvSpPr>
        <p:spPr>
          <a:xfrm>
            <a:off x="128103" y="77001"/>
            <a:ext cx="3224463" cy="2550695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CONCLUSIONI</a:t>
            </a: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3041583" y="818149"/>
            <a:ext cx="8831416" cy="96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Sulla base della documentazione esistente, non vediamo molte giustificazioni per l'uso generale e diffuso di vitamine e integratori alimentari</a:t>
            </a:r>
            <a:r>
              <a:rPr lang="en-US" dirty="0"/>
              <a:t>.</a:t>
            </a: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2868328" y="2148840"/>
            <a:ext cx="8831416" cy="2826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it-IT" dirty="0"/>
              <a:t>Una dieta sana e varia garantisce il mantenimento dell'organismo.  Con una dieta versatile, non sarà difficile soddisfare il fabbisogno di vitamine, minerali e proteine.  Tranne la vitamina D e il calcio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7" name="7-takket stjerne 6"/>
          <p:cNvSpPr/>
          <p:nvPr/>
        </p:nvSpPr>
        <p:spPr>
          <a:xfrm>
            <a:off x="0" y="3336354"/>
            <a:ext cx="2964581" cy="1956337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Autorità</a:t>
            </a:r>
            <a:r>
              <a:rPr lang="en-GB" dirty="0"/>
              <a:t> </a:t>
            </a:r>
            <a:r>
              <a:rPr lang="en-GB" dirty="0" err="1"/>
              <a:t>danesi</a:t>
            </a:r>
            <a:r>
              <a:rPr lang="en-GB" dirty="0"/>
              <a:t> </a:t>
            </a:r>
            <a:r>
              <a:rPr lang="en-GB" dirty="0" err="1"/>
              <a:t>sulla</a:t>
            </a:r>
            <a:r>
              <a:rPr lang="en-GB" dirty="0"/>
              <a:t> salute</a:t>
            </a:r>
          </a:p>
        </p:txBody>
      </p:sp>
    </p:spTree>
    <p:extLst>
      <p:ext uri="{BB962C8B-B14F-4D97-AF65-F5344CB8AC3E}">
        <p14:creationId xmlns:p14="http://schemas.microsoft.com/office/powerpoint/2010/main" val="3948071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2" y="734435"/>
            <a:ext cx="5682543" cy="3449638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8" y="456046"/>
            <a:ext cx="4297299" cy="223817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171026" y="4184073"/>
            <a:ext cx="9681701" cy="1911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Ci sono indicazioni scientifiche</a:t>
            </a:r>
          </a:p>
          <a:p>
            <a:pPr algn="ctr"/>
            <a:r>
              <a:rPr lang="it-IT" sz="2400" dirty="0"/>
              <a:t>che le fibre e gli antiossidanti hanno un effetto preventivo nei confronti di</a:t>
            </a:r>
          </a:p>
          <a:p>
            <a:pPr algn="ctr"/>
            <a:r>
              <a:rPr lang="it-IT" sz="2400" dirty="0"/>
              <a:t> malattie cardiovascolari e cancro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199619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18555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6" y="1683353"/>
            <a:ext cx="2466975" cy="184785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84" y="4458242"/>
            <a:ext cx="2926080" cy="195072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93" y="4458242"/>
            <a:ext cx="2083643" cy="1562732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78" y="4125219"/>
            <a:ext cx="2517509" cy="1803725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56" y="1767282"/>
            <a:ext cx="2178349" cy="1633762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2417779" y="2250169"/>
            <a:ext cx="6539346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Quanto dobbiamo mangiare?</a:t>
            </a:r>
          </a:p>
          <a:p>
            <a:pPr algn="ctr"/>
            <a:r>
              <a:rPr lang="it-IT" sz="2400" dirty="0"/>
              <a:t>Per che cosa usiamo tutto il cibo e i liquidi</a:t>
            </a:r>
            <a:r>
              <a:rPr lang="en-GB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221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1" y="-973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ktangel 15"/>
          <p:cNvSpPr/>
          <p:nvPr/>
        </p:nvSpPr>
        <p:spPr>
          <a:xfrm>
            <a:off x="2227278" y="1365629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Si perdono circa 2,5 litri ogni 24 ore</a:t>
            </a:r>
            <a:endParaRPr lang="en-GB" sz="24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7" y="3103038"/>
            <a:ext cx="3742903" cy="2490860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4046553" y="3929144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5" name="Rektangel 14"/>
          <p:cNvSpPr/>
          <p:nvPr/>
        </p:nvSpPr>
        <p:spPr>
          <a:xfrm>
            <a:off x="4522855" y="2437131"/>
            <a:ext cx="5021195" cy="2802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urina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vaporizzazione dall'aria che trasudiamo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sudore ed evaporazione della pelle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688" y="2235732"/>
            <a:ext cx="2132673" cy="3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1" y="-973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ktangel 15"/>
          <p:cNvSpPr/>
          <p:nvPr/>
        </p:nvSpPr>
        <p:spPr>
          <a:xfrm>
            <a:off x="2436113" y="754693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Come linea guida di base abbiamo bisogno circa</a:t>
            </a:r>
          </a:p>
          <a:p>
            <a:pPr algn="ctr"/>
            <a:r>
              <a:rPr lang="it-IT" sz="2400" dirty="0"/>
              <a:t>da 1.800 a 2.200 kcal al giorno</a:t>
            </a:r>
            <a:endParaRPr lang="en-GB" sz="2400" dirty="0"/>
          </a:p>
        </p:txBody>
      </p:sp>
      <p:sp>
        <p:nvSpPr>
          <p:cNvPr id="14" name="Rektangel 13"/>
          <p:cNvSpPr/>
          <p:nvPr/>
        </p:nvSpPr>
        <p:spPr>
          <a:xfrm>
            <a:off x="4046553" y="3929144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850" y="1985962"/>
            <a:ext cx="69723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93748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ktangel 15"/>
          <p:cNvSpPr/>
          <p:nvPr/>
        </p:nvSpPr>
        <p:spPr>
          <a:xfrm>
            <a:off x="2342363" y="102049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7 kcal non utilizzate vengono salvate come 1 grammo di grasso</a:t>
            </a:r>
            <a:endParaRPr lang="en-GB" sz="2400" dirty="0"/>
          </a:p>
        </p:txBody>
      </p:sp>
      <p:sp>
        <p:nvSpPr>
          <p:cNvPr id="14" name="Rektangel 13"/>
          <p:cNvSpPr/>
          <p:nvPr/>
        </p:nvSpPr>
        <p:spPr>
          <a:xfrm>
            <a:off x="4046553" y="3929144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937" y="911946"/>
            <a:ext cx="6981825" cy="5305425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502984" y="2745675"/>
            <a:ext cx="2805863" cy="116689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E' possibile calcolare il nostro fabbisogno giornaliero di kcal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2417779" y="216546"/>
            <a:ext cx="7467600" cy="8229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tx1"/>
                </a:solidFill>
              </a:rPr>
              <a:t>Di quanto abbiamo bisogno?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526" y="1065742"/>
            <a:ext cx="7609539" cy="4743450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359337" y="2848964"/>
            <a:ext cx="2834423" cy="13734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La maggior parte di quello che abbiamo mangiato ci serve per mantenere il nostro corpo e la mente attivi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96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/>
          <p:cNvSpPr/>
          <p:nvPr/>
        </p:nvSpPr>
        <p:spPr>
          <a:xfrm>
            <a:off x="381000" y="247650"/>
            <a:ext cx="599122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100 kcal o 500 kcal in una volta sola non è il problema</a:t>
            </a:r>
            <a:endParaRPr lang="en-GB" dirty="0"/>
          </a:p>
        </p:txBody>
      </p:sp>
      <p:sp>
        <p:nvSpPr>
          <p:cNvPr id="10" name="Rektangel 9"/>
          <p:cNvSpPr/>
          <p:nvPr/>
        </p:nvSpPr>
        <p:spPr>
          <a:xfrm>
            <a:off x="342900" y="1724025"/>
            <a:ext cx="26955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14 kcal di troppo su base giornaliera media</a:t>
            </a:r>
            <a:endParaRPr lang="en-GB" dirty="0"/>
          </a:p>
        </p:txBody>
      </p:sp>
      <p:sp>
        <p:nvSpPr>
          <p:cNvPr id="11" name="Rektangel 10"/>
          <p:cNvSpPr/>
          <p:nvPr/>
        </p:nvSpPr>
        <p:spPr>
          <a:xfrm>
            <a:off x="3152776" y="1733550"/>
            <a:ext cx="104774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 gr. di </a:t>
            </a:r>
            <a:r>
              <a:rPr lang="en-GB" dirty="0" err="1"/>
              <a:t>grasso</a:t>
            </a:r>
            <a:endParaRPr lang="en-GB" dirty="0"/>
          </a:p>
        </p:txBody>
      </p:sp>
      <p:sp>
        <p:nvSpPr>
          <p:cNvPr id="12" name="Rektangel 11"/>
          <p:cNvSpPr/>
          <p:nvPr/>
        </p:nvSpPr>
        <p:spPr>
          <a:xfrm>
            <a:off x="4429125" y="1724023"/>
            <a:ext cx="104774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365 </a:t>
            </a:r>
            <a:r>
              <a:rPr lang="en-GB" dirty="0" err="1"/>
              <a:t>giorni</a:t>
            </a:r>
            <a:r>
              <a:rPr lang="en-GB" dirty="0"/>
              <a:t> </a:t>
            </a:r>
            <a:r>
              <a:rPr lang="en-GB" dirty="0" err="1"/>
              <a:t>l’anno</a:t>
            </a:r>
            <a:endParaRPr lang="en-GB" dirty="0"/>
          </a:p>
        </p:txBody>
      </p:sp>
      <p:sp>
        <p:nvSpPr>
          <p:cNvPr id="13" name="Rektangel 12"/>
          <p:cNvSpPr/>
          <p:nvPr/>
        </p:nvSpPr>
        <p:spPr>
          <a:xfrm>
            <a:off x="5619751" y="1724024"/>
            <a:ext cx="10953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730 gr. </a:t>
            </a:r>
            <a:r>
              <a:rPr lang="en-GB" dirty="0" err="1"/>
              <a:t>l’anno</a:t>
            </a:r>
            <a:endParaRPr lang="en-GB" dirty="0"/>
          </a:p>
        </p:txBody>
      </p:sp>
      <p:sp>
        <p:nvSpPr>
          <p:cNvPr id="14" name="Rektangel 13"/>
          <p:cNvSpPr/>
          <p:nvPr/>
        </p:nvSpPr>
        <p:spPr>
          <a:xfrm>
            <a:off x="6943726" y="1733550"/>
            <a:ext cx="10953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7,3 kg in 10 </a:t>
            </a:r>
            <a:r>
              <a:rPr lang="en-GB" dirty="0" err="1"/>
              <a:t>anni</a:t>
            </a:r>
            <a:endParaRPr lang="en-GB" dirty="0"/>
          </a:p>
        </p:txBody>
      </p:sp>
      <p:sp>
        <p:nvSpPr>
          <p:cNvPr id="15" name="Rektangel 14"/>
          <p:cNvSpPr/>
          <p:nvPr/>
        </p:nvSpPr>
        <p:spPr>
          <a:xfrm>
            <a:off x="381000" y="2819400"/>
            <a:ext cx="26955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28 kcal </a:t>
            </a:r>
            <a:r>
              <a:rPr lang="it-IT" dirty="0"/>
              <a:t>di troppo su base giornaliera media</a:t>
            </a:r>
            <a:endParaRPr lang="en-GB" dirty="0"/>
          </a:p>
        </p:txBody>
      </p:sp>
      <p:sp>
        <p:nvSpPr>
          <p:cNvPr id="16" name="Rektangel 15"/>
          <p:cNvSpPr/>
          <p:nvPr/>
        </p:nvSpPr>
        <p:spPr>
          <a:xfrm>
            <a:off x="3181351" y="2819400"/>
            <a:ext cx="104774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4 gr. di </a:t>
            </a:r>
            <a:r>
              <a:rPr lang="en-GB" dirty="0" err="1"/>
              <a:t>grasso</a:t>
            </a:r>
            <a:endParaRPr lang="en-GB" dirty="0"/>
          </a:p>
        </p:txBody>
      </p:sp>
      <p:sp>
        <p:nvSpPr>
          <p:cNvPr id="17" name="Rektangel 16"/>
          <p:cNvSpPr/>
          <p:nvPr/>
        </p:nvSpPr>
        <p:spPr>
          <a:xfrm>
            <a:off x="4410075" y="2819399"/>
            <a:ext cx="104774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365 </a:t>
            </a:r>
            <a:r>
              <a:rPr lang="en-GB" dirty="0" err="1"/>
              <a:t>giorni</a:t>
            </a:r>
            <a:r>
              <a:rPr lang="en-GB" dirty="0"/>
              <a:t> </a:t>
            </a:r>
            <a:r>
              <a:rPr lang="en-GB" dirty="0" err="1"/>
              <a:t>l’anno</a:t>
            </a:r>
            <a:endParaRPr lang="en-GB" dirty="0"/>
          </a:p>
        </p:txBody>
      </p:sp>
      <p:sp>
        <p:nvSpPr>
          <p:cNvPr id="18" name="Rektangel 17"/>
          <p:cNvSpPr/>
          <p:nvPr/>
        </p:nvSpPr>
        <p:spPr>
          <a:xfrm>
            <a:off x="5638799" y="2819399"/>
            <a:ext cx="10953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1.460  gr. </a:t>
            </a:r>
            <a:r>
              <a:rPr lang="en-GB" dirty="0" err="1"/>
              <a:t>l’anno</a:t>
            </a:r>
            <a:endParaRPr lang="en-GB" dirty="0"/>
          </a:p>
        </p:txBody>
      </p:sp>
      <p:sp>
        <p:nvSpPr>
          <p:cNvPr id="19" name="Rektangel 18"/>
          <p:cNvSpPr/>
          <p:nvPr/>
        </p:nvSpPr>
        <p:spPr>
          <a:xfrm>
            <a:off x="6943726" y="2819399"/>
            <a:ext cx="10953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14.600  gram a </a:t>
            </a:r>
            <a:r>
              <a:rPr lang="en-GB" dirty="0" err="1"/>
              <a:t>anni</a:t>
            </a:r>
            <a:endParaRPr lang="en-GB" dirty="0"/>
          </a:p>
        </p:txBody>
      </p:sp>
      <p:sp>
        <p:nvSpPr>
          <p:cNvPr id="20" name="Rektangel 19"/>
          <p:cNvSpPr/>
          <p:nvPr/>
        </p:nvSpPr>
        <p:spPr>
          <a:xfrm>
            <a:off x="8686801" y="1724022"/>
            <a:ext cx="190499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Non è un grosso problema per la maggior parte di noi</a:t>
            </a:r>
          </a:p>
        </p:txBody>
      </p:sp>
      <p:sp>
        <p:nvSpPr>
          <p:cNvPr id="21" name="Rektangel 20"/>
          <p:cNvSpPr/>
          <p:nvPr/>
        </p:nvSpPr>
        <p:spPr>
          <a:xfrm>
            <a:off x="8724901" y="2819398"/>
            <a:ext cx="190499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Probabilmente un problema per la maggior parte di noi</a:t>
            </a:r>
            <a:endParaRPr lang="en-GB" dirty="0"/>
          </a:p>
        </p:txBody>
      </p:sp>
      <p:sp>
        <p:nvSpPr>
          <p:cNvPr id="22" name="Rektangel 21"/>
          <p:cNvSpPr/>
          <p:nvPr/>
        </p:nvSpPr>
        <p:spPr>
          <a:xfrm>
            <a:off x="3171825" y="4514850"/>
            <a:ext cx="599122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Con 28 kcal in meno al giorno si perdono 14,6 kg in 10 anni e questo potrebbe essere un problema per la salute di qualcuno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16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3" y="290907"/>
            <a:ext cx="2920383" cy="1943583"/>
          </a:xfrm>
        </p:spPr>
      </p:pic>
      <p:sp>
        <p:nvSpPr>
          <p:cNvPr id="5" name="Rektangel 4"/>
          <p:cNvSpPr/>
          <p:nvPr/>
        </p:nvSpPr>
        <p:spPr>
          <a:xfrm>
            <a:off x="4347696" y="940830"/>
            <a:ext cx="3465966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pasti</a:t>
            </a:r>
            <a:r>
              <a:rPr lang="en-GB" dirty="0"/>
              <a:t> in </a:t>
            </a:r>
            <a:r>
              <a:rPr lang="en-GB" dirty="0" err="1"/>
              <a:t>compagnia</a:t>
            </a:r>
            <a:endParaRPr lang="en-GB" dirty="0"/>
          </a:p>
        </p:txBody>
      </p:sp>
      <p:sp>
        <p:nvSpPr>
          <p:cNvPr id="6" name="Rektangel 5"/>
          <p:cNvSpPr/>
          <p:nvPr/>
        </p:nvSpPr>
        <p:spPr>
          <a:xfrm>
            <a:off x="4055586" y="1770268"/>
            <a:ext cx="3758076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Più attività fisiche - stimolano </a:t>
            </a:r>
          </a:p>
          <a:p>
            <a:pPr algn="ctr"/>
            <a:r>
              <a:rPr lang="it-IT" dirty="0"/>
              <a:t>il nostro appetito</a:t>
            </a:r>
            <a:endParaRPr lang="en-GB" dirty="0"/>
          </a:p>
        </p:txBody>
      </p:sp>
      <p:sp>
        <p:nvSpPr>
          <p:cNvPr id="7" name="Rektangel 6"/>
          <p:cNvSpPr/>
          <p:nvPr/>
        </p:nvSpPr>
        <p:spPr>
          <a:xfrm>
            <a:off x="4055586" y="2681684"/>
            <a:ext cx="3736751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Abbastanza</a:t>
            </a:r>
            <a:r>
              <a:rPr lang="en-GB" dirty="0"/>
              <a:t> </a:t>
            </a:r>
            <a:r>
              <a:rPr lang="en-GB" dirty="0" err="1"/>
              <a:t>proteine</a:t>
            </a:r>
            <a:endParaRPr lang="en-GB" dirty="0"/>
          </a:p>
        </p:txBody>
      </p:sp>
      <p:sp>
        <p:nvSpPr>
          <p:cNvPr id="8" name="Rektangel 7"/>
          <p:cNvSpPr/>
          <p:nvPr/>
        </p:nvSpPr>
        <p:spPr>
          <a:xfrm>
            <a:off x="4055586" y="3544478"/>
            <a:ext cx="4050188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Assumere</a:t>
            </a:r>
            <a:r>
              <a:rPr lang="en-GB" dirty="0"/>
              <a:t> </a:t>
            </a:r>
            <a:r>
              <a:rPr lang="en-GB" dirty="0" err="1"/>
              <a:t>sufficiente</a:t>
            </a:r>
            <a:r>
              <a:rPr lang="en-GB" dirty="0"/>
              <a:t> </a:t>
            </a:r>
            <a:r>
              <a:rPr lang="en-GB" dirty="0" err="1"/>
              <a:t>vitamina</a:t>
            </a:r>
            <a:r>
              <a:rPr lang="en-GB" dirty="0"/>
              <a:t> D e calcio</a:t>
            </a:r>
          </a:p>
        </p:txBody>
      </p:sp>
      <p:sp>
        <p:nvSpPr>
          <p:cNvPr id="9" name="Rektangel 8"/>
          <p:cNvSpPr/>
          <p:nvPr/>
        </p:nvSpPr>
        <p:spPr>
          <a:xfrm>
            <a:off x="4055587" y="4422538"/>
            <a:ext cx="4050188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Non mescolare medicine e sostituti senza consultare il proprio medico</a:t>
            </a:r>
            <a:endParaRPr lang="en-GB" dirty="0"/>
          </a:p>
        </p:txBody>
      </p:sp>
      <p:sp>
        <p:nvSpPr>
          <p:cNvPr id="12" name="Rektangel 11"/>
          <p:cNvSpPr/>
          <p:nvPr/>
        </p:nvSpPr>
        <p:spPr>
          <a:xfrm>
            <a:off x="4055586" y="5270066"/>
            <a:ext cx="4050188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Prenditi cura del tuo peso e della tua percentuale di grasso</a:t>
            </a:r>
            <a:endParaRPr lang="en-GB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26" y="2324450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01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el 37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med afklippet hjørne i samme side 19"/>
          <p:cNvSpPr/>
          <p:nvPr/>
        </p:nvSpPr>
        <p:spPr>
          <a:xfrm>
            <a:off x="7097021" y="3350989"/>
            <a:ext cx="1892310" cy="150022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ktangel med afklippet hjørne i samme side 20"/>
          <p:cNvSpPr/>
          <p:nvPr/>
        </p:nvSpPr>
        <p:spPr>
          <a:xfrm>
            <a:off x="9064356" y="3372652"/>
            <a:ext cx="1892310" cy="150022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med afklippet hjørne i samme side 18"/>
          <p:cNvSpPr/>
          <p:nvPr/>
        </p:nvSpPr>
        <p:spPr>
          <a:xfrm>
            <a:off x="9831370" y="1920548"/>
            <a:ext cx="741063" cy="939732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ktangel med afklippet hjørne i samme side 17"/>
          <p:cNvSpPr/>
          <p:nvPr/>
        </p:nvSpPr>
        <p:spPr>
          <a:xfrm>
            <a:off x="7545866" y="1786454"/>
            <a:ext cx="1516971" cy="1083624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med afklippet hjørne i samme side 12"/>
          <p:cNvSpPr/>
          <p:nvPr/>
        </p:nvSpPr>
        <p:spPr>
          <a:xfrm>
            <a:off x="967153" y="1617647"/>
            <a:ext cx="2588677" cy="2370482"/>
          </a:xfrm>
          <a:prstGeom prst="snip2Same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391965" y="499172"/>
            <a:ext cx="5526156" cy="78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Diamo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un’occhiata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– a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com’era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volta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6" y="223695"/>
            <a:ext cx="1552397" cy="1552397"/>
          </a:xfrm>
          <a:prstGeom prst="rect">
            <a:avLst/>
          </a:prstGeom>
        </p:spPr>
      </p:pic>
      <p:sp>
        <p:nvSpPr>
          <p:cNvPr id="15" name="Forbindelse 14"/>
          <p:cNvSpPr/>
          <p:nvPr/>
        </p:nvSpPr>
        <p:spPr>
          <a:xfrm>
            <a:off x="7135855" y="3202450"/>
            <a:ext cx="1814641" cy="43618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/>
              <a:t>Bisnonni</a:t>
            </a:r>
          </a:p>
        </p:txBody>
      </p:sp>
      <p:sp>
        <p:nvSpPr>
          <p:cNvPr id="17" name="Forbindelse 16"/>
          <p:cNvSpPr/>
          <p:nvPr/>
        </p:nvSpPr>
        <p:spPr>
          <a:xfrm>
            <a:off x="9064356" y="3217434"/>
            <a:ext cx="1892310" cy="44179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/>
              <a:t>Nonni</a:t>
            </a:r>
          </a:p>
        </p:txBody>
      </p:sp>
      <p:sp>
        <p:nvSpPr>
          <p:cNvPr id="22" name="Rektangel 21"/>
          <p:cNvSpPr/>
          <p:nvPr/>
        </p:nvSpPr>
        <p:spPr>
          <a:xfrm>
            <a:off x="3980527" y="1776092"/>
            <a:ext cx="2435794" cy="2259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Quello che pensiamo sia uno dei nostri più grandi successi del nostro tempo è che possiamo permetterci di avere un posto tutto nostro.</a:t>
            </a:r>
            <a:endParaRPr lang="da-DK" dirty="0"/>
          </a:p>
        </p:txBody>
      </p:sp>
      <p:pic>
        <p:nvPicPr>
          <p:cNvPr id="23" name="Billede 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2920" y="3088114"/>
            <a:ext cx="429039" cy="860828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1303" y="3022326"/>
            <a:ext cx="459271" cy="92743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6803" y="1834476"/>
            <a:ext cx="342981" cy="88771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456" y="2075476"/>
            <a:ext cx="242624" cy="679346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174" y="1834476"/>
            <a:ext cx="345753" cy="957471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3265" y="2214167"/>
            <a:ext cx="341082" cy="508025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8501" y="3101301"/>
            <a:ext cx="429039" cy="860828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4755" y="3969893"/>
            <a:ext cx="429039" cy="860828"/>
          </a:xfrm>
          <a:prstGeom prst="rect">
            <a:avLst/>
          </a:prstGeom>
        </p:spPr>
      </p:pic>
      <p:sp>
        <p:nvSpPr>
          <p:cNvPr id="29" name="Rektangel 28"/>
          <p:cNvSpPr/>
          <p:nvPr/>
        </p:nvSpPr>
        <p:spPr>
          <a:xfrm>
            <a:off x="2841727" y="6003078"/>
            <a:ext cx="7730706" cy="78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CHE COSA POSSIAMO IMPARARE DA QUESTE PICCOLE STORIE?</a:t>
            </a:r>
            <a:endParaRPr lang="da-DK" dirty="0"/>
          </a:p>
        </p:txBody>
      </p:sp>
      <p:pic>
        <p:nvPicPr>
          <p:cNvPr id="30" name="Billed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9442" y="1898403"/>
            <a:ext cx="342981" cy="887716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03002" y="1849530"/>
            <a:ext cx="345753" cy="957471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4340" y="2188535"/>
            <a:ext cx="242624" cy="679346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2079" y="2344868"/>
            <a:ext cx="341082" cy="508025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7980" y="3909703"/>
            <a:ext cx="459271" cy="927431"/>
          </a:xfrm>
          <a:prstGeom prst="rect">
            <a:avLst/>
          </a:prstGeom>
        </p:spPr>
      </p:pic>
      <p:pic>
        <p:nvPicPr>
          <p:cNvPr id="35" name="Billed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2704" y="3976306"/>
            <a:ext cx="429039" cy="860828"/>
          </a:xfrm>
          <a:prstGeom prst="rect">
            <a:avLst/>
          </a:prstGeom>
        </p:spPr>
      </p:pic>
      <p:pic>
        <p:nvPicPr>
          <p:cNvPr id="36" name="Billed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7770" y="1978343"/>
            <a:ext cx="320640" cy="897790"/>
          </a:xfrm>
          <a:prstGeom prst="rect">
            <a:avLst/>
          </a:prstGeom>
        </p:spPr>
      </p:pic>
      <p:pic>
        <p:nvPicPr>
          <p:cNvPr id="37" name="Billed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443" y="3923783"/>
            <a:ext cx="459271" cy="927431"/>
          </a:xfrm>
          <a:prstGeom prst="rect">
            <a:avLst/>
          </a:prstGeom>
        </p:spPr>
      </p:pic>
      <p:sp>
        <p:nvSpPr>
          <p:cNvPr id="7" name="Højrepil 6"/>
          <p:cNvSpPr/>
          <p:nvPr/>
        </p:nvSpPr>
        <p:spPr>
          <a:xfrm>
            <a:off x="6247401" y="2463220"/>
            <a:ext cx="782971" cy="778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 med afklippet hjørne i samme side 39"/>
          <p:cNvSpPr/>
          <p:nvPr/>
        </p:nvSpPr>
        <p:spPr>
          <a:xfrm>
            <a:off x="10616842" y="1920548"/>
            <a:ext cx="741063" cy="939732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1" name="Billede 4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8832" y="2075476"/>
            <a:ext cx="347829" cy="69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8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85369" y="1207210"/>
            <a:ext cx="9603275" cy="3450613"/>
          </a:xfrm>
        </p:spPr>
        <p:txBody>
          <a:bodyPr>
            <a:normAutofit fontScale="92500" lnSpcReduction="20000"/>
          </a:bodyPr>
          <a:lstStyle/>
          <a:p>
            <a:endParaRPr lang="da-DK" dirty="0"/>
          </a:p>
          <a:p>
            <a:r>
              <a:rPr lang="it-IT" dirty="0"/>
              <a:t>In un corso di formazione per anziani su condizioni alimentari e abitudini alimentari, è emerso che 7 partecipanti su 11 avevano perso il proprio coniuge</a:t>
            </a:r>
            <a:r>
              <a:rPr lang="en-US" dirty="0"/>
              <a:t>. </a:t>
            </a:r>
          </a:p>
          <a:p>
            <a:r>
              <a:rPr lang="it-IT" dirty="0"/>
              <a:t>Alla domanda: quante volte si hanno ospiti a pranzo o a cena o sono invitati a pranzo o a cena? La maggior parte di loro ha risposto: solitamente una volta alla settimana, solo ogni 2 settimane o anche più raramente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it-IT" dirty="0"/>
              <a:t>I 7 anziani vivevano in un raggio molto ristretto l'uno dall'altro e tutti hanno risposto che normalmente facevano tutti i loro pasti da soli</a:t>
            </a:r>
            <a:r>
              <a:rPr lang="en-US" dirty="0"/>
              <a:t>.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0" y="129228"/>
            <a:ext cx="1895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06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Gli studi dimostrano che la malnutrizione è comune tra i pazienti anziani ricoverati in ospedale, che vivono in una casa di cura o che ricevono un aiuto regolare dall'assistenza domiciliare. Si stima che più di ogni altro anziano è bisognoso di cure chi ha un indice di massa corporea (IMC) inferiore all'ideale.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Qual è dunque l'importanza di queste informazioni?</a:t>
            </a:r>
          </a:p>
          <a:p>
            <a:pPr marL="0" indent="0">
              <a:buNone/>
            </a:pPr>
            <a:r>
              <a:rPr lang="it-IT" dirty="0"/>
              <a:t>Gli ospedali fanno morire di fame le persone? O cosa?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705394" y="705394"/>
            <a:ext cx="3222172" cy="931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Sottopeso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4" y="2412343"/>
            <a:ext cx="1097280" cy="21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43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14" y="2468391"/>
            <a:ext cx="1190985" cy="254529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62013" y="2216829"/>
            <a:ext cx="10352209" cy="38278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Mangiare così tanti pasti da soli, aumenta il rischio di: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Mangiare sempre meno e lentamente perdere peso.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Mangiare con sempre meno variazioni e diventare a rischio di malnutrizione. Ci vuole il doppio del tempo necessario per mangiare ogni alimento che compriamo - rispetto a mangiare lo stesso alimento. Così compriamo meno - e compriamo con meno variazioni. </a:t>
            </a:r>
          </a:p>
          <a:p>
            <a:endParaRPr lang="it-IT" dirty="0"/>
          </a:p>
          <a:p>
            <a:r>
              <a:rPr lang="it-IT" dirty="0"/>
              <a:t>Qualcuno si riconosce?</a:t>
            </a:r>
            <a:endParaRPr lang="da-DK" sz="16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50" y="448559"/>
            <a:ext cx="2501581" cy="1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705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TM10001114[[fn=Galleri]]</Template>
  <TotalTime>5940</TotalTime>
  <Words>2525</Words>
  <Application>Microsoft Office PowerPoint</Application>
  <PresentationFormat>Widescreen</PresentationFormat>
  <Paragraphs>362</Paragraphs>
  <Slides>59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59</vt:i4>
      </vt:variant>
    </vt:vector>
  </HeadingPairs>
  <TitlesOfParts>
    <vt:vector size="66" baseType="lpstr">
      <vt:lpstr>Arial</vt:lpstr>
      <vt:lpstr>Calibri</vt:lpstr>
      <vt:lpstr>Gill Sans MT</vt:lpstr>
      <vt:lpstr>tahoma</vt:lpstr>
      <vt:lpstr>Times New Roman</vt:lpstr>
      <vt:lpstr>Yu Mincho</vt:lpstr>
      <vt:lpstr>Gallery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ITS</dc:creator>
  <cp:lastModifiedBy>Niels Christian F Vestergaard (NCV | OJ)</cp:lastModifiedBy>
  <cp:revision>223</cp:revision>
  <cp:lastPrinted>2018-10-04T08:51:30Z</cp:lastPrinted>
  <dcterms:created xsi:type="dcterms:W3CDTF">2018-08-16T15:53:11Z</dcterms:created>
  <dcterms:modified xsi:type="dcterms:W3CDTF">2019-12-01T12:13:58Z</dcterms:modified>
</cp:coreProperties>
</file>