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65" r:id="rId4"/>
    <p:sldId id="261" r:id="rId5"/>
    <p:sldId id="263" r:id="rId6"/>
    <p:sldId id="262" r:id="rId7"/>
    <p:sldId id="260" r:id="rId8"/>
    <p:sldId id="258" r:id="rId9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5" d="100"/>
          <a:sy n="65" d="100"/>
        </p:scale>
        <p:origin x="72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6273F-89EE-465D-86FF-68A20B86102E}" type="datetimeFigureOut">
              <a:rPr lang="da-DK" smtClean="0"/>
              <a:t>01-12-2019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8B5CE-C56C-4611-80EE-2DBBA3A504A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8047259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6273F-89EE-465D-86FF-68A20B86102E}" type="datetimeFigureOut">
              <a:rPr lang="da-DK" smtClean="0"/>
              <a:t>01-12-2019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8B5CE-C56C-4611-80EE-2DBBA3A504A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45040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6273F-89EE-465D-86FF-68A20B86102E}" type="datetimeFigureOut">
              <a:rPr lang="da-DK" smtClean="0"/>
              <a:t>01-12-2019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8B5CE-C56C-4611-80EE-2DBBA3A504A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9402432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6273F-89EE-465D-86FF-68A20B86102E}" type="datetimeFigureOut">
              <a:rPr lang="da-DK" smtClean="0"/>
              <a:t>01-12-2019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8B5CE-C56C-4611-80EE-2DBBA3A504A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82917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Rediger typografien i masterens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6273F-89EE-465D-86FF-68A20B86102E}" type="datetimeFigureOut">
              <a:rPr lang="da-DK" smtClean="0"/>
              <a:t>01-12-2019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8B5CE-C56C-4611-80EE-2DBBA3A504A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24873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6273F-89EE-465D-86FF-68A20B86102E}" type="datetimeFigureOut">
              <a:rPr lang="da-DK" smtClean="0"/>
              <a:t>01-12-2019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8B5CE-C56C-4611-80EE-2DBBA3A504A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91314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Rediger typografien i masterens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Rediger typografien i masterens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6273F-89EE-465D-86FF-68A20B86102E}" type="datetimeFigureOut">
              <a:rPr lang="da-DK" smtClean="0"/>
              <a:t>01-12-2019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8B5CE-C56C-4611-80EE-2DBBA3A504A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473166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6273F-89EE-465D-86FF-68A20B86102E}" type="datetimeFigureOut">
              <a:rPr lang="da-DK" smtClean="0"/>
              <a:t>01-12-2019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8B5CE-C56C-4611-80EE-2DBBA3A504A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198160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6273F-89EE-465D-86FF-68A20B86102E}" type="datetimeFigureOut">
              <a:rPr lang="da-DK" smtClean="0"/>
              <a:t>01-12-2019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8B5CE-C56C-4611-80EE-2DBBA3A504A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356678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Rediger typografien i masterens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6273F-89EE-465D-86FF-68A20B86102E}" type="datetimeFigureOut">
              <a:rPr lang="da-DK" smtClean="0"/>
              <a:t>01-12-2019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8B5CE-C56C-4611-80EE-2DBBA3A504A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850631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Rediger typografien i masterens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6273F-89EE-465D-86FF-68A20B86102E}" type="datetimeFigureOut">
              <a:rPr lang="da-DK" smtClean="0"/>
              <a:t>01-12-2019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8B5CE-C56C-4611-80EE-2DBBA3A504A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9613441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F6273F-89EE-465D-86FF-68A20B86102E}" type="datetimeFigureOut">
              <a:rPr lang="da-DK" smtClean="0"/>
              <a:t>01-12-2019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78B5CE-C56C-4611-80EE-2DBBA3A504A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352748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cid:image001.jpg@01D37A4A.783D05B0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openxmlformats.org/officeDocument/2006/relationships/image" Target="../media/image2.jpeg"/><Relationship Id="rId4" Type="http://schemas.openxmlformats.org/officeDocument/2006/relationships/hyperlink" Target="http://www.google.dk/url?sa=i&amp;rct=j&amp;q=&amp;esrc=s&amp;source=images&amp;cd=&amp;cad=rja&amp;uact=8&amp;ved=2ahUKEwjU-_bvxPrZAhWD3CwKHacKBKEQjRx6BAgAEAU&amp;url=http://www.delmne.ec.europa.eu/code/navigate.php?Id%3D3873&amp;psig=AOvVaw2vd0Uouawn_Nt5qnrQapL8&amp;ust=1521622820596345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lede 4" descr="cid:image001.jpg@01D37A4A.783D05B0"/>
          <p:cNvPicPr/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331" y="339902"/>
            <a:ext cx="3729578" cy="1044113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rc_mi" descr="Image result for EU logo">
            <a:hlinkClick r:id="rId4"/>
          </p:cNvPr>
          <p:cNvPicPr/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43822" y="6066447"/>
            <a:ext cx="1772687" cy="537553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Rektangel 7"/>
          <p:cNvSpPr/>
          <p:nvPr/>
        </p:nvSpPr>
        <p:spPr>
          <a:xfrm>
            <a:off x="730304" y="3948742"/>
            <a:ext cx="7238198" cy="150154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5400" dirty="0">
                <a:solidFill>
                  <a:srgbClr val="00B050"/>
                </a:solidFill>
              </a:rPr>
              <a:t>La Pressione del </a:t>
            </a:r>
            <a:r>
              <a:rPr lang="en-GB" sz="5400" dirty="0" err="1">
                <a:solidFill>
                  <a:srgbClr val="00B050"/>
                </a:solidFill>
              </a:rPr>
              <a:t>sgngue</a:t>
            </a:r>
            <a:endParaRPr lang="en-GB" sz="5400" dirty="0">
              <a:solidFill>
                <a:srgbClr val="00B050"/>
              </a:solidFill>
            </a:endParaRPr>
          </a:p>
        </p:txBody>
      </p:sp>
      <p:sp>
        <p:nvSpPr>
          <p:cNvPr id="9" name="Rektangel 8"/>
          <p:cNvSpPr/>
          <p:nvPr/>
        </p:nvSpPr>
        <p:spPr>
          <a:xfrm>
            <a:off x="1306089" y="2117738"/>
            <a:ext cx="5679640" cy="150154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>
                <a:solidFill>
                  <a:sysClr val="windowText" lastClr="000000"/>
                </a:solidFill>
              </a:rPr>
              <a:t>Un </a:t>
            </a:r>
            <a:r>
              <a:rPr lang="en-GB" sz="2800" dirty="0" err="1">
                <a:solidFill>
                  <a:sysClr val="windowText" lastClr="000000"/>
                </a:solidFill>
              </a:rPr>
              <a:t>fattore</a:t>
            </a:r>
            <a:r>
              <a:rPr lang="en-GB" sz="2800" dirty="0">
                <a:solidFill>
                  <a:sysClr val="windowText" lastClr="000000"/>
                </a:solidFill>
              </a:rPr>
              <a:t> </a:t>
            </a:r>
            <a:r>
              <a:rPr lang="en-GB" sz="2800" dirty="0" err="1">
                <a:solidFill>
                  <a:sysClr val="windowText" lastClr="000000"/>
                </a:solidFill>
              </a:rPr>
              <a:t>chiave</a:t>
            </a:r>
            <a:r>
              <a:rPr lang="en-GB" sz="2800" dirty="0">
                <a:solidFill>
                  <a:sysClr val="windowText" lastClr="000000"/>
                </a:solidFill>
              </a:rPr>
              <a:t> per </a:t>
            </a:r>
            <a:r>
              <a:rPr lang="en-GB" sz="2800" dirty="0" err="1">
                <a:solidFill>
                  <a:sysClr val="windowText" lastClr="000000"/>
                </a:solidFill>
              </a:rPr>
              <a:t>l’indipendenza</a:t>
            </a:r>
            <a:r>
              <a:rPr lang="en-GB" sz="2800" dirty="0">
                <a:solidFill>
                  <a:sysClr val="windowText" lastClr="000000"/>
                </a:solidFill>
              </a:rPr>
              <a:t> delle </a:t>
            </a:r>
            <a:r>
              <a:rPr lang="en-GB" sz="2800" dirty="0" err="1">
                <a:solidFill>
                  <a:sysClr val="windowText" lastClr="000000"/>
                </a:solidFill>
              </a:rPr>
              <a:t>persone</a:t>
            </a:r>
            <a:r>
              <a:rPr lang="en-GB" sz="2800" dirty="0">
                <a:solidFill>
                  <a:sysClr val="windowText" lastClr="000000"/>
                </a:solidFill>
              </a:rPr>
              <a:t> è</a:t>
            </a:r>
          </a:p>
        </p:txBody>
      </p:sp>
      <p:pic>
        <p:nvPicPr>
          <p:cNvPr id="7" name="Billede 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8502" y="1384015"/>
            <a:ext cx="3352800" cy="1676400"/>
          </a:xfrm>
          <a:prstGeom prst="rect">
            <a:avLst/>
          </a:prstGeom>
        </p:spPr>
      </p:pic>
      <p:sp>
        <p:nvSpPr>
          <p:cNvPr id="10" name="Rektangel 9"/>
          <p:cNvSpPr/>
          <p:nvPr/>
        </p:nvSpPr>
        <p:spPr>
          <a:xfrm>
            <a:off x="8202238" y="3159503"/>
            <a:ext cx="2927927" cy="140392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3200" dirty="0" smtClean="0">
                <a:solidFill>
                  <a:schemeClr val="tx1"/>
                </a:solidFill>
              </a:rPr>
              <a:t>MODULO 6</a:t>
            </a:r>
            <a:endParaRPr lang="da-DK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26241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/>
          <p:cNvSpPr/>
          <p:nvPr/>
        </p:nvSpPr>
        <p:spPr>
          <a:xfrm>
            <a:off x="567889" y="519764"/>
            <a:ext cx="7045693" cy="65451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a-DK" sz="3600" dirty="0"/>
              <a:t>Ci sono 2 tipi di pressione del sangue</a:t>
            </a:r>
          </a:p>
        </p:txBody>
      </p:sp>
      <p:sp>
        <p:nvSpPr>
          <p:cNvPr id="6" name="Rektangel 5"/>
          <p:cNvSpPr/>
          <p:nvPr/>
        </p:nvSpPr>
        <p:spPr>
          <a:xfrm>
            <a:off x="3243711" y="2107931"/>
            <a:ext cx="4533501" cy="115503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3600" dirty="0" err="1"/>
              <a:t>Cuore</a:t>
            </a:r>
            <a:r>
              <a:rPr lang="en-GB" sz="3600" dirty="0"/>
              <a:t> a </a:t>
            </a:r>
            <a:r>
              <a:rPr lang="en-GB" sz="3600" dirty="0" err="1"/>
              <a:t>riposo</a:t>
            </a:r>
            <a:endParaRPr lang="en-GB" sz="3600" dirty="0"/>
          </a:p>
        </p:txBody>
      </p:sp>
      <p:sp>
        <p:nvSpPr>
          <p:cNvPr id="7" name="Rektangel 6"/>
          <p:cNvSpPr/>
          <p:nvPr/>
        </p:nvSpPr>
        <p:spPr>
          <a:xfrm>
            <a:off x="3200397" y="3801977"/>
            <a:ext cx="4620127" cy="115503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3600" dirty="0" err="1"/>
              <a:t>Cuore</a:t>
            </a:r>
            <a:r>
              <a:rPr lang="en-GB" sz="3600" dirty="0"/>
              <a:t> al </a:t>
            </a:r>
            <a:r>
              <a:rPr lang="en-GB" sz="3600" dirty="0" err="1"/>
              <a:t>lavoro</a:t>
            </a:r>
            <a:endParaRPr lang="en-GB" sz="3600" dirty="0"/>
          </a:p>
        </p:txBody>
      </p:sp>
      <p:sp>
        <p:nvSpPr>
          <p:cNvPr id="8" name="Rektangel 7"/>
          <p:cNvSpPr/>
          <p:nvPr/>
        </p:nvSpPr>
        <p:spPr>
          <a:xfrm>
            <a:off x="8037095" y="3801976"/>
            <a:ext cx="3020459" cy="115503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3600" dirty="0"/>
              <a:t>Pressione </a:t>
            </a:r>
            <a:r>
              <a:rPr lang="en-GB" sz="3600" dirty="0" err="1"/>
              <a:t>sistolica</a:t>
            </a:r>
            <a:endParaRPr lang="en-GB" sz="3600" dirty="0"/>
          </a:p>
        </p:txBody>
      </p:sp>
      <p:sp>
        <p:nvSpPr>
          <p:cNvPr id="9" name="Rektangel 8"/>
          <p:cNvSpPr/>
          <p:nvPr/>
        </p:nvSpPr>
        <p:spPr>
          <a:xfrm>
            <a:off x="8037095" y="2107930"/>
            <a:ext cx="3020459" cy="115503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3600" dirty="0"/>
              <a:t>Pressione </a:t>
            </a:r>
            <a:r>
              <a:rPr lang="en-GB" sz="3600" dirty="0" err="1"/>
              <a:t>diastolica</a:t>
            </a:r>
            <a:endParaRPr lang="en-GB" sz="3600" dirty="0"/>
          </a:p>
        </p:txBody>
      </p:sp>
      <p:pic>
        <p:nvPicPr>
          <p:cNvPr id="10" name="Billed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852" y="2685445"/>
            <a:ext cx="3352800" cy="167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17698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/>
          <p:cNvSpPr/>
          <p:nvPr/>
        </p:nvSpPr>
        <p:spPr>
          <a:xfrm>
            <a:off x="567889" y="519764"/>
            <a:ext cx="7045693" cy="65451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a-DK" sz="3600" dirty="0"/>
              <a:t>Ci sono 2 tipi di pressione del sangue</a:t>
            </a:r>
          </a:p>
        </p:txBody>
      </p:sp>
      <p:sp>
        <p:nvSpPr>
          <p:cNvPr id="8" name="Rektangel 7"/>
          <p:cNvSpPr/>
          <p:nvPr/>
        </p:nvSpPr>
        <p:spPr>
          <a:xfrm>
            <a:off x="3339966" y="3884985"/>
            <a:ext cx="3020459" cy="115503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3600" dirty="0"/>
              <a:t>Pressione </a:t>
            </a:r>
            <a:r>
              <a:rPr lang="en-GB" sz="3600" dirty="0" err="1"/>
              <a:t>sistolica</a:t>
            </a:r>
            <a:endParaRPr lang="en-GB" sz="3600" dirty="0"/>
          </a:p>
        </p:txBody>
      </p:sp>
      <p:sp>
        <p:nvSpPr>
          <p:cNvPr id="9" name="Rektangel 8"/>
          <p:cNvSpPr/>
          <p:nvPr/>
        </p:nvSpPr>
        <p:spPr>
          <a:xfrm>
            <a:off x="3436219" y="2306442"/>
            <a:ext cx="3020459" cy="115503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3600" dirty="0"/>
              <a:t>Pressione </a:t>
            </a:r>
            <a:r>
              <a:rPr lang="en-GB" sz="3600" dirty="0" err="1"/>
              <a:t>diastolica</a:t>
            </a:r>
            <a:endParaRPr lang="en-GB" sz="3600" dirty="0"/>
          </a:p>
        </p:txBody>
      </p:sp>
      <p:sp>
        <p:nvSpPr>
          <p:cNvPr id="10" name="Rektangel 9"/>
          <p:cNvSpPr/>
          <p:nvPr/>
        </p:nvSpPr>
        <p:spPr>
          <a:xfrm>
            <a:off x="6612555" y="2306442"/>
            <a:ext cx="3020459" cy="115503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3600" dirty="0"/>
              <a:t>60 - 90</a:t>
            </a:r>
          </a:p>
        </p:txBody>
      </p:sp>
      <p:sp>
        <p:nvSpPr>
          <p:cNvPr id="11" name="Rektangel 10"/>
          <p:cNvSpPr/>
          <p:nvPr/>
        </p:nvSpPr>
        <p:spPr>
          <a:xfrm>
            <a:off x="6612556" y="3884984"/>
            <a:ext cx="3020459" cy="115503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3600" dirty="0"/>
              <a:t>100 - 140</a:t>
            </a:r>
          </a:p>
        </p:txBody>
      </p:sp>
      <p:sp>
        <p:nvSpPr>
          <p:cNvPr id="12" name="Rektangel 11"/>
          <p:cNvSpPr/>
          <p:nvPr/>
        </p:nvSpPr>
        <p:spPr>
          <a:xfrm>
            <a:off x="9885146" y="3884983"/>
            <a:ext cx="1357895" cy="115503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3600" dirty="0"/>
              <a:t>150</a:t>
            </a:r>
          </a:p>
        </p:txBody>
      </p:sp>
      <p:sp>
        <p:nvSpPr>
          <p:cNvPr id="2" name="Billedforklaring med opadgående pil 1"/>
          <p:cNvSpPr/>
          <p:nvPr/>
        </p:nvSpPr>
        <p:spPr>
          <a:xfrm>
            <a:off x="9678569" y="5238527"/>
            <a:ext cx="1771048" cy="1020278"/>
          </a:xfrm>
          <a:prstGeom prst="upArrowCallou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a-DK" sz="2800" dirty="0"/>
              <a:t>+70</a:t>
            </a:r>
          </a:p>
        </p:txBody>
      </p:sp>
      <p:pic>
        <p:nvPicPr>
          <p:cNvPr id="14" name="Billede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419" y="2786098"/>
            <a:ext cx="3352800" cy="167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48419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el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9693325"/>
              </p:ext>
            </p:extLst>
          </p:nvPr>
        </p:nvGraphicFramePr>
        <p:xfrm>
          <a:off x="2975276" y="2636520"/>
          <a:ext cx="8127999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1746330815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3733108463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147761801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 err="1"/>
                        <a:t>Categoria</a:t>
                      </a:r>
                      <a:endParaRPr lang="en-GB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/>
                        <a:t>Pressione </a:t>
                      </a:r>
                      <a:r>
                        <a:rPr lang="en-GB" noProof="0" dirty="0" err="1"/>
                        <a:t>sistolica</a:t>
                      </a:r>
                      <a:endParaRPr lang="en-GB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 dirty="0"/>
                        <a:t>Pressione </a:t>
                      </a:r>
                      <a:r>
                        <a:rPr lang="en-US" noProof="0" dirty="0" err="1"/>
                        <a:t>diastolica</a:t>
                      </a:r>
                      <a:endParaRPr lang="en-US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01134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/>
                        <a:t>Pressione </a:t>
                      </a:r>
                      <a:r>
                        <a:rPr lang="en-GB" noProof="0" dirty="0" err="1"/>
                        <a:t>bassa</a:t>
                      </a:r>
                      <a:endParaRPr lang="en-GB" noProof="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/>
                        <a:t>sotto 100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 dirty="0"/>
                        <a:t>sotto 60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25593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/>
                        <a:t>Pressione </a:t>
                      </a:r>
                      <a:r>
                        <a:rPr lang="en-GB" noProof="0" dirty="0" err="1"/>
                        <a:t>normale</a:t>
                      </a:r>
                      <a:endParaRPr lang="en-GB" noProof="0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/>
                        <a:t>100 – 119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 dirty="0"/>
                        <a:t>60 – 79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4159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/>
                        <a:t>Pressione </a:t>
                      </a:r>
                      <a:r>
                        <a:rPr lang="en-GB" noProof="0" dirty="0" err="1"/>
                        <a:t>leggermente</a:t>
                      </a:r>
                      <a:r>
                        <a:rPr lang="en-GB" noProof="0" dirty="0"/>
                        <a:t> </a:t>
                      </a:r>
                      <a:r>
                        <a:rPr lang="en-GB" noProof="0" dirty="0" err="1"/>
                        <a:t>alta</a:t>
                      </a:r>
                      <a:endParaRPr lang="en-GB" noProof="0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/>
                        <a:t>120 – 139 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 dirty="0"/>
                        <a:t>80 – 89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51829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/>
                        <a:t>Pressione </a:t>
                      </a:r>
                      <a:r>
                        <a:rPr lang="en-GB" noProof="0" dirty="0" err="1"/>
                        <a:t>alta</a:t>
                      </a:r>
                      <a:endParaRPr lang="en-GB" noProof="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/>
                        <a:t>140 – 159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 dirty="0"/>
                        <a:t>90 – 99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72577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/>
                        <a:t>Pressione </a:t>
                      </a:r>
                      <a:r>
                        <a:rPr lang="en-GB" noProof="0" dirty="0" err="1"/>
                        <a:t>molto</a:t>
                      </a:r>
                      <a:r>
                        <a:rPr lang="en-GB" noProof="0" dirty="0"/>
                        <a:t> </a:t>
                      </a:r>
                      <a:r>
                        <a:rPr lang="en-GB" noProof="0" dirty="0" err="1"/>
                        <a:t>alta</a:t>
                      </a:r>
                      <a:endParaRPr lang="en-GB" noProof="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 err="1"/>
                        <a:t>Oltre</a:t>
                      </a:r>
                      <a:r>
                        <a:rPr lang="en-GB" noProof="0" dirty="0"/>
                        <a:t> 160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 dirty="0" err="1"/>
                        <a:t>Oltre</a:t>
                      </a:r>
                      <a:r>
                        <a:rPr lang="en-US" noProof="0" dirty="0"/>
                        <a:t> 100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0371120"/>
                  </a:ext>
                </a:extLst>
              </a:tr>
            </a:tbl>
          </a:graphicData>
        </a:graphic>
      </p:graphicFrame>
      <p:sp>
        <p:nvSpPr>
          <p:cNvPr id="7" name="Pentagon 6"/>
          <p:cNvSpPr/>
          <p:nvPr/>
        </p:nvSpPr>
        <p:spPr>
          <a:xfrm>
            <a:off x="577516" y="3176337"/>
            <a:ext cx="2261937" cy="1145406"/>
          </a:xfrm>
          <a:prstGeom prst="homePlat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en-GB" sz="2400" dirty="0" err="1">
                <a:latin typeface="Arial" panose="020B0604020202020204" pitchFamily="34" charset="0"/>
                <a:cs typeface="Arial" panose="020B0604020202020204" pitchFamily="34" charset="0"/>
              </a:rPr>
              <a:t>pressione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ktangel 8"/>
          <p:cNvSpPr/>
          <p:nvPr/>
        </p:nvSpPr>
        <p:spPr>
          <a:xfrm>
            <a:off x="2839453" y="5332396"/>
            <a:ext cx="8263822" cy="102990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800" dirty="0"/>
              <a:t>Per </a:t>
            </a:r>
            <a:r>
              <a:rPr lang="en-GB" sz="2800" dirty="0" err="1"/>
              <a:t>gli</a:t>
            </a:r>
            <a:r>
              <a:rPr lang="en-GB" sz="2800" dirty="0"/>
              <a:t> over70 la </a:t>
            </a:r>
            <a:r>
              <a:rPr lang="en-GB" sz="2800" dirty="0" err="1"/>
              <a:t>pressione</a:t>
            </a:r>
            <a:r>
              <a:rPr lang="en-GB" sz="2800" dirty="0"/>
              <a:t> </a:t>
            </a:r>
            <a:r>
              <a:rPr lang="en-GB" sz="2800" dirty="0" err="1"/>
              <a:t>sistolica</a:t>
            </a:r>
            <a:r>
              <a:rPr lang="en-GB" sz="2800" dirty="0"/>
              <a:t> di 150 non è </a:t>
            </a:r>
            <a:r>
              <a:rPr lang="en-GB" sz="2800" dirty="0" err="1"/>
              <a:t>inusuale</a:t>
            </a:r>
            <a:endParaRPr lang="en-GB" sz="2800" dirty="0"/>
          </a:p>
        </p:txBody>
      </p:sp>
      <p:pic>
        <p:nvPicPr>
          <p:cNvPr id="10" name="Billed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560" y="489284"/>
            <a:ext cx="3352800" cy="167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8991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/>
          <p:cNvSpPr/>
          <p:nvPr/>
        </p:nvSpPr>
        <p:spPr>
          <a:xfrm>
            <a:off x="596766" y="2406316"/>
            <a:ext cx="11069053" cy="378272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/>
              <a:t>Circa un quinto </a:t>
            </a:r>
            <a:r>
              <a:rPr lang="en-US" sz="3200" dirty="0" err="1"/>
              <a:t>della</a:t>
            </a:r>
            <a:r>
              <a:rPr lang="en-US" sz="3200" dirty="0"/>
              <a:t> </a:t>
            </a:r>
            <a:r>
              <a:rPr lang="en-US" sz="3200" dirty="0" err="1"/>
              <a:t>popolazione</a:t>
            </a:r>
            <a:r>
              <a:rPr lang="en-US" sz="3200" dirty="0"/>
              <a:t> </a:t>
            </a:r>
            <a:r>
              <a:rPr lang="en-US" sz="3200" dirty="0" err="1"/>
              <a:t>danesesoffre</a:t>
            </a:r>
            <a:r>
              <a:rPr lang="en-US" sz="3200" dirty="0"/>
              <a:t> di </a:t>
            </a:r>
            <a:r>
              <a:rPr lang="en-US" sz="3200" dirty="0" err="1"/>
              <a:t>pressione</a:t>
            </a:r>
            <a:r>
              <a:rPr lang="en-US" sz="3200" dirty="0"/>
              <a:t> </a:t>
            </a:r>
            <a:r>
              <a:rPr lang="en-US" sz="3200" dirty="0" err="1"/>
              <a:t>alta</a:t>
            </a:r>
            <a:r>
              <a:rPr lang="en-US" sz="3200" dirty="0"/>
              <a:t> e </a:t>
            </a:r>
            <a:r>
              <a:rPr lang="en-US" sz="3200" dirty="0" err="1"/>
              <a:t>il</a:t>
            </a:r>
            <a:r>
              <a:rPr lang="en-US" sz="3200" dirty="0"/>
              <a:t> 30 % non ne è </a:t>
            </a:r>
            <a:r>
              <a:rPr lang="en-US" sz="3200" dirty="0" err="1"/>
              <a:t>consapevole</a:t>
            </a:r>
            <a:r>
              <a:rPr lang="en-US" sz="3200" dirty="0"/>
              <a:t>. </a:t>
            </a:r>
          </a:p>
        </p:txBody>
      </p:sp>
      <p:pic>
        <p:nvPicPr>
          <p:cNvPr id="6" name="Billed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342" y="371143"/>
            <a:ext cx="3352800" cy="167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6291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/>
          <p:cNvSpPr/>
          <p:nvPr/>
        </p:nvSpPr>
        <p:spPr>
          <a:xfrm>
            <a:off x="375233" y="700789"/>
            <a:ext cx="2249103" cy="233116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È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importante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misurare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la Pressione sanguigna di tanto in tanto</a:t>
            </a:r>
          </a:p>
        </p:txBody>
      </p:sp>
      <p:pic>
        <p:nvPicPr>
          <p:cNvPr id="5" name="Billed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0142" y="4618271"/>
            <a:ext cx="11249025" cy="1933575"/>
          </a:xfrm>
          <a:prstGeom prst="rect">
            <a:avLst/>
          </a:prstGeom>
        </p:spPr>
      </p:pic>
      <p:sp>
        <p:nvSpPr>
          <p:cNvPr id="6" name="Rektangel 5"/>
          <p:cNvSpPr/>
          <p:nvPr/>
        </p:nvSpPr>
        <p:spPr>
          <a:xfrm>
            <a:off x="2736784" y="700789"/>
            <a:ext cx="1594585" cy="233116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Perché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la Pressione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alta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anche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se non è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percepibile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</a:p>
        </p:txBody>
      </p:sp>
      <p:sp>
        <p:nvSpPr>
          <p:cNvPr id="7" name="Rektangel 6"/>
          <p:cNvSpPr/>
          <p:nvPr/>
        </p:nvSpPr>
        <p:spPr>
          <a:xfrm>
            <a:off x="4443817" y="700789"/>
            <a:ext cx="1690838" cy="233116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Aumenta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il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rischio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di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malattie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gravi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come</a:t>
            </a:r>
          </a:p>
        </p:txBody>
      </p:sp>
      <p:sp>
        <p:nvSpPr>
          <p:cNvPr id="8" name="Rektangel 7"/>
          <p:cNvSpPr/>
          <p:nvPr/>
        </p:nvSpPr>
        <p:spPr>
          <a:xfrm>
            <a:off x="6247103" y="700789"/>
            <a:ext cx="1819026" cy="80075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embolia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ktangel 8"/>
          <p:cNvSpPr/>
          <p:nvPr/>
        </p:nvSpPr>
        <p:spPr>
          <a:xfrm>
            <a:off x="6247103" y="1571410"/>
            <a:ext cx="1819026" cy="138696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infarto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10" name="Rektangel 9"/>
          <p:cNvSpPr/>
          <p:nvPr/>
        </p:nvSpPr>
        <p:spPr>
          <a:xfrm>
            <a:off x="8662736" y="675333"/>
            <a:ext cx="2210751" cy="228304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Un’alta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pressione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del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sangue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può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causare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problemi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cardiovascolari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11" name="Rektangel 10"/>
          <p:cNvSpPr/>
          <p:nvPr/>
        </p:nvSpPr>
        <p:spPr>
          <a:xfrm>
            <a:off x="4068431" y="3469445"/>
            <a:ext cx="4594305" cy="78492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Si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può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fare da soli.</a:t>
            </a:r>
          </a:p>
        </p:txBody>
      </p:sp>
    </p:spTree>
    <p:extLst>
      <p:ext uri="{BB962C8B-B14F-4D97-AF65-F5344CB8AC3E}">
        <p14:creationId xmlns:p14="http://schemas.microsoft.com/office/powerpoint/2010/main" val="28832656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/>
          <p:cNvSpPr/>
          <p:nvPr/>
        </p:nvSpPr>
        <p:spPr>
          <a:xfrm>
            <a:off x="567889" y="519764"/>
            <a:ext cx="7045693" cy="65451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a-DK" sz="3600" dirty="0"/>
              <a:t>Ci sono 2 tipi di pressione del sangue</a:t>
            </a:r>
          </a:p>
        </p:txBody>
      </p:sp>
      <p:sp>
        <p:nvSpPr>
          <p:cNvPr id="6" name="Rektangel 5"/>
          <p:cNvSpPr/>
          <p:nvPr/>
        </p:nvSpPr>
        <p:spPr>
          <a:xfrm>
            <a:off x="4090735" y="1988808"/>
            <a:ext cx="7498083" cy="379235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3200" dirty="0"/>
              <a:t>Chi soffre di diabete </a:t>
            </a:r>
          </a:p>
          <a:p>
            <a:pPr algn="ctr"/>
            <a:r>
              <a:rPr lang="it-IT" sz="3200" dirty="0"/>
              <a:t>o è ad </a:t>
            </a:r>
          </a:p>
          <a:p>
            <a:pPr algn="ctr"/>
            <a:r>
              <a:rPr lang="it-IT" sz="3200" dirty="0"/>
              <a:t>alto rischio di malattie cardiovascolari,</a:t>
            </a:r>
          </a:p>
          <a:p>
            <a:pPr algn="ctr"/>
            <a:r>
              <a:rPr lang="it-IT" sz="3200" dirty="0"/>
              <a:t>deve avere la pressione sanguigna ancora più bassa</a:t>
            </a:r>
            <a:r>
              <a:rPr lang="en-US" sz="3200" dirty="0"/>
              <a:t>.</a:t>
            </a:r>
          </a:p>
        </p:txBody>
      </p:sp>
      <p:pic>
        <p:nvPicPr>
          <p:cNvPr id="7" name="Billed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889" y="2929616"/>
            <a:ext cx="3352800" cy="167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64208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/>
          <p:cNvSpPr/>
          <p:nvPr/>
        </p:nvSpPr>
        <p:spPr>
          <a:xfrm>
            <a:off x="1" y="5349875"/>
            <a:ext cx="12192000" cy="145337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Quando si misura la pressione sanguigna dal medico, </a:t>
            </a:r>
          </a:p>
          <a:p>
            <a:pPr algn="ctr"/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il valore può essere elevato solo perché si è un po’ nervosi.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5" name="Rektangel 4"/>
          <p:cNvSpPr/>
          <p:nvPr/>
        </p:nvSpPr>
        <p:spPr>
          <a:xfrm>
            <a:off x="3018110" y="650844"/>
            <a:ext cx="6843562" cy="101065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PERCHE’ </a:t>
            </a:r>
          </a:p>
          <a:p>
            <a:pPr algn="ctr"/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È una </a:t>
            </a:r>
            <a:r>
              <a:rPr lang="en-GB" sz="2800" dirty="0" err="1">
                <a:latin typeface="Arial" panose="020B0604020202020204" pitchFamily="34" charset="0"/>
                <a:cs typeface="Arial" panose="020B0604020202020204" pitchFamily="34" charset="0"/>
              </a:rPr>
              <a:t>buona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 idea </a:t>
            </a:r>
            <a:r>
              <a:rPr lang="en-GB" sz="2800" dirty="0" err="1">
                <a:latin typeface="Arial" panose="020B0604020202020204" pitchFamily="34" charset="0"/>
                <a:cs typeface="Arial" panose="020B0604020202020204" pitchFamily="34" charset="0"/>
              </a:rPr>
              <a:t>farlo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 da soli</a:t>
            </a:r>
          </a:p>
        </p:txBody>
      </p:sp>
      <p:pic>
        <p:nvPicPr>
          <p:cNvPr id="8" name="Billed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7732" y="1813507"/>
            <a:ext cx="5076537" cy="33843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58142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</TotalTime>
  <Words>234</Words>
  <Application>Microsoft Office PowerPoint</Application>
  <PresentationFormat>Widescreen</PresentationFormat>
  <Paragraphs>52</Paragraphs>
  <Slides>8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Office-tema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</vt:vector>
  </TitlesOfParts>
  <Company>ITS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Niels Christian F Vestergaard (NCV | OJ)</dc:creator>
  <cp:lastModifiedBy>Niels Christian F Vestergaard (NCV | OJ)</cp:lastModifiedBy>
  <cp:revision>21</cp:revision>
  <dcterms:created xsi:type="dcterms:W3CDTF">2018-12-04T15:26:11Z</dcterms:created>
  <dcterms:modified xsi:type="dcterms:W3CDTF">2019-12-01T12:34:18Z</dcterms:modified>
</cp:coreProperties>
</file>