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5" r:id="rId4"/>
    <p:sldId id="261" r:id="rId5"/>
    <p:sldId id="263" r:id="rId6"/>
    <p:sldId id="262" r:id="rId7"/>
    <p:sldId id="260" r:id="rId8"/>
    <p:sldId id="258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472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50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024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9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487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131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731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981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566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506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1344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527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37A4A.783D05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google.dk/url?sa=i&amp;rct=j&amp;q=&amp;esrc=s&amp;source=images&amp;cd=&amp;cad=rja&amp;uact=8&amp;ved=2ahUKEwjU-_bvxPrZAhWD3CwKHacKBKEQjRx6BAgAEAU&amp;url=http://www.delmne.ec.europa.eu/code/navigate.php?Id%3D3873&amp;psig=AOvVaw2vd0Uouawn_Nt5qnrQapL8&amp;ust=152162282059634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cid:image001.jpg@01D37A4A.783D05B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31" y="339902"/>
            <a:ext cx="3729578" cy="104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Image result for EU logo">
            <a:hlinkClick r:id="rId4"/>
          </p:cNvPr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822" y="6066447"/>
            <a:ext cx="1772687" cy="53755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ktangel 7"/>
          <p:cNvSpPr/>
          <p:nvPr/>
        </p:nvSpPr>
        <p:spPr>
          <a:xfrm>
            <a:off x="730304" y="3948742"/>
            <a:ext cx="7238198" cy="15015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00B050"/>
                </a:solidFill>
              </a:rPr>
              <a:t>La Pressione del </a:t>
            </a:r>
            <a:r>
              <a:rPr lang="en-GB" sz="5400" dirty="0" err="1">
                <a:solidFill>
                  <a:srgbClr val="00B050"/>
                </a:solidFill>
              </a:rPr>
              <a:t>sgngue</a:t>
            </a:r>
            <a:endParaRPr lang="en-GB" sz="5400" dirty="0">
              <a:solidFill>
                <a:srgbClr val="00B050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1306089" y="2117738"/>
            <a:ext cx="5679640" cy="15015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ysClr val="windowText" lastClr="000000"/>
                </a:solidFill>
              </a:rPr>
              <a:t>Un </a:t>
            </a:r>
            <a:r>
              <a:rPr lang="en-GB" sz="2800" dirty="0" err="1">
                <a:solidFill>
                  <a:sysClr val="windowText" lastClr="000000"/>
                </a:solidFill>
              </a:rPr>
              <a:t>fattore</a:t>
            </a:r>
            <a:r>
              <a:rPr lang="en-GB" sz="2800" dirty="0">
                <a:solidFill>
                  <a:sysClr val="windowText" lastClr="000000"/>
                </a:solidFill>
              </a:rPr>
              <a:t> </a:t>
            </a:r>
            <a:r>
              <a:rPr lang="en-GB" sz="2800" dirty="0" err="1">
                <a:solidFill>
                  <a:sysClr val="windowText" lastClr="000000"/>
                </a:solidFill>
              </a:rPr>
              <a:t>chiave</a:t>
            </a:r>
            <a:r>
              <a:rPr lang="en-GB" sz="2800" dirty="0">
                <a:solidFill>
                  <a:sysClr val="windowText" lastClr="000000"/>
                </a:solidFill>
              </a:rPr>
              <a:t> per </a:t>
            </a:r>
            <a:r>
              <a:rPr lang="en-GB" sz="2800" dirty="0" err="1">
                <a:solidFill>
                  <a:sysClr val="windowText" lastClr="000000"/>
                </a:solidFill>
              </a:rPr>
              <a:t>l’indipendenza</a:t>
            </a:r>
            <a:r>
              <a:rPr lang="en-GB" sz="2800" dirty="0">
                <a:solidFill>
                  <a:sysClr val="windowText" lastClr="000000"/>
                </a:solidFill>
              </a:rPr>
              <a:t> delle </a:t>
            </a:r>
            <a:r>
              <a:rPr lang="en-GB" sz="2800" dirty="0" err="1">
                <a:solidFill>
                  <a:sysClr val="windowText" lastClr="000000"/>
                </a:solidFill>
              </a:rPr>
              <a:t>persone</a:t>
            </a:r>
            <a:r>
              <a:rPr lang="en-GB" sz="2800" dirty="0">
                <a:solidFill>
                  <a:sysClr val="windowText" lastClr="000000"/>
                </a:solidFill>
              </a:rPr>
              <a:t> è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502" y="1384015"/>
            <a:ext cx="3352800" cy="167640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8202238" y="3159503"/>
            <a:ext cx="2927927" cy="14039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MODULO 6</a:t>
            </a:r>
            <a:endParaRPr lang="da-DK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62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67889" y="519764"/>
            <a:ext cx="7045693" cy="6545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3600" dirty="0"/>
              <a:t>Ci sono 2 tipi di pressione del sangue</a:t>
            </a:r>
          </a:p>
        </p:txBody>
      </p:sp>
      <p:sp>
        <p:nvSpPr>
          <p:cNvPr id="6" name="Rektangel 5"/>
          <p:cNvSpPr/>
          <p:nvPr/>
        </p:nvSpPr>
        <p:spPr>
          <a:xfrm>
            <a:off x="3243711" y="2107931"/>
            <a:ext cx="4533501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/>
              <a:t>Cuore</a:t>
            </a:r>
            <a:r>
              <a:rPr lang="en-GB" sz="3600" dirty="0"/>
              <a:t> a </a:t>
            </a:r>
            <a:r>
              <a:rPr lang="en-GB" sz="3600" dirty="0" err="1"/>
              <a:t>riposo</a:t>
            </a:r>
            <a:endParaRPr lang="en-GB" sz="3600" dirty="0"/>
          </a:p>
        </p:txBody>
      </p:sp>
      <p:sp>
        <p:nvSpPr>
          <p:cNvPr id="7" name="Rektangel 6"/>
          <p:cNvSpPr/>
          <p:nvPr/>
        </p:nvSpPr>
        <p:spPr>
          <a:xfrm>
            <a:off x="3200397" y="3801977"/>
            <a:ext cx="4620127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/>
              <a:t>Cuore</a:t>
            </a:r>
            <a:r>
              <a:rPr lang="en-GB" sz="3600" dirty="0"/>
              <a:t> al </a:t>
            </a:r>
            <a:r>
              <a:rPr lang="en-GB" sz="3600" dirty="0" err="1"/>
              <a:t>lavoro</a:t>
            </a:r>
            <a:endParaRPr lang="en-GB" sz="3600" dirty="0"/>
          </a:p>
        </p:txBody>
      </p:sp>
      <p:sp>
        <p:nvSpPr>
          <p:cNvPr id="8" name="Rektangel 7"/>
          <p:cNvSpPr/>
          <p:nvPr/>
        </p:nvSpPr>
        <p:spPr>
          <a:xfrm>
            <a:off x="8037095" y="3801976"/>
            <a:ext cx="3020459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Pressione </a:t>
            </a:r>
            <a:r>
              <a:rPr lang="en-GB" sz="3600" dirty="0" err="1"/>
              <a:t>sistolica</a:t>
            </a:r>
            <a:endParaRPr lang="en-GB" sz="3600" dirty="0"/>
          </a:p>
        </p:txBody>
      </p:sp>
      <p:sp>
        <p:nvSpPr>
          <p:cNvPr id="9" name="Rektangel 8"/>
          <p:cNvSpPr/>
          <p:nvPr/>
        </p:nvSpPr>
        <p:spPr>
          <a:xfrm>
            <a:off x="8037095" y="2107930"/>
            <a:ext cx="3020459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Pressione </a:t>
            </a:r>
            <a:r>
              <a:rPr lang="en-GB" sz="3600" dirty="0" err="1"/>
              <a:t>diastolica</a:t>
            </a:r>
            <a:endParaRPr lang="en-GB" sz="3600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52" y="2685445"/>
            <a:ext cx="3352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76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67889" y="519764"/>
            <a:ext cx="7045693" cy="6545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3600" dirty="0"/>
              <a:t>Ci sono 2 tipi di pressione del sangue</a:t>
            </a:r>
          </a:p>
        </p:txBody>
      </p:sp>
      <p:sp>
        <p:nvSpPr>
          <p:cNvPr id="8" name="Rektangel 7"/>
          <p:cNvSpPr/>
          <p:nvPr/>
        </p:nvSpPr>
        <p:spPr>
          <a:xfrm>
            <a:off x="3339966" y="3884985"/>
            <a:ext cx="3020459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Pressione </a:t>
            </a:r>
            <a:r>
              <a:rPr lang="en-GB" sz="3600" dirty="0" err="1"/>
              <a:t>sistolica</a:t>
            </a:r>
            <a:endParaRPr lang="en-GB" sz="3600" dirty="0"/>
          </a:p>
        </p:txBody>
      </p:sp>
      <p:sp>
        <p:nvSpPr>
          <p:cNvPr id="9" name="Rektangel 8"/>
          <p:cNvSpPr/>
          <p:nvPr/>
        </p:nvSpPr>
        <p:spPr>
          <a:xfrm>
            <a:off x="3436219" y="2306442"/>
            <a:ext cx="3020459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Pressione </a:t>
            </a:r>
            <a:r>
              <a:rPr lang="en-GB" sz="3600" dirty="0" err="1"/>
              <a:t>diastolica</a:t>
            </a:r>
            <a:endParaRPr lang="en-GB" sz="3600" dirty="0"/>
          </a:p>
        </p:txBody>
      </p:sp>
      <p:sp>
        <p:nvSpPr>
          <p:cNvPr id="10" name="Rektangel 9"/>
          <p:cNvSpPr/>
          <p:nvPr/>
        </p:nvSpPr>
        <p:spPr>
          <a:xfrm>
            <a:off x="6612555" y="2306442"/>
            <a:ext cx="3020459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60 - 90</a:t>
            </a:r>
          </a:p>
        </p:txBody>
      </p:sp>
      <p:sp>
        <p:nvSpPr>
          <p:cNvPr id="11" name="Rektangel 10"/>
          <p:cNvSpPr/>
          <p:nvPr/>
        </p:nvSpPr>
        <p:spPr>
          <a:xfrm>
            <a:off x="6612556" y="3884984"/>
            <a:ext cx="3020459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100 - 140</a:t>
            </a:r>
          </a:p>
        </p:txBody>
      </p:sp>
      <p:sp>
        <p:nvSpPr>
          <p:cNvPr id="12" name="Rektangel 11"/>
          <p:cNvSpPr/>
          <p:nvPr/>
        </p:nvSpPr>
        <p:spPr>
          <a:xfrm>
            <a:off x="9885146" y="3884983"/>
            <a:ext cx="1357895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150</a:t>
            </a:r>
          </a:p>
        </p:txBody>
      </p:sp>
      <p:sp>
        <p:nvSpPr>
          <p:cNvPr id="2" name="Billedforklaring med opadgående pil 1"/>
          <p:cNvSpPr/>
          <p:nvPr/>
        </p:nvSpPr>
        <p:spPr>
          <a:xfrm>
            <a:off x="9678569" y="5238527"/>
            <a:ext cx="1771048" cy="102027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2800" dirty="0"/>
              <a:t>+70</a:t>
            </a:r>
          </a:p>
        </p:txBody>
      </p:sp>
      <p:pic>
        <p:nvPicPr>
          <p:cNvPr id="14" name="Billed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9" y="2786098"/>
            <a:ext cx="3352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84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693325"/>
              </p:ext>
            </p:extLst>
          </p:nvPr>
        </p:nvGraphicFramePr>
        <p:xfrm>
          <a:off x="2975276" y="2636520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74633081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3310846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77618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err="1"/>
                        <a:t>Categoria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Pressione </a:t>
                      </a:r>
                      <a:r>
                        <a:rPr lang="en-GB" noProof="0" dirty="0" err="1"/>
                        <a:t>sistolica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Pressione </a:t>
                      </a:r>
                      <a:r>
                        <a:rPr lang="en-US" noProof="0" dirty="0" err="1"/>
                        <a:t>diastolica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113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Pressione </a:t>
                      </a:r>
                      <a:r>
                        <a:rPr lang="en-GB" noProof="0" dirty="0" err="1"/>
                        <a:t>bassa</a:t>
                      </a:r>
                      <a:endParaRPr lang="en-GB" noProof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sotto 100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sotto 60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559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Pressione </a:t>
                      </a:r>
                      <a:r>
                        <a:rPr lang="en-GB" noProof="0" dirty="0" err="1"/>
                        <a:t>normale</a:t>
                      </a:r>
                      <a:endParaRPr lang="en-GB" noProof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100 – 119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60 – 79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15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Pressione </a:t>
                      </a:r>
                      <a:r>
                        <a:rPr lang="en-GB" noProof="0" dirty="0" err="1"/>
                        <a:t>leggermente</a:t>
                      </a:r>
                      <a:r>
                        <a:rPr lang="en-GB" noProof="0" dirty="0"/>
                        <a:t> </a:t>
                      </a:r>
                      <a:r>
                        <a:rPr lang="en-GB" noProof="0" dirty="0" err="1"/>
                        <a:t>alta</a:t>
                      </a:r>
                      <a:endParaRPr lang="en-GB" noProof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120 – 139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80 – 89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182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Pressione </a:t>
                      </a:r>
                      <a:r>
                        <a:rPr lang="en-GB" noProof="0" dirty="0" err="1"/>
                        <a:t>alta</a:t>
                      </a:r>
                      <a:endParaRPr lang="en-GB" noProof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140 – 159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90 – 99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25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Pressione </a:t>
                      </a:r>
                      <a:r>
                        <a:rPr lang="en-GB" noProof="0" dirty="0" err="1"/>
                        <a:t>molto</a:t>
                      </a:r>
                      <a:r>
                        <a:rPr lang="en-GB" noProof="0" dirty="0"/>
                        <a:t> </a:t>
                      </a:r>
                      <a:r>
                        <a:rPr lang="en-GB" noProof="0" dirty="0" err="1"/>
                        <a:t>alta</a:t>
                      </a:r>
                      <a:endParaRPr lang="en-GB" noProof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err="1"/>
                        <a:t>Oltre</a:t>
                      </a:r>
                      <a:r>
                        <a:rPr lang="en-GB" noProof="0" dirty="0"/>
                        <a:t> 160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/>
                        <a:t>Oltre</a:t>
                      </a:r>
                      <a:r>
                        <a:rPr lang="en-US" noProof="0" dirty="0"/>
                        <a:t> 100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371120"/>
                  </a:ext>
                </a:extLst>
              </a:tr>
            </a:tbl>
          </a:graphicData>
        </a:graphic>
      </p:graphicFrame>
      <p:sp>
        <p:nvSpPr>
          <p:cNvPr id="7" name="Pentagon 6"/>
          <p:cNvSpPr/>
          <p:nvPr/>
        </p:nvSpPr>
        <p:spPr>
          <a:xfrm>
            <a:off x="577516" y="3176337"/>
            <a:ext cx="2261937" cy="1145406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pressione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2839453" y="5332396"/>
            <a:ext cx="8263822" cy="10299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Per </a:t>
            </a:r>
            <a:r>
              <a:rPr lang="en-GB" sz="2800" dirty="0" err="1"/>
              <a:t>gli</a:t>
            </a:r>
            <a:r>
              <a:rPr lang="en-GB" sz="2800" dirty="0"/>
              <a:t> over70 la </a:t>
            </a:r>
            <a:r>
              <a:rPr lang="en-GB" sz="2800" dirty="0" err="1"/>
              <a:t>pressione</a:t>
            </a:r>
            <a:r>
              <a:rPr lang="en-GB" sz="2800" dirty="0"/>
              <a:t> </a:t>
            </a:r>
            <a:r>
              <a:rPr lang="en-GB" sz="2800" dirty="0" err="1"/>
              <a:t>sistolica</a:t>
            </a:r>
            <a:r>
              <a:rPr lang="en-GB" sz="2800" dirty="0"/>
              <a:t> di 150 non è </a:t>
            </a:r>
            <a:r>
              <a:rPr lang="en-GB" sz="2800" dirty="0" err="1"/>
              <a:t>inusuale</a:t>
            </a:r>
            <a:endParaRPr lang="en-GB" sz="2800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60" y="489284"/>
            <a:ext cx="3352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96766" y="2406316"/>
            <a:ext cx="11069053" cy="3782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Circa un quinto </a:t>
            </a:r>
            <a:r>
              <a:rPr lang="en-US" sz="3200" dirty="0" err="1"/>
              <a:t>della</a:t>
            </a:r>
            <a:r>
              <a:rPr lang="en-US" sz="3200" dirty="0"/>
              <a:t> </a:t>
            </a:r>
            <a:r>
              <a:rPr lang="en-US" sz="3200" dirty="0" err="1"/>
              <a:t>popolazione</a:t>
            </a:r>
            <a:r>
              <a:rPr lang="en-US" sz="3200" dirty="0"/>
              <a:t> </a:t>
            </a:r>
            <a:r>
              <a:rPr lang="en-US" sz="3200" dirty="0" err="1"/>
              <a:t>danesesoffre</a:t>
            </a:r>
            <a:r>
              <a:rPr lang="en-US" sz="3200" dirty="0"/>
              <a:t> di </a:t>
            </a:r>
            <a:r>
              <a:rPr lang="en-US" sz="3200" dirty="0" err="1"/>
              <a:t>pressione</a:t>
            </a:r>
            <a:r>
              <a:rPr lang="en-US" sz="3200" dirty="0"/>
              <a:t> </a:t>
            </a:r>
            <a:r>
              <a:rPr lang="en-US" sz="3200" dirty="0" err="1"/>
              <a:t>alta</a:t>
            </a:r>
            <a:r>
              <a:rPr lang="en-US" sz="3200" dirty="0"/>
              <a:t> e </a:t>
            </a:r>
            <a:r>
              <a:rPr lang="en-US" sz="3200" dirty="0" err="1"/>
              <a:t>il</a:t>
            </a:r>
            <a:r>
              <a:rPr lang="en-US" sz="3200" dirty="0"/>
              <a:t> 30 % non ne è </a:t>
            </a:r>
            <a:r>
              <a:rPr lang="en-US" sz="3200" dirty="0" err="1"/>
              <a:t>consapevole</a:t>
            </a:r>
            <a:r>
              <a:rPr lang="en-US" sz="3200" dirty="0"/>
              <a:t>. 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2" y="371143"/>
            <a:ext cx="3352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2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75233" y="700789"/>
            <a:ext cx="2249103" cy="23311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misurare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 Pressione sanguigna di tanto in tanto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142" y="4618271"/>
            <a:ext cx="11249025" cy="1933575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2736784" y="700789"/>
            <a:ext cx="1594585" cy="23311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Perché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 Pressione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 non è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percepibile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</p:txBody>
      </p:sp>
      <p:sp>
        <p:nvSpPr>
          <p:cNvPr id="7" name="Rektangel 6"/>
          <p:cNvSpPr/>
          <p:nvPr/>
        </p:nvSpPr>
        <p:spPr>
          <a:xfrm>
            <a:off x="4443817" y="700789"/>
            <a:ext cx="1690838" cy="23311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Aumenta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rischio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malattie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gravi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come</a:t>
            </a:r>
          </a:p>
        </p:txBody>
      </p:sp>
      <p:sp>
        <p:nvSpPr>
          <p:cNvPr id="8" name="Rektangel 7"/>
          <p:cNvSpPr/>
          <p:nvPr/>
        </p:nvSpPr>
        <p:spPr>
          <a:xfrm>
            <a:off x="6247103" y="700789"/>
            <a:ext cx="1819026" cy="8007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embolia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6247103" y="1571410"/>
            <a:ext cx="1819026" cy="13869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infarto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Rektangel 9"/>
          <p:cNvSpPr/>
          <p:nvPr/>
        </p:nvSpPr>
        <p:spPr>
          <a:xfrm>
            <a:off x="8662736" y="675333"/>
            <a:ext cx="2210751" cy="22830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Un’alta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pressione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sangue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può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causare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problemi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cardiovascolari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Rektangel 10"/>
          <p:cNvSpPr/>
          <p:nvPr/>
        </p:nvSpPr>
        <p:spPr>
          <a:xfrm>
            <a:off x="4068431" y="3469445"/>
            <a:ext cx="4594305" cy="7849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può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fare da soli.</a:t>
            </a:r>
          </a:p>
        </p:txBody>
      </p:sp>
    </p:spTree>
    <p:extLst>
      <p:ext uri="{BB962C8B-B14F-4D97-AF65-F5344CB8AC3E}">
        <p14:creationId xmlns:p14="http://schemas.microsoft.com/office/powerpoint/2010/main" val="288326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67889" y="519764"/>
            <a:ext cx="7045693" cy="6545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3600" dirty="0"/>
              <a:t>Ci sono 2 tipi di pressione del sangue</a:t>
            </a:r>
          </a:p>
        </p:txBody>
      </p:sp>
      <p:sp>
        <p:nvSpPr>
          <p:cNvPr id="6" name="Rektangel 5"/>
          <p:cNvSpPr/>
          <p:nvPr/>
        </p:nvSpPr>
        <p:spPr>
          <a:xfrm>
            <a:off x="4090735" y="1988808"/>
            <a:ext cx="7498083" cy="37923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3200" dirty="0"/>
              <a:t>Chi soffre di diabete </a:t>
            </a:r>
          </a:p>
          <a:p>
            <a:pPr algn="ctr"/>
            <a:r>
              <a:rPr lang="it-IT" sz="3200" dirty="0"/>
              <a:t>o è ad </a:t>
            </a:r>
          </a:p>
          <a:p>
            <a:pPr algn="ctr"/>
            <a:r>
              <a:rPr lang="it-IT" sz="3200" dirty="0"/>
              <a:t>alto rischio di malattie cardiovascolari,</a:t>
            </a:r>
          </a:p>
          <a:p>
            <a:pPr algn="ctr"/>
            <a:r>
              <a:rPr lang="it-IT" sz="3200" dirty="0"/>
              <a:t>deve avere la pressione sanguigna ancora più bassa</a:t>
            </a:r>
            <a:r>
              <a:rPr lang="en-US" sz="3200" dirty="0"/>
              <a:t>.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9" y="2929616"/>
            <a:ext cx="3352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420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" y="5349875"/>
            <a:ext cx="12192000" cy="14533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Quando si misura la pressione sanguigna dal medico, </a:t>
            </a:r>
          </a:p>
          <a:p>
            <a:pPr algn="ct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il valore può essere elevato solo perché si è un po’ nervosi.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ktangel 4"/>
          <p:cNvSpPr/>
          <p:nvPr/>
        </p:nvSpPr>
        <p:spPr>
          <a:xfrm>
            <a:off x="3018110" y="650844"/>
            <a:ext cx="6843562" cy="10106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PERCHE’ </a:t>
            </a: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È una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buona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idea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farlo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da soli</a:t>
            </a: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732" y="1813507"/>
            <a:ext cx="5076537" cy="338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814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234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Niels Christian F Vestergaard (NCV | OJ)</dc:creator>
  <cp:lastModifiedBy>Niels Christian F Vestergaard (NCV | OJ)</cp:lastModifiedBy>
  <cp:revision>21</cp:revision>
  <dcterms:created xsi:type="dcterms:W3CDTF">2018-12-04T15:26:11Z</dcterms:created>
  <dcterms:modified xsi:type="dcterms:W3CDTF">2019-12-01T12:34:18Z</dcterms:modified>
</cp:coreProperties>
</file>