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3" r:id="rId5"/>
    <p:sldId id="264" r:id="rId6"/>
    <p:sldId id="265" r:id="rId7"/>
    <p:sldId id="266" r:id="rId8"/>
    <p:sldId id="272" r:id="rId9"/>
    <p:sldId id="273" r:id="rId10"/>
    <p:sldId id="275" r:id="rId11"/>
    <p:sldId id="276" r:id="rId12"/>
    <p:sldId id="262" r:id="rId13"/>
    <p:sldId id="271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6C88-34F0-43F7-BEBE-97C30DCEAB79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E1E3-61E6-4142-8B26-A7FC828ADE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4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39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23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89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64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27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2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75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53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3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40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66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245B-958E-4943-9C41-16C06C8362D4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7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dk/url?sa=i&amp;rct=j&amp;q=&amp;esrc=s&amp;source=images&amp;cd=&amp;ved=&amp;url=https%3A%2F%2Fwww.aliexpress.com%2Fitem%2F32822505913.html&amp;psig=AOvVaw2627ylobghU-qyWQz_p7iq&amp;ust=156818879885102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37A4A.783D05B0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cid:image001.jpg@01D37A4A.783D05B0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google.dk/url?sa=i&amp;rct=j&amp;q=&amp;esrc=s&amp;source=images&amp;cd=&amp;ved=&amp;url=https%3A%2F%2Fwww.aliexpress.com%2Fitem%2F32822505913.html&amp;psig=AOvVaw2627ylobghU-qyWQz_p7iq&amp;ust=156818879885102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2161309" y="637309"/>
            <a:ext cx="7869382" cy="1293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Baskerville Old Face" panose="02020602080505020303" pitchFamily="18" charset="0"/>
              </a:rPr>
              <a:t>Evitare</a:t>
            </a:r>
            <a:r>
              <a:rPr lang="en-GB" sz="3600" dirty="0">
                <a:latin typeface="Baskerville Old Face" panose="02020602080505020303" pitchFamily="18" charset="0"/>
              </a:rPr>
              <a:t> le </a:t>
            </a:r>
            <a:r>
              <a:rPr lang="en-GB" sz="3600" dirty="0" err="1">
                <a:latin typeface="Baskerville Old Face" panose="02020602080505020303" pitchFamily="18" charset="0"/>
              </a:rPr>
              <a:t>cadute</a:t>
            </a:r>
            <a:r>
              <a:rPr lang="en-GB" sz="3600" dirty="0">
                <a:latin typeface="Baskerville Old Face" panose="02020602080505020303" pitchFamily="18" charset="0"/>
              </a:rPr>
              <a:t> – </a:t>
            </a:r>
          </a:p>
          <a:p>
            <a:pPr algn="ctr"/>
            <a:r>
              <a:rPr lang="en-GB" sz="3600" dirty="0" err="1">
                <a:latin typeface="Baskerville Old Face" panose="02020602080505020303" pitchFamily="18" charset="0"/>
              </a:rPr>
              <a:t>Evitare</a:t>
            </a:r>
            <a:r>
              <a:rPr lang="en-GB" sz="3600" dirty="0">
                <a:latin typeface="Baskerville Old Face" panose="02020602080505020303" pitchFamily="18" charset="0"/>
              </a:rPr>
              <a:t> la </a:t>
            </a:r>
            <a:r>
              <a:rPr lang="en-GB" sz="3600" dirty="0" err="1">
                <a:latin typeface="Baskerville Old Face" panose="02020602080505020303" pitchFamily="18" charset="0"/>
              </a:rPr>
              <a:t>frattura</a:t>
            </a:r>
            <a:r>
              <a:rPr lang="en-GB" sz="3600" dirty="0">
                <a:latin typeface="Baskerville Old Face" panose="02020602080505020303" pitchFamily="18" charset="0"/>
              </a:rPr>
              <a:t> del </a:t>
            </a:r>
            <a:r>
              <a:rPr lang="en-GB" sz="3600" dirty="0" err="1">
                <a:latin typeface="Baskerville Old Face" panose="02020602080505020303" pitchFamily="18" charset="0"/>
              </a:rPr>
              <a:t>femore</a:t>
            </a:r>
            <a:endParaRPr lang="en-GB" sz="3600" dirty="0">
              <a:latin typeface="Baskerville Old Face" panose="02020602080505020303" pitchFamily="18" charset="0"/>
            </a:endParaRPr>
          </a:p>
        </p:txBody>
      </p:sp>
      <p:pic>
        <p:nvPicPr>
          <p:cNvPr id="7" name="Billede 6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83" y="5187629"/>
            <a:ext cx="4540464" cy="159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Image result for EU logo">
            <a:hlinkClick r:id="rId4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49" y="107718"/>
            <a:ext cx="3153430" cy="156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8" y="1842665"/>
            <a:ext cx="3942735" cy="31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5054" y="497568"/>
            <a:ext cx="7589520" cy="972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4400" dirty="0"/>
              <a:t>Capire l’equilibrio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749297" y="1589151"/>
            <a:ext cx="4831618" cy="75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MUSCOLI E GIUNTURE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2" y="2557909"/>
            <a:ext cx="3454440" cy="317658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05" y="3312619"/>
            <a:ext cx="2186557" cy="244308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17" y="3521625"/>
            <a:ext cx="4014814" cy="19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5054" y="497568"/>
            <a:ext cx="7589520" cy="972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4400" dirty="0"/>
              <a:t>Capire l’equilibrio</a:t>
            </a:r>
          </a:p>
        </p:txBody>
      </p:sp>
      <p:sp>
        <p:nvSpPr>
          <p:cNvPr id="11" name="Rektangel 10"/>
          <p:cNvSpPr/>
          <p:nvPr/>
        </p:nvSpPr>
        <p:spPr>
          <a:xfrm>
            <a:off x="4528457" y="1589151"/>
            <a:ext cx="6052458" cy="75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CAPACITA’ DI REAZIONE E RIFLESSI </a:t>
            </a:r>
          </a:p>
        </p:txBody>
      </p:sp>
      <p:pic>
        <p:nvPicPr>
          <p:cNvPr id="9" name="Picture 2" descr="Billedresultat for exercise training reac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68" y="2888024"/>
            <a:ext cx="2552357" cy="25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08333" y="2063931"/>
            <a:ext cx="9603275" cy="744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err="1">
                <a:solidFill>
                  <a:srgbClr val="00B050"/>
                </a:solidFill>
              </a:rPr>
              <a:t>Allenamento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muscolare</a:t>
            </a:r>
            <a:r>
              <a:rPr lang="en-GB" b="1" dirty="0">
                <a:solidFill>
                  <a:srgbClr val="00B050"/>
                </a:solidFill>
              </a:rPr>
              <a:t> e </a:t>
            </a:r>
            <a:r>
              <a:rPr lang="en-GB" b="1" dirty="0" err="1">
                <a:solidFill>
                  <a:srgbClr val="00B050"/>
                </a:solidFill>
              </a:rPr>
              <a:t>dell’equilibrio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tre</a:t>
            </a:r>
            <a:r>
              <a:rPr lang="en-GB" b="1" dirty="0">
                <a:solidFill>
                  <a:srgbClr val="00B050"/>
                </a:solidFill>
              </a:rPr>
              <a:t> volte la </a:t>
            </a:r>
            <a:r>
              <a:rPr lang="en-GB" b="1" dirty="0" err="1">
                <a:solidFill>
                  <a:srgbClr val="00B050"/>
                </a:solidFill>
              </a:rPr>
              <a:t>settimana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00891" y="470263"/>
            <a:ext cx="9940835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dirty="0"/>
              <a:t>COSA FARE PER EVITARE O RIDURRE IL RISCHIO DI CADUTE</a:t>
            </a: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222289" y="5512525"/>
            <a:ext cx="7470352" cy="5617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800" b="1" dirty="0"/>
              <a:t>Migliori effetti si hanno sugli over 80 </a:t>
            </a:r>
          </a:p>
          <a:p>
            <a:endParaRPr lang="da-DK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2496609" y="2808514"/>
            <a:ext cx="7470352" cy="9535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2800" b="1" dirty="0"/>
              <a:t>Combinato con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2800" b="1" dirty="0">
                <a:solidFill>
                  <a:srgbClr val="00B050"/>
                </a:solidFill>
              </a:rPr>
              <a:t>Una passeggiata due volte la settimana   </a:t>
            </a:r>
          </a:p>
          <a:p>
            <a:endParaRPr lang="da-DK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2496609" y="3971108"/>
            <a:ext cx="7470352" cy="1071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800" b="1" dirty="0"/>
              <a:t>Prossono prevenire le cadute fino al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sz="2800" b="1" dirty="0"/>
              <a:t> </a:t>
            </a:r>
            <a:r>
              <a:rPr lang="da-DK" sz="2800" b="1" dirty="0">
                <a:solidFill>
                  <a:srgbClr val="00B050"/>
                </a:solidFill>
              </a:rPr>
              <a:t>52%</a:t>
            </a:r>
          </a:p>
          <a:p>
            <a:pPr algn="ctr"/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71988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27" y="1853754"/>
            <a:ext cx="4850106" cy="3449638"/>
          </a:xfrm>
        </p:spPr>
      </p:pic>
    </p:spTree>
    <p:extLst>
      <p:ext uri="{BB962C8B-B14F-4D97-AF65-F5344CB8AC3E}">
        <p14:creationId xmlns:p14="http://schemas.microsoft.com/office/powerpoint/2010/main" val="31556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5" y="-4638"/>
            <a:ext cx="12192000" cy="68270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41" y="2482390"/>
            <a:ext cx="1847850" cy="174307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1" y="2482390"/>
            <a:ext cx="1800225" cy="1724025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036" y="2482390"/>
            <a:ext cx="1762125" cy="1704975"/>
          </a:xfrm>
          <a:prstGeom prst="rect">
            <a:avLst/>
          </a:prstGeom>
        </p:spPr>
      </p:pic>
      <p:sp>
        <p:nvSpPr>
          <p:cNvPr id="18" name="Billedforklaring med nedadgående pil 17"/>
          <p:cNvSpPr/>
          <p:nvPr/>
        </p:nvSpPr>
        <p:spPr>
          <a:xfrm>
            <a:off x="1622117" y="1777612"/>
            <a:ext cx="1608897" cy="9503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anni</a:t>
            </a:r>
          </a:p>
        </p:txBody>
      </p:sp>
      <p:sp>
        <p:nvSpPr>
          <p:cNvPr id="19" name="Billedforklaring med nedadgående pil 18"/>
          <p:cNvSpPr/>
          <p:nvPr/>
        </p:nvSpPr>
        <p:spPr>
          <a:xfrm>
            <a:off x="5327015" y="1703550"/>
            <a:ext cx="1608897" cy="9503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72 anni</a:t>
            </a:r>
          </a:p>
        </p:txBody>
      </p:sp>
      <p:sp>
        <p:nvSpPr>
          <p:cNvPr id="20" name="Billedforklaring med nedadgående pil 19"/>
          <p:cNvSpPr/>
          <p:nvPr/>
        </p:nvSpPr>
        <p:spPr>
          <a:xfrm>
            <a:off x="8606649" y="1730214"/>
            <a:ext cx="1608897" cy="9503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80 anni</a:t>
            </a:r>
          </a:p>
        </p:txBody>
      </p:sp>
      <p:sp>
        <p:nvSpPr>
          <p:cNvPr id="21" name="Billedforklaring med opadgående pil 20"/>
          <p:cNvSpPr/>
          <p:nvPr/>
        </p:nvSpPr>
        <p:spPr>
          <a:xfrm>
            <a:off x="991012" y="3796369"/>
            <a:ext cx="2871109" cy="182450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 persona su 3 cade almeno una volta l’anno</a:t>
            </a:r>
          </a:p>
          <a:p>
            <a:pPr algn="ctr"/>
            <a:endParaRPr lang="da-DK" sz="2400" dirty="0"/>
          </a:p>
        </p:txBody>
      </p:sp>
      <p:sp>
        <p:nvSpPr>
          <p:cNvPr id="22" name="Billedforklaring med opadgående pil 21"/>
          <p:cNvSpPr/>
          <p:nvPr/>
        </p:nvSpPr>
        <p:spPr>
          <a:xfrm>
            <a:off x="4954901" y="3796370"/>
            <a:ext cx="2282187" cy="10326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Una caduta ogni 2 anni</a:t>
            </a:r>
          </a:p>
        </p:txBody>
      </p:sp>
      <p:sp>
        <p:nvSpPr>
          <p:cNvPr id="23" name="Billedforklaring med opadgående pil 22"/>
          <p:cNvSpPr/>
          <p:nvPr/>
        </p:nvSpPr>
        <p:spPr>
          <a:xfrm>
            <a:off x="8337842" y="3778807"/>
            <a:ext cx="2146515" cy="103003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Una caduta l’anno</a:t>
            </a:r>
          </a:p>
        </p:txBody>
      </p:sp>
      <p:pic>
        <p:nvPicPr>
          <p:cNvPr id="13" name="Billede 12" descr="cid:image001.jpg@01D37A4A.783D05B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15" y="178386"/>
            <a:ext cx="3033266" cy="78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65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2161309" y="637309"/>
            <a:ext cx="7869382" cy="1293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dirty="0">
                <a:latin typeface="Baskerville Old Face" panose="02020602080505020303" pitchFamily="18" charset="0"/>
              </a:rPr>
              <a:t>Frattura del femore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2309" y="2064698"/>
            <a:ext cx="2529854" cy="292829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7032163" y="2560320"/>
            <a:ext cx="4632968" cy="2545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Circa una persona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tre</a:t>
            </a:r>
            <a:endParaRPr lang="en-US" sz="2400" dirty="0"/>
          </a:p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La </a:t>
            </a:r>
            <a:r>
              <a:rPr lang="en-US" sz="2400" dirty="0" err="1"/>
              <a:t>frattura</a:t>
            </a:r>
            <a:r>
              <a:rPr lang="en-US" sz="2400" dirty="0"/>
              <a:t> del </a:t>
            </a:r>
            <a:r>
              <a:rPr lang="en-US" sz="2400" dirty="0" err="1"/>
              <a:t>bacino</a:t>
            </a:r>
            <a:r>
              <a:rPr lang="en-US" sz="2400" dirty="0"/>
              <a:t> è </a:t>
            </a:r>
            <a:r>
              <a:rPr lang="en-US" sz="2400" dirty="0" err="1"/>
              <a:t>spesso</a:t>
            </a:r>
            <a:r>
              <a:rPr lang="en-US" sz="2400" dirty="0"/>
              <a:t> </a:t>
            </a:r>
            <a:r>
              <a:rPr lang="en-US" sz="2400" dirty="0" err="1"/>
              <a:t>l’inizio</a:t>
            </a:r>
            <a:r>
              <a:rPr lang="en-US" sz="2400" dirty="0"/>
              <a:t> del </a:t>
            </a:r>
            <a:r>
              <a:rPr lang="en-US" sz="2400" dirty="0" err="1"/>
              <a:t>declino</a:t>
            </a:r>
            <a:r>
              <a:rPr lang="en-US" dirty="0"/>
              <a:t/>
            </a:r>
            <a:br>
              <a:rPr lang="en-US" dirty="0"/>
            </a:b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0" y="5003023"/>
            <a:ext cx="11965577" cy="1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Nei</a:t>
            </a:r>
            <a:r>
              <a:rPr lang="en-US" sz="2800" dirty="0"/>
              <a:t> </a:t>
            </a:r>
            <a:r>
              <a:rPr lang="en-US" sz="2800" dirty="0" err="1"/>
              <a:t>paesi</a:t>
            </a:r>
            <a:r>
              <a:rPr lang="en-US" sz="2800" dirty="0"/>
              <a:t> </a:t>
            </a:r>
            <a:r>
              <a:rPr lang="en-US" sz="2800" dirty="0" err="1"/>
              <a:t>industrializzati</a:t>
            </a:r>
            <a:r>
              <a:rPr lang="en-US" sz="2800" dirty="0"/>
              <a:t>,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rischio</a:t>
            </a:r>
            <a:r>
              <a:rPr lang="en-US" sz="2800" dirty="0"/>
              <a:t> di </a:t>
            </a:r>
            <a:r>
              <a:rPr lang="en-US" sz="2800" dirty="0" err="1"/>
              <a:t>rottura</a:t>
            </a:r>
            <a:r>
              <a:rPr lang="en-US" sz="2800" dirty="0"/>
              <a:t> del </a:t>
            </a:r>
            <a:r>
              <a:rPr lang="en-US" sz="2800" dirty="0" err="1"/>
              <a:t>femore</a:t>
            </a:r>
            <a:r>
              <a:rPr lang="en-US" sz="2800" dirty="0"/>
              <a:t> è del </a:t>
            </a:r>
            <a:br>
              <a:rPr lang="en-US" sz="2800" dirty="0"/>
            </a:br>
            <a:r>
              <a:rPr lang="en-US" sz="2800" dirty="0"/>
              <a:t>18% </a:t>
            </a:r>
            <a:r>
              <a:rPr lang="en-US" sz="2800" dirty="0" err="1"/>
              <a:t>nelle</a:t>
            </a:r>
            <a:r>
              <a:rPr lang="en-US" sz="2800" dirty="0"/>
              <a:t> </a:t>
            </a:r>
            <a:r>
              <a:rPr lang="en-US" sz="2800" dirty="0" err="1"/>
              <a:t>donne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&amp;</a:t>
            </a:r>
            <a:br>
              <a:rPr lang="en-US" sz="2800" dirty="0"/>
            </a:br>
            <a:r>
              <a:rPr lang="en-US" sz="2800" dirty="0"/>
              <a:t>  6% </a:t>
            </a:r>
            <a:r>
              <a:rPr lang="en-US" sz="2800" dirty="0" err="1"/>
              <a:t>negli</a:t>
            </a:r>
            <a:r>
              <a:rPr lang="en-US" sz="2800" dirty="0"/>
              <a:t> </a:t>
            </a:r>
            <a:r>
              <a:rPr lang="en-US" sz="2800" dirty="0" err="1"/>
              <a:t>uomini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044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184">
            <a:off x="8222224" y="2159589"/>
            <a:ext cx="2009313" cy="13595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91886" y="3412283"/>
            <a:ext cx="5678775" cy="27137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La Danimarca è un esempio virtuoso di società del welfare, forse il migliore esempio assieme ad altri paesi nordici. La maggior parte delle persone ha una buona situazione finanziaria, per via delle pensioni statali e del sostegno statale per i costi relativi alla vita di cittadino anziano</a:t>
            </a:r>
            <a:r>
              <a:rPr lang="da-DK" dirty="0"/>
              <a:t>.</a:t>
            </a:r>
          </a:p>
        </p:txBody>
      </p:sp>
      <p:sp>
        <p:nvSpPr>
          <p:cNvPr id="9" name="Rektangel 8"/>
          <p:cNvSpPr/>
          <p:nvPr/>
        </p:nvSpPr>
        <p:spPr>
          <a:xfrm>
            <a:off x="6750852" y="3428621"/>
            <a:ext cx="5127865" cy="25672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 Romania la situazione finanziaria degli anziani è molto diversa da quella della Danimarca.  Molte persone devono integrare la loro pensione con un lavoro</a:t>
            </a:r>
            <a:r>
              <a:rPr lang="da-DK" dirty="0"/>
              <a:t>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118">
            <a:off x="1929678" y="2096614"/>
            <a:ext cx="2201267" cy="132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184">
            <a:off x="8414691" y="2129966"/>
            <a:ext cx="2009313" cy="13595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91887" y="3412283"/>
            <a:ext cx="4180114" cy="183898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10.000 </a:t>
            </a:r>
            <a:r>
              <a:rPr lang="en-GB" dirty="0" err="1"/>
              <a:t>fratture</a:t>
            </a:r>
            <a:r>
              <a:rPr lang="en-GB" dirty="0"/>
              <a:t> del </a:t>
            </a:r>
            <a:r>
              <a:rPr lang="en-GB" dirty="0" err="1"/>
              <a:t>femore</a:t>
            </a:r>
            <a:r>
              <a:rPr lang="en-GB" dirty="0"/>
              <a:t> </a:t>
            </a:r>
            <a:r>
              <a:rPr lang="en-GB" dirty="0" err="1"/>
              <a:t>all’anno</a:t>
            </a:r>
            <a:r>
              <a:rPr lang="en-GB" dirty="0"/>
              <a:t>  </a:t>
            </a:r>
            <a:r>
              <a:rPr lang="en-GB" dirty="0" err="1"/>
              <a:t>significa</a:t>
            </a:r>
            <a:r>
              <a:rPr lang="en-GB" dirty="0"/>
              <a:t> circa 600 </a:t>
            </a:r>
            <a:r>
              <a:rPr lang="en-GB" dirty="0" err="1"/>
              <a:t>fratture</a:t>
            </a:r>
            <a:r>
              <a:rPr lang="en-GB" dirty="0"/>
              <a:t> </a:t>
            </a:r>
            <a:r>
              <a:rPr lang="en-GB" dirty="0" err="1"/>
              <a:t>ogni</a:t>
            </a:r>
            <a:r>
              <a:rPr lang="en-GB" dirty="0"/>
              <a:t> 100.000 </a:t>
            </a:r>
            <a:r>
              <a:rPr lang="en-GB" dirty="0" err="1"/>
              <a:t>abitanti</a:t>
            </a:r>
            <a:r>
              <a:rPr lang="en-GB" dirty="0"/>
              <a:t>.</a:t>
            </a:r>
          </a:p>
        </p:txBody>
      </p:sp>
      <p:sp>
        <p:nvSpPr>
          <p:cNvPr id="9" name="Rektangel 8"/>
          <p:cNvSpPr/>
          <p:nvPr/>
        </p:nvSpPr>
        <p:spPr>
          <a:xfrm>
            <a:off x="7628709" y="3428621"/>
            <a:ext cx="4250008" cy="17050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Solo circa 200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ogni</a:t>
            </a:r>
            <a:r>
              <a:rPr lang="en-GB" dirty="0"/>
              <a:t> 100.000 </a:t>
            </a:r>
            <a:r>
              <a:rPr lang="en-GB" dirty="0" err="1"/>
              <a:t>anziani</a:t>
            </a:r>
            <a:r>
              <a:rPr lang="en-GB" dirty="0"/>
              <a:t> in Romania </a:t>
            </a:r>
            <a:r>
              <a:rPr lang="en-GB" dirty="0" err="1"/>
              <a:t>soffriranno</a:t>
            </a:r>
            <a:r>
              <a:rPr lang="en-GB" dirty="0"/>
              <a:t> di una </a:t>
            </a:r>
            <a:r>
              <a:rPr lang="en-GB" dirty="0" err="1"/>
              <a:t>frattura</a:t>
            </a:r>
            <a:r>
              <a:rPr lang="en-GB" dirty="0"/>
              <a:t>. 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118">
            <a:off x="1563550" y="2066992"/>
            <a:ext cx="2201267" cy="132076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8365" y="1958321"/>
            <a:ext cx="2006781" cy="23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11" y="927461"/>
            <a:ext cx="3992664" cy="495082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57349" y="927462"/>
            <a:ext cx="6309360" cy="4950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Una recente ricerca in Danimarca ha dimostrato che questi signori che giocano ancora a calcio hanno la miglior condizione ossea di tutti gli anziani intervistati. </a:t>
            </a:r>
          </a:p>
          <a:p>
            <a:pPr algn="ctr"/>
            <a:r>
              <a:rPr lang="it-IT" dirty="0"/>
              <a:t>Il calcio dà molti urti sulle gambe. </a:t>
            </a:r>
          </a:p>
          <a:p>
            <a:pPr algn="ctr"/>
            <a:r>
              <a:rPr lang="it-IT" dirty="0"/>
              <a:t>Ricordando gli 8 focus points - il calcio stimola, allena e mantiene molte delle 8 aree d'intervento presentate alcune diapositive fa.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Equilibrio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Condizione (se a volte corrono l'80% del loro massimo)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Forza nei muscoli delle gambe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Allena il cuore - Pressione sanguigna.</a:t>
            </a:r>
          </a:p>
          <a:p>
            <a:pPr algn="ctr"/>
            <a:r>
              <a:rPr lang="it-IT" dirty="0"/>
              <a:t>MA NON ABBIAMO BISOGNO DI GIOCARE A CALCIO PER MANTENERE LA NOSTRA FORZA FISICA DURANTE LA NOSTRA FASE DI INVECCHIAMENTO.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5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/>
          <p:cNvCxnSpPr/>
          <p:nvPr/>
        </p:nvCxnSpPr>
        <p:spPr>
          <a:xfrm>
            <a:off x="1950571" y="4303650"/>
            <a:ext cx="7207144" cy="1062516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/>
          <p:cNvCxnSpPr/>
          <p:nvPr/>
        </p:nvCxnSpPr>
        <p:spPr>
          <a:xfrm>
            <a:off x="1481202" y="3370343"/>
            <a:ext cx="7676513" cy="2022908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2461985" y="2320406"/>
            <a:ext cx="6695730" cy="3094692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260076" y="1472692"/>
            <a:ext cx="4805076" cy="3920559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2067559" y="1283122"/>
            <a:ext cx="2399937" cy="538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Problemi</a:t>
            </a:r>
            <a:r>
              <a:rPr lang="en-GB" dirty="0"/>
              <a:t> di vista</a:t>
            </a:r>
          </a:p>
        </p:txBody>
      </p:sp>
      <p:sp>
        <p:nvSpPr>
          <p:cNvPr id="21" name="Rektangel 20"/>
          <p:cNvSpPr/>
          <p:nvPr/>
        </p:nvSpPr>
        <p:spPr>
          <a:xfrm>
            <a:off x="1877274" y="2131833"/>
            <a:ext cx="2344206" cy="538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Perdita di forza </a:t>
            </a:r>
            <a:r>
              <a:rPr lang="en-GB" dirty="0" err="1"/>
              <a:t>muscolare</a:t>
            </a:r>
            <a:endParaRPr lang="en-GB" dirty="0"/>
          </a:p>
        </p:txBody>
      </p:sp>
      <p:sp>
        <p:nvSpPr>
          <p:cNvPr id="24" name="Rektangel 23"/>
          <p:cNvSpPr/>
          <p:nvPr/>
        </p:nvSpPr>
        <p:spPr>
          <a:xfrm>
            <a:off x="2055484" y="4239466"/>
            <a:ext cx="2052887" cy="538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Perdita di </a:t>
            </a:r>
            <a:r>
              <a:rPr lang="en-GB" dirty="0" err="1"/>
              <a:t>equilibrio</a:t>
            </a:r>
            <a:endParaRPr lang="en-GB" dirty="0"/>
          </a:p>
        </p:txBody>
      </p:sp>
      <p:sp>
        <p:nvSpPr>
          <p:cNvPr id="28" name="Rektangel 27"/>
          <p:cNvSpPr/>
          <p:nvPr/>
        </p:nvSpPr>
        <p:spPr>
          <a:xfrm>
            <a:off x="2413726" y="204761"/>
            <a:ext cx="9447349" cy="979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4 </a:t>
            </a:r>
            <a:r>
              <a:rPr lang="en-GB" sz="3200" dirty="0" err="1"/>
              <a:t>fattori</a:t>
            </a:r>
            <a:r>
              <a:rPr lang="en-GB" sz="3200" dirty="0"/>
              <a:t> </a:t>
            </a:r>
            <a:r>
              <a:rPr lang="en-GB" sz="3200" dirty="0" err="1"/>
              <a:t>importanti</a:t>
            </a:r>
            <a:r>
              <a:rPr lang="en-GB" sz="3200" dirty="0"/>
              <a:t> </a:t>
            </a:r>
            <a:r>
              <a:rPr lang="en-GB" sz="3200" dirty="0" err="1"/>
              <a:t>nelle</a:t>
            </a:r>
            <a:r>
              <a:rPr lang="en-GB" sz="3200" dirty="0"/>
              <a:t> </a:t>
            </a:r>
            <a:r>
              <a:rPr lang="en-GB" sz="3200" dirty="0" err="1"/>
              <a:t>cadute</a:t>
            </a:r>
            <a:endParaRPr lang="en-GB" sz="3200" dirty="0"/>
          </a:p>
        </p:txBody>
      </p:sp>
      <p:cxnSp>
        <p:nvCxnSpPr>
          <p:cNvPr id="34" name="Lige forbindelse 33"/>
          <p:cNvCxnSpPr/>
          <p:nvPr/>
        </p:nvCxnSpPr>
        <p:spPr>
          <a:xfrm flipV="1">
            <a:off x="578162" y="5361976"/>
            <a:ext cx="10962641" cy="625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lede 17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549" cy="55381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ktangel 21"/>
          <p:cNvSpPr/>
          <p:nvPr/>
        </p:nvSpPr>
        <p:spPr>
          <a:xfrm>
            <a:off x="9319688" y="4436955"/>
            <a:ext cx="2127864" cy="681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Tutto ciò porta concorre alla caduta</a:t>
            </a:r>
          </a:p>
        </p:txBody>
      </p:sp>
      <p:pic>
        <p:nvPicPr>
          <p:cNvPr id="23" name="Picture 2" descr="Billedresultat for exercise training reac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5" y="2883205"/>
            <a:ext cx="974277" cy="9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ktangel 24"/>
          <p:cNvSpPr/>
          <p:nvPr/>
        </p:nvSpPr>
        <p:spPr>
          <a:xfrm>
            <a:off x="1478322" y="3053438"/>
            <a:ext cx="2743157" cy="538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Riflessi</a:t>
            </a:r>
            <a:r>
              <a:rPr lang="en-GB" dirty="0"/>
              <a:t> </a:t>
            </a:r>
            <a:r>
              <a:rPr lang="en-GB" dirty="0" err="1"/>
              <a:t>ridotti</a:t>
            </a:r>
            <a:endParaRPr lang="en-GB" dirty="0"/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7" y="817324"/>
            <a:ext cx="1203960" cy="802640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37" y="1782853"/>
            <a:ext cx="971780" cy="1199218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817" y="4000217"/>
            <a:ext cx="932692" cy="11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71945" y="179390"/>
            <a:ext cx="7589520" cy="972838"/>
          </a:xfrm>
        </p:spPr>
        <p:txBody>
          <a:bodyPr>
            <a:noAutofit/>
          </a:bodyPr>
          <a:lstStyle/>
          <a:p>
            <a:r>
              <a:rPr lang="da-DK" sz="4400" dirty="0"/>
              <a:t> Capire l’equilibrio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58" y="1260805"/>
            <a:ext cx="3709444" cy="210921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740765" y="1260805"/>
            <a:ext cx="2899954" cy="103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APPARATO VESTIBOLARE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0" y="4195398"/>
            <a:ext cx="1709057" cy="1709057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3907155"/>
            <a:ext cx="2374991" cy="237499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3" y="3712889"/>
            <a:ext cx="1858429" cy="25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5054" y="497568"/>
            <a:ext cx="7589520" cy="972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4400" dirty="0"/>
              <a:t>Capire l’equilibrio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0" y="1862355"/>
            <a:ext cx="2857500" cy="1905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04" y="1862355"/>
            <a:ext cx="2658952" cy="177394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4460428" y="2168434"/>
            <a:ext cx="3891631" cy="103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I nostri piedi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4" y="439894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348</Words>
  <Application>Microsoft Office PowerPoint</Application>
  <PresentationFormat>Widescreen</PresentationFormat>
  <Paragraphs>46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18</cp:revision>
  <dcterms:created xsi:type="dcterms:W3CDTF">2019-03-12T18:08:55Z</dcterms:created>
  <dcterms:modified xsi:type="dcterms:W3CDTF">2019-12-01T12:34:27Z</dcterms:modified>
</cp:coreProperties>
</file>