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86" r:id="rId4"/>
    <p:sldId id="287" r:id="rId5"/>
    <p:sldId id="288" r:id="rId6"/>
    <p:sldId id="277" r:id="rId7"/>
    <p:sldId id="278" r:id="rId8"/>
    <p:sldId id="279" r:id="rId9"/>
    <p:sldId id="280" r:id="rId10"/>
    <p:sldId id="275" r:id="rId11"/>
    <p:sldId id="276" r:id="rId12"/>
    <p:sldId id="292" r:id="rId13"/>
    <p:sldId id="265" r:id="rId14"/>
    <p:sldId id="266" r:id="rId15"/>
    <p:sldId id="271" r:id="rId16"/>
    <p:sldId id="272" r:id="rId17"/>
    <p:sldId id="273" r:id="rId18"/>
    <p:sldId id="274" r:id="rId19"/>
    <p:sldId id="268" r:id="rId20"/>
    <p:sldId id="259" r:id="rId21"/>
    <p:sldId id="260" r:id="rId22"/>
    <p:sldId id="291" r:id="rId23"/>
    <p:sldId id="290" r:id="rId24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7DBDE-96DE-4034-A09B-EA4F72F7C695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B7E1-7792-4E06-8DF4-4ECF4D606B6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40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87271-D90D-4D57-B457-A09AEC225920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32D9-3A04-42E1-A2DB-088D1C117D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12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66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332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58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7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87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335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753-3E6F-4C25-B492-D7E91C829BC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71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4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45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92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04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20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9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86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6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7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77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FA48-6C19-4BDC-845C-820B02C05D78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9DCB-1BD3-419A-A1F5-B01611AEA1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1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dk/url?sa=i&amp;rct=j&amp;q=&amp;esrc=s&amp;source=images&amp;cd=&amp;cad=rja&amp;uact=8&amp;ved=2ahUKEwi0x86b_ZTfAhXGFiwKHTuNBK0QjRx6BAgBEAU&amp;url=https://www.physioparts.co.uk/hand-dynamometer-hydraulic-jamar&amp;psig=AOvVaw0ToWT7tpPUI3IjofTfyaRY&amp;ust=1544521511797972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4" Type="http://schemas.openxmlformats.org/officeDocument/2006/relationships/image" Target="cid:image001.jpg@01D37A4A.783D05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Relationship Id="rId4" Type="http://schemas.openxmlformats.org/officeDocument/2006/relationships/image" Target="cid:image001.jpg@01D37A4A.783D05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2.jpeg"/><Relationship Id="rId4" Type="http://schemas.openxmlformats.org/officeDocument/2006/relationships/hyperlink" Target="http://www.google.dk/url?sa=i&amp;rct=j&amp;q=&amp;esrc=s&amp;source=images&amp;cd=&amp;cad=rja&amp;uact=8&amp;ved=2ahUKEwjU-_bvxPrZAhWD3CwKHacKBKEQjRx6BAgAEAU&amp;url=http://www.delmne.ec.europa.eu/code/navigate.php?Id%3D3873&amp;psig=AOvVaw2vd0Uouawn_Nt5qnrQapL8&amp;ust=152162282059634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914571" y="1690204"/>
            <a:ext cx="7238198" cy="19290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ysClr val="windowText" lastClr="000000"/>
                </a:solidFill>
              </a:rPr>
              <a:t>Conosciamo</a:t>
            </a:r>
            <a:r>
              <a:rPr lang="en-GB" sz="4000" dirty="0">
                <a:solidFill>
                  <a:sysClr val="windowText" lastClr="000000"/>
                </a:solidFill>
              </a:rPr>
              <a:t> </a:t>
            </a:r>
            <a:r>
              <a:rPr lang="en-GB" sz="4000" dirty="0" err="1">
                <a:solidFill>
                  <a:sysClr val="windowText" lastClr="000000"/>
                </a:solidFill>
              </a:rPr>
              <a:t>i</a:t>
            </a:r>
            <a:r>
              <a:rPr lang="en-GB" sz="4000" dirty="0">
                <a:solidFill>
                  <a:sysClr val="windowText" lastClr="000000"/>
                </a:solidFill>
              </a:rPr>
              <a:t> </a:t>
            </a:r>
            <a:r>
              <a:rPr lang="en-GB" sz="4000" dirty="0" err="1">
                <a:solidFill>
                  <a:sysClr val="windowText" lastClr="000000"/>
                </a:solidFill>
              </a:rPr>
              <a:t>nostri</a:t>
            </a:r>
            <a:r>
              <a:rPr lang="en-GB" sz="4000" dirty="0">
                <a:solidFill>
                  <a:sysClr val="windowText" lastClr="000000"/>
                </a:solidFill>
              </a:rPr>
              <a:t> </a:t>
            </a:r>
            <a:r>
              <a:rPr lang="en-GB" sz="4000" dirty="0" err="1">
                <a:solidFill>
                  <a:sysClr val="windowText" lastClr="000000"/>
                </a:solidFill>
              </a:rPr>
              <a:t>muscoli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371778" y="2800704"/>
            <a:ext cx="2927927" cy="140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MODULO 3 &amp; 4</a:t>
            </a: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10" name="irc_mi" descr="Billedresultat for HAND DYNAMOMETER">
            <a:hlinkClick r:id="rId6"/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11" y="3873500"/>
            <a:ext cx="2730500" cy="273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40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91" y="3073897"/>
            <a:ext cx="4663570" cy="3152780"/>
          </a:xfrm>
          <a:prstGeom prst="rect">
            <a:avLst/>
          </a:prstGeom>
        </p:spPr>
      </p:pic>
      <p:pic>
        <p:nvPicPr>
          <p:cNvPr id="5" name="Billede 4" descr="cid:image001.jpg@01D37A4A.783D05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855578" y="2414167"/>
            <a:ext cx="7238198" cy="19290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ysClr val="windowText" lastClr="000000"/>
                </a:solidFill>
              </a:rPr>
              <a:t>Prenditi cura della forza della tua STRETTA DI MANO</a:t>
            </a:r>
            <a:endParaRPr lang="en-GB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6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1" y="301200"/>
            <a:ext cx="3551104" cy="240070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56754" y="2957483"/>
            <a:ext cx="11631592" cy="3052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I </a:t>
            </a:r>
            <a:r>
              <a:rPr lang="en-US" sz="2400" dirty="0" err="1"/>
              <a:t>risultati</a:t>
            </a:r>
            <a:r>
              <a:rPr lang="en-US" sz="2400" dirty="0"/>
              <a:t> </a:t>
            </a:r>
            <a:r>
              <a:rPr lang="en-US" sz="2400" dirty="0" err="1"/>
              <a:t>dimostrano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c’è</a:t>
            </a:r>
            <a:endParaRPr lang="en-US" sz="2400" dirty="0"/>
          </a:p>
          <a:p>
            <a:r>
              <a:rPr lang="it-IT" sz="2400" b="1" dirty="0"/>
              <a:t>una chiara correlazione </a:t>
            </a:r>
          </a:p>
          <a:p>
            <a:r>
              <a:rPr lang="it-IT" sz="2400" b="1" dirty="0"/>
              <a:t>tra bassa pressione della mano (flessori del braccio) e </a:t>
            </a:r>
            <a:r>
              <a:rPr lang="en-US" sz="2400" b="1" dirty="0" err="1">
                <a:solidFill>
                  <a:srgbClr val="FF0000"/>
                </a:solidFill>
              </a:rPr>
              <a:t>menomazione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funzionale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dirty="0"/>
              <a:t>Il </a:t>
            </a:r>
            <a:r>
              <a:rPr lang="en-US" sz="2400" dirty="0" err="1"/>
              <a:t>rischio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innalza</a:t>
            </a:r>
            <a:r>
              <a:rPr lang="en-US" sz="2400" dirty="0"/>
              <a:t> di </a:t>
            </a:r>
            <a:r>
              <a:rPr lang="en-US" sz="2400" b="1" dirty="0">
                <a:solidFill>
                  <a:srgbClr val="FF0000"/>
                </a:solidFill>
              </a:rPr>
              <a:t>2-3 volte, </a:t>
            </a:r>
            <a:r>
              <a:rPr lang="it-IT" sz="2400" b="1" dirty="0">
                <a:solidFill>
                  <a:srgbClr val="FF0000"/>
                </a:solidFill>
              </a:rPr>
              <a:t>appartenente al terzo più debole, </a:t>
            </a:r>
            <a:r>
              <a:rPr lang="it-IT" sz="2400" b="1" dirty="0">
                <a:solidFill>
                  <a:schemeClr val="tx1"/>
                </a:solidFill>
              </a:rPr>
              <a:t>relativo a loro, appartenente al terzo più forte </a:t>
            </a:r>
          </a:p>
          <a:p>
            <a:r>
              <a:rPr lang="it-IT" sz="2400" b="1" dirty="0">
                <a:solidFill>
                  <a:schemeClr val="tx1"/>
                </a:solidFill>
              </a:rPr>
              <a:t>anche dopo l'adattamento per malattia e altre condizioni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da-DK" sz="2400" b="1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48421" y="1713038"/>
            <a:ext cx="2164083" cy="827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ysClr val="windowText" lastClr="000000"/>
                </a:solidFill>
              </a:rPr>
              <a:t>In Età </a:t>
            </a:r>
          </a:p>
          <a:p>
            <a:pPr algn="ctr"/>
            <a:r>
              <a:rPr lang="da-DK" sz="2400" b="1" dirty="0">
                <a:solidFill>
                  <a:sysClr val="windowText" lastClr="000000"/>
                </a:solidFill>
              </a:rPr>
              <a:t>45 – 68</a:t>
            </a:r>
          </a:p>
        </p:txBody>
      </p:sp>
      <p:sp>
        <p:nvSpPr>
          <p:cNvPr id="5" name="Billedforklaring med nedadgående pil 4"/>
          <p:cNvSpPr/>
          <p:nvPr/>
        </p:nvSpPr>
        <p:spPr>
          <a:xfrm>
            <a:off x="338678" y="508087"/>
            <a:ext cx="2720752" cy="99668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sz="2800" b="1" dirty="0">
                <a:solidFill>
                  <a:schemeClr val="tx1"/>
                </a:solidFill>
              </a:rPr>
              <a:t>6.000 FEMMINE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660923" y="1713038"/>
            <a:ext cx="3332103" cy="90204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ysClr val="windowText" lastClr="000000"/>
                </a:solidFill>
              </a:rPr>
              <a:t>Sono</a:t>
            </a:r>
            <a:r>
              <a:rPr lang="en-GB" sz="2000" b="1" dirty="0">
                <a:solidFill>
                  <a:sysClr val="windowText" lastClr="000000"/>
                </a:solidFill>
              </a:rPr>
              <a:t> state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seguite</a:t>
            </a:r>
            <a:r>
              <a:rPr lang="en-GB" sz="2000" b="1" dirty="0">
                <a:solidFill>
                  <a:sysClr val="windowText" lastClr="000000"/>
                </a:solidFill>
              </a:rPr>
              <a:t> e testate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durante</a:t>
            </a:r>
            <a:r>
              <a:rPr lang="en-GB" sz="2000" b="1" dirty="0">
                <a:solidFill>
                  <a:sysClr val="windowText" lastClr="000000"/>
                </a:solidFill>
              </a:rPr>
              <a:t> 25 – 30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anni</a:t>
            </a:r>
            <a:endParaRPr lang="en-GB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071178" y="1750107"/>
            <a:ext cx="2479930" cy="827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>
                <a:solidFill>
                  <a:sysClr val="windowText" lastClr="000000"/>
                </a:solidFill>
              </a:rPr>
              <a:t>Fino all’età di </a:t>
            </a:r>
          </a:p>
          <a:p>
            <a:pPr algn="ctr"/>
            <a:r>
              <a:rPr lang="da-DK" sz="2400" b="1" dirty="0">
                <a:solidFill>
                  <a:sysClr val="windowText" lastClr="000000"/>
                </a:solidFill>
              </a:rPr>
              <a:t>75 – 98 ANNI</a:t>
            </a:r>
          </a:p>
        </p:txBody>
      </p:sp>
      <p:sp>
        <p:nvSpPr>
          <p:cNvPr id="10" name="Venstrepil 9"/>
          <p:cNvSpPr/>
          <p:nvPr/>
        </p:nvSpPr>
        <p:spPr>
          <a:xfrm>
            <a:off x="3398107" y="87215"/>
            <a:ext cx="3879915" cy="15688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Uno studio in Danimarca sulla forza del tremolio della mano tra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3" y="1711595"/>
            <a:ext cx="4115359" cy="3086520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>
            <a:off x="1739145" y="6180275"/>
            <a:ext cx="3916220" cy="54601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Peso da sollevare quando ci alziamo dalla sedia.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59557"/>
              </p:ext>
            </p:extLst>
          </p:nvPr>
        </p:nvGraphicFramePr>
        <p:xfrm>
          <a:off x="3306617" y="1352319"/>
          <a:ext cx="8312729" cy="482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219">
                  <a:extLst>
                    <a:ext uri="{9D8B030D-6E8A-4147-A177-3AD203B41FA5}">
                      <a16:colId xmlns:a16="http://schemas.microsoft.com/office/drawing/2014/main" val="2155274043"/>
                    </a:ext>
                  </a:extLst>
                </a:gridCol>
                <a:gridCol w="1099128">
                  <a:extLst>
                    <a:ext uri="{9D8B030D-6E8A-4147-A177-3AD203B41FA5}">
                      <a16:colId xmlns:a16="http://schemas.microsoft.com/office/drawing/2014/main" val="362174988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26981296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130323189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2525319151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3335437463"/>
                    </a:ext>
                  </a:extLst>
                </a:gridCol>
              </a:tblGrid>
              <a:tr h="320969">
                <a:tc gridSpan="6"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Il </a:t>
                      </a:r>
                      <a:r>
                        <a:rPr lang="en-GB" noProof="0" dirty="0" err="1">
                          <a:solidFill>
                            <a:schemeClr val="tx1"/>
                          </a:solidFill>
                        </a:rPr>
                        <a:t>nostro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 err="1">
                          <a:solidFill>
                            <a:schemeClr val="tx1"/>
                          </a:solidFill>
                        </a:rPr>
                        <a:t>corpo</a:t>
                      </a:r>
                      <a:endParaRPr lang="en-GB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38812"/>
                  </a:ext>
                </a:extLst>
              </a:tr>
              <a:tr h="320969">
                <a:tc>
                  <a:txBody>
                    <a:bodyPr/>
                    <a:lstStyle/>
                    <a:p>
                      <a:r>
                        <a:rPr lang="da-DK" dirty="0"/>
                        <a:t>Peso IN KG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77371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noProof="0" dirty="0"/>
                        <a:t>8 % </a:t>
                      </a:r>
                      <a:r>
                        <a:rPr lang="en-GB" noProof="0" dirty="0"/>
                        <a:t>Testa e </a:t>
                      </a:r>
                      <a:r>
                        <a:rPr lang="en-GB" noProof="0" dirty="0" err="1"/>
                        <a:t>collo</a:t>
                      </a:r>
                      <a:r>
                        <a:rPr lang="en-GB" noProof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8132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5 % braccio </a:t>
                      </a:r>
                      <a:r>
                        <a:rPr lang="en-GB" noProof="0" dirty="0" err="1"/>
                        <a:t>sinistro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389683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5 % braccio destroy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622265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50 % </a:t>
                      </a:r>
                      <a:r>
                        <a:rPr lang="en-GB" noProof="0" dirty="0" err="1"/>
                        <a:t>il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corpo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77437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Circa</a:t>
                      </a:r>
                      <a:r>
                        <a:rPr lang="en-GB" baseline="0" noProof="0" dirty="0"/>
                        <a:t> 10 </a:t>
                      </a:r>
                      <a:r>
                        <a:rPr lang="en-GB" noProof="0" dirty="0"/>
                        <a:t>% </a:t>
                      </a:r>
                      <a:r>
                        <a:rPr lang="en-GB" noProof="0" dirty="0" err="1"/>
                        <a:t>parte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superiore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della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gamba</a:t>
                      </a:r>
                      <a:r>
                        <a:rPr lang="en-GB" noProof="0" dirty="0"/>
                        <a:t> sinistra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8412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Circa 10 % </a:t>
                      </a:r>
                      <a:r>
                        <a:rPr lang="en-GB" noProof="0" dirty="0" err="1"/>
                        <a:t>parte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superiore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della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gamba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destra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094302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Circa</a:t>
                      </a:r>
                      <a:r>
                        <a:rPr lang="en-GB" baseline="0" noProof="0" dirty="0"/>
                        <a:t> 6 </a:t>
                      </a:r>
                      <a:r>
                        <a:rPr lang="en-GB" noProof="0" dirty="0"/>
                        <a:t>% </a:t>
                      </a:r>
                      <a:r>
                        <a:rPr lang="en-GB" noProof="0" dirty="0" err="1"/>
                        <a:t>parte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inferiore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della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gamba</a:t>
                      </a:r>
                      <a:r>
                        <a:rPr lang="en-GB" noProof="0" dirty="0"/>
                        <a:t> sinistra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1618"/>
                  </a:ext>
                </a:extLst>
              </a:tr>
              <a:tr h="384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Circa</a:t>
                      </a:r>
                      <a:r>
                        <a:rPr lang="en-GB" baseline="0" noProof="0" dirty="0"/>
                        <a:t> 6 </a:t>
                      </a:r>
                      <a:r>
                        <a:rPr lang="en-GB" noProof="0" dirty="0"/>
                        <a:t>% </a:t>
                      </a:r>
                      <a:r>
                        <a:rPr lang="en-GB" noProof="0" dirty="0" err="1"/>
                        <a:t>parte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superiore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della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gamba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destra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93150"/>
                  </a:ext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66073"/>
              </p:ext>
            </p:extLst>
          </p:nvPr>
        </p:nvGraphicFramePr>
        <p:xfrm>
          <a:off x="6138914" y="6309567"/>
          <a:ext cx="5480432" cy="416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159">
                  <a:extLst>
                    <a:ext uri="{9D8B030D-6E8A-4147-A177-3AD203B41FA5}">
                      <a16:colId xmlns:a16="http://schemas.microsoft.com/office/drawing/2014/main" val="930263172"/>
                    </a:ext>
                  </a:extLst>
                </a:gridCol>
                <a:gridCol w="1150891">
                  <a:extLst>
                    <a:ext uri="{9D8B030D-6E8A-4147-A177-3AD203B41FA5}">
                      <a16:colId xmlns:a16="http://schemas.microsoft.com/office/drawing/2014/main" val="3623166805"/>
                    </a:ext>
                  </a:extLst>
                </a:gridCol>
                <a:gridCol w="1068683">
                  <a:extLst>
                    <a:ext uri="{9D8B030D-6E8A-4147-A177-3AD203B41FA5}">
                      <a16:colId xmlns:a16="http://schemas.microsoft.com/office/drawing/2014/main" val="3051852560"/>
                    </a:ext>
                  </a:extLst>
                </a:gridCol>
                <a:gridCol w="1086953">
                  <a:extLst>
                    <a:ext uri="{9D8B030D-6E8A-4147-A177-3AD203B41FA5}">
                      <a16:colId xmlns:a16="http://schemas.microsoft.com/office/drawing/2014/main" val="1672030934"/>
                    </a:ext>
                  </a:extLst>
                </a:gridCol>
                <a:gridCol w="1004746">
                  <a:extLst>
                    <a:ext uri="{9D8B030D-6E8A-4147-A177-3AD203B41FA5}">
                      <a16:colId xmlns:a16="http://schemas.microsoft.com/office/drawing/2014/main" val="4070595802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54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 52,8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61,6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70,4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79,6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8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574" y="2150402"/>
            <a:ext cx="4180129" cy="2751743"/>
          </a:xfrm>
          <a:prstGeom prst="rect">
            <a:avLst/>
          </a:prstGeom>
        </p:spPr>
      </p:pic>
      <p:pic>
        <p:nvPicPr>
          <p:cNvPr id="5" name="Billede 4" descr="cid:image001.jpg@01D37A4A.783D05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5"/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730304" y="3948742"/>
            <a:ext cx="7238198" cy="15015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ysClr val="windowText" lastClr="000000"/>
                </a:solidFill>
              </a:rPr>
              <a:t>La forza </a:t>
            </a:r>
            <a:r>
              <a:rPr lang="en-GB" sz="4000" dirty="0" err="1">
                <a:solidFill>
                  <a:sysClr val="windowText" lastClr="000000"/>
                </a:solidFill>
              </a:rPr>
              <a:t>nei</a:t>
            </a:r>
            <a:r>
              <a:rPr lang="en-GB" sz="4000" dirty="0">
                <a:solidFill>
                  <a:sysClr val="windowText" lastClr="000000"/>
                </a:solidFill>
              </a:rPr>
              <a:t> </a:t>
            </a:r>
            <a:r>
              <a:rPr lang="en-GB" sz="4000" dirty="0" err="1">
                <a:solidFill>
                  <a:sysClr val="windowText" lastClr="000000"/>
                </a:solidFill>
              </a:rPr>
              <a:t>nostri</a:t>
            </a:r>
            <a:endParaRPr lang="en-GB" sz="40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5400" dirty="0" err="1">
                <a:solidFill>
                  <a:srgbClr val="00B050"/>
                </a:solidFill>
              </a:rPr>
              <a:t>muscoli</a:t>
            </a:r>
            <a:r>
              <a:rPr lang="en-GB" sz="5400" dirty="0">
                <a:solidFill>
                  <a:srgbClr val="00B050"/>
                </a:solidFill>
              </a:rPr>
              <a:t> </a:t>
            </a:r>
            <a:r>
              <a:rPr lang="en-GB" sz="5400" dirty="0" err="1">
                <a:solidFill>
                  <a:srgbClr val="00B050"/>
                </a:solidFill>
              </a:rPr>
              <a:t>della</a:t>
            </a:r>
            <a:r>
              <a:rPr lang="en-GB" sz="5400" dirty="0">
                <a:solidFill>
                  <a:srgbClr val="00B050"/>
                </a:solidFill>
              </a:rPr>
              <a:t> </a:t>
            </a:r>
            <a:r>
              <a:rPr lang="en-GB" sz="5400" dirty="0" err="1">
                <a:solidFill>
                  <a:srgbClr val="00B050"/>
                </a:solidFill>
              </a:rPr>
              <a:t>gamba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30304" y="1915608"/>
            <a:ext cx="5679640" cy="1501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ysClr val="windowText" lastClr="000000"/>
                </a:solidFill>
              </a:rPr>
              <a:t>Il terzo fattore chiave</a:t>
            </a:r>
          </a:p>
          <a:p>
            <a:pPr algn="ctr"/>
            <a:r>
              <a:rPr lang="it-IT" sz="2800" dirty="0">
                <a:solidFill>
                  <a:sysClr val="windowText" lastClr="000000"/>
                </a:solidFill>
              </a:rPr>
              <a:t>perdere o non perdere </a:t>
            </a:r>
          </a:p>
          <a:p>
            <a:pPr algn="ctr"/>
            <a:r>
              <a:rPr lang="it-IT" sz="2800" dirty="0">
                <a:solidFill>
                  <a:sysClr val="windowText" lastClr="000000"/>
                </a:solidFill>
              </a:rPr>
              <a:t>la nostra indipendenza è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6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77818" y="270816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 chiediamo: cosa le piacerà essere in grado di fare tra 3 - 5 - 10 - 10 o 30 anni da oggi?</a:t>
            </a:r>
            <a:r>
              <a:rPr lang="en-GB" dirty="0"/>
              <a:t> </a:t>
            </a:r>
          </a:p>
        </p:txBody>
      </p:sp>
      <p:sp>
        <p:nvSpPr>
          <p:cNvPr id="9" name="Rektangel 8"/>
          <p:cNvSpPr/>
          <p:nvPr/>
        </p:nvSpPr>
        <p:spPr>
          <a:xfrm>
            <a:off x="4396509" y="2366985"/>
            <a:ext cx="205047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MAGGIOR PARTE DI NOI PROBABILMENTE RISPONDERÀ</a:t>
            </a:r>
            <a:endParaRPr lang="en-GB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0" y="3533844"/>
            <a:ext cx="2572040" cy="257204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7" y="957384"/>
            <a:ext cx="2938968" cy="174307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1053120" y="4880319"/>
            <a:ext cx="292237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Essere in grado di trasportare 2 sacchetti da 5 kg fuori dal supermercato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6930303" y="2861596"/>
            <a:ext cx="32574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Fare le scale </a:t>
            </a:r>
            <a:r>
              <a:rPr lang="en-GB" dirty="0" err="1"/>
              <a:t>fino</a:t>
            </a:r>
            <a:r>
              <a:rPr lang="en-GB" dirty="0"/>
              <a:t> al primo piano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004057" y="2694529"/>
            <a:ext cx="29389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err="1"/>
              <a:t>Camminare</a:t>
            </a:r>
            <a:r>
              <a:rPr lang="en-GB" dirty="0"/>
              <a:t>.</a:t>
            </a:r>
          </a:p>
          <a:p>
            <a:pPr algn="ctr"/>
            <a:r>
              <a:rPr lang="en-GB" dirty="0" err="1"/>
              <a:t>Forse</a:t>
            </a:r>
            <a:r>
              <a:rPr lang="en-GB" dirty="0"/>
              <a:t> 5 km o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?</a:t>
            </a: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76" y="3503786"/>
            <a:ext cx="1905000" cy="288607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6924960" y="5745013"/>
            <a:ext cx="4068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Essere in grado di alzarsi da una sedia senza sentirla come una sfida impossibile</a:t>
            </a:r>
            <a:endParaRPr lang="en-GB" dirty="0"/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76" y="4069062"/>
            <a:ext cx="1517289" cy="2268843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3837560" y="5734962"/>
            <a:ext cx="325740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/>
              <a:t>Essere in grado di giocare con i nostri nipoti</a:t>
            </a:r>
            <a:endParaRPr lang="en-GB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966" y="853748"/>
            <a:ext cx="3034821" cy="19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3" y="1927169"/>
            <a:ext cx="1341120" cy="2536190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3630777" y="847577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</a:t>
            </a:r>
          </a:p>
        </p:txBody>
      </p:sp>
      <p:sp>
        <p:nvSpPr>
          <p:cNvPr id="7" name="Rektangel 6"/>
          <p:cNvSpPr/>
          <p:nvPr/>
        </p:nvSpPr>
        <p:spPr>
          <a:xfrm>
            <a:off x="6186444" y="77314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</a:t>
            </a:r>
          </a:p>
        </p:txBody>
      </p:sp>
      <p:sp>
        <p:nvSpPr>
          <p:cNvPr id="9" name="Rektangel 8"/>
          <p:cNvSpPr/>
          <p:nvPr/>
        </p:nvSpPr>
        <p:spPr>
          <a:xfrm>
            <a:off x="8696571" y="755742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</a:t>
            </a:r>
          </a:p>
        </p:txBody>
      </p:sp>
      <p:sp>
        <p:nvSpPr>
          <p:cNvPr id="34" name="Rektangel 33"/>
          <p:cNvSpPr/>
          <p:nvPr/>
        </p:nvSpPr>
        <p:spPr>
          <a:xfrm>
            <a:off x="2560005" y="-22828"/>
            <a:ext cx="8414300" cy="8704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Quanti </a:t>
            </a:r>
            <a:r>
              <a:rPr lang="da-DK" sz="2800" b="1" dirty="0">
                <a:solidFill>
                  <a:srgbClr val="FF0000"/>
                </a:solidFill>
              </a:rPr>
              <a:t>non riescono a camminare 400 metri</a:t>
            </a:r>
            <a:r>
              <a:rPr lang="da-DK" sz="2800" b="1" dirty="0"/>
              <a:t> come prima dei 60anni</a:t>
            </a:r>
          </a:p>
        </p:txBody>
      </p:sp>
      <p:sp>
        <p:nvSpPr>
          <p:cNvPr id="44" name="Rektangel 43"/>
          <p:cNvSpPr/>
          <p:nvPr/>
        </p:nvSpPr>
        <p:spPr>
          <a:xfrm>
            <a:off x="3275500" y="2166049"/>
            <a:ext cx="2124000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10,1 %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6020371" y="1717436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16,8 %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8" name="Rektangel 47"/>
          <p:cNvSpPr/>
          <p:nvPr/>
        </p:nvSpPr>
        <p:spPr>
          <a:xfrm>
            <a:off x="8504316" y="1448417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43,5 %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r>
              <a:rPr lang="da-DK" sz="2400" dirty="0"/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213893" y="3168017"/>
            <a:ext cx="2124000" cy="720000"/>
          </a:xfrm>
          <a:prstGeom prst="rect">
            <a:avLst/>
          </a:prstGeom>
          <a:solidFill>
            <a:srgbClr val="3FD2E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MASCHI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337893" y="3168017"/>
            <a:ext cx="9598734" cy="77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riscono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ancora</a:t>
            </a:r>
            <a:r>
              <a:rPr lang="en-GB" sz="2800" b="1" dirty="0">
                <a:solidFill>
                  <a:srgbClr val="00B050"/>
                </a:solidFill>
              </a:rPr>
              <a:t> a </a:t>
            </a:r>
            <a:r>
              <a:rPr lang="en-GB" sz="2800" b="1" dirty="0" err="1"/>
              <a:t>camminare</a:t>
            </a:r>
            <a:r>
              <a:rPr lang="en-GB" sz="2800" b="1" dirty="0"/>
              <a:t> 400 </a:t>
            </a:r>
            <a:r>
              <a:rPr lang="en-GB" sz="2800" b="1" dirty="0" err="1"/>
              <a:t>metri</a:t>
            </a:r>
            <a:r>
              <a:rPr lang="en-GB" sz="2800" b="1" dirty="0"/>
              <a:t> come prima </a:t>
            </a:r>
            <a:r>
              <a:rPr lang="en-GB" sz="2800" b="1" dirty="0" err="1"/>
              <a:t>dei</a:t>
            </a:r>
            <a:r>
              <a:rPr lang="en-GB" sz="2800" b="1" dirty="0"/>
              <a:t> 60 </a:t>
            </a:r>
            <a:r>
              <a:rPr lang="en-GB" sz="2800" b="1" dirty="0" err="1"/>
              <a:t>anni</a:t>
            </a:r>
            <a:endParaRPr lang="en-GB" sz="2800" b="1" dirty="0"/>
          </a:p>
        </p:txBody>
      </p:sp>
      <p:sp>
        <p:nvSpPr>
          <p:cNvPr id="15" name="Rektangel 14"/>
          <p:cNvSpPr/>
          <p:nvPr/>
        </p:nvSpPr>
        <p:spPr>
          <a:xfrm>
            <a:off x="3312570" y="4170371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89,9 %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020371" y="4581410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83,2%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426279" y="5337056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56,5 %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  <p:bldP spid="46" grpId="0" animBg="1"/>
      <p:bldP spid="48" grpId="0" animBg="1"/>
      <p:bldP spid="1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8073" y="529703"/>
            <a:ext cx="16850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 </a:t>
            </a:r>
          </a:p>
        </p:txBody>
      </p:sp>
      <p:sp>
        <p:nvSpPr>
          <p:cNvPr id="7" name="Rektangel 6"/>
          <p:cNvSpPr/>
          <p:nvPr/>
        </p:nvSpPr>
        <p:spPr>
          <a:xfrm>
            <a:off x="6081096" y="537308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</a:t>
            </a:r>
          </a:p>
        </p:txBody>
      </p:sp>
      <p:sp>
        <p:nvSpPr>
          <p:cNvPr id="9" name="Rektangel 8"/>
          <p:cNvSpPr/>
          <p:nvPr/>
        </p:nvSpPr>
        <p:spPr>
          <a:xfrm>
            <a:off x="8945274" y="537308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 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116251" y="0"/>
            <a:ext cx="8482718" cy="642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Quanti </a:t>
            </a:r>
            <a:r>
              <a:rPr lang="da-DK" sz="2800" b="1" dirty="0">
                <a:solidFill>
                  <a:srgbClr val="FF0000"/>
                </a:solidFill>
              </a:rPr>
              <a:t>non riescono a camminare 400 metri</a:t>
            </a:r>
            <a:r>
              <a:rPr lang="da-DK" sz="2800" b="1" dirty="0"/>
              <a:t> come prima dei 60 anni</a:t>
            </a:r>
          </a:p>
        </p:txBody>
      </p:sp>
      <p:sp>
        <p:nvSpPr>
          <p:cNvPr id="43" name="Rektangel 42"/>
          <p:cNvSpPr/>
          <p:nvPr/>
        </p:nvSpPr>
        <p:spPr>
          <a:xfrm>
            <a:off x="3440114" y="1956235"/>
            <a:ext cx="2060934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10,6 %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45" name="Rektangel 44"/>
          <p:cNvSpPr/>
          <p:nvPr/>
        </p:nvSpPr>
        <p:spPr>
          <a:xfrm>
            <a:off x="6081096" y="1868270"/>
            <a:ext cx="2060934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22,1 %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47" name="Rektangel 46"/>
          <p:cNvSpPr/>
          <p:nvPr/>
        </p:nvSpPr>
        <p:spPr>
          <a:xfrm>
            <a:off x="8558234" y="1426582"/>
            <a:ext cx="2060934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50,3 %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177970" y="628773"/>
            <a:ext cx="2554277" cy="1326117"/>
          </a:xfrm>
          <a:prstGeom prst="wedgeEllipseCallout">
            <a:avLst>
              <a:gd name="adj1" fmla="val 6730"/>
              <a:gd name="adj2" fmla="val 88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Domanda importante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116251" y="3029957"/>
            <a:ext cx="8482718" cy="653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riscono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ancora</a:t>
            </a:r>
            <a:r>
              <a:rPr lang="en-GB" sz="2800" b="1" dirty="0">
                <a:solidFill>
                  <a:srgbClr val="00B050"/>
                </a:solidFill>
              </a:rPr>
              <a:t> a </a:t>
            </a:r>
            <a:r>
              <a:rPr lang="en-GB" sz="2800" b="1" dirty="0" err="1"/>
              <a:t>camminare</a:t>
            </a:r>
            <a:r>
              <a:rPr lang="en-GB" sz="2800" b="1" dirty="0"/>
              <a:t> 400 </a:t>
            </a:r>
            <a:r>
              <a:rPr lang="en-GB" sz="2800" b="1" dirty="0" err="1"/>
              <a:t>metri</a:t>
            </a:r>
            <a:r>
              <a:rPr lang="en-GB" sz="2800" b="1" dirty="0"/>
              <a:t> come prima </a:t>
            </a:r>
            <a:r>
              <a:rPr lang="en-GB" sz="2800" b="1" dirty="0" err="1"/>
              <a:t>dei</a:t>
            </a:r>
            <a:r>
              <a:rPr lang="en-GB" sz="2800" b="1" dirty="0"/>
              <a:t> 60 </a:t>
            </a:r>
            <a:r>
              <a:rPr lang="en-GB" sz="2800" b="1" dirty="0" err="1"/>
              <a:t>anni</a:t>
            </a:r>
            <a:endParaRPr lang="en-GB" sz="2800" b="1" dirty="0"/>
          </a:p>
        </p:txBody>
      </p:sp>
      <p:sp>
        <p:nvSpPr>
          <p:cNvPr id="19" name="Rektangel 18"/>
          <p:cNvSpPr/>
          <p:nvPr/>
        </p:nvSpPr>
        <p:spPr>
          <a:xfrm>
            <a:off x="3440114" y="3723035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89,4 %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0" name="Rektangel 19"/>
          <p:cNvSpPr/>
          <p:nvPr/>
        </p:nvSpPr>
        <p:spPr>
          <a:xfrm>
            <a:off x="5996997" y="3932815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78,9 %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8595305" y="5178262"/>
            <a:ext cx="2060934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49,7 %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6" name="Rektangel 25"/>
          <p:cNvSpPr/>
          <p:nvPr/>
        </p:nvSpPr>
        <p:spPr>
          <a:xfrm>
            <a:off x="0" y="6034062"/>
            <a:ext cx="9588137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A quale gruppo ti piacerebbe far parte dopo gli 80 anni?</a:t>
            </a:r>
            <a:endParaRPr lang="en-GB" sz="2800" b="1" dirty="0"/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1" y="2316235"/>
            <a:ext cx="1469263" cy="232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909" y="3626815"/>
            <a:ext cx="2041547" cy="7353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da-DK" sz="3600" b="1" dirty="0"/>
              <a:t>FEMMINE</a:t>
            </a:r>
          </a:p>
        </p:txBody>
      </p:sp>
    </p:spTree>
    <p:extLst>
      <p:ext uri="{BB962C8B-B14F-4D97-AF65-F5344CB8AC3E}">
        <p14:creationId xmlns:p14="http://schemas.microsoft.com/office/powerpoint/2010/main" val="1645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5" grpId="0" animBg="1"/>
      <p:bldP spid="47" grpId="0" animBg="1"/>
      <p:bldP spid="17" grpId="0" animBg="1"/>
      <p:bldP spid="19" grpId="0" animBg="1"/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30777" y="823713"/>
            <a:ext cx="1685016" cy="463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</a:t>
            </a:r>
          </a:p>
        </p:txBody>
      </p:sp>
      <p:sp>
        <p:nvSpPr>
          <p:cNvPr id="7" name="Rektangel 6"/>
          <p:cNvSpPr/>
          <p:nvPr/>
        </p:nvSpPr>
        <p:spPr>
          <a:xfrm>
            <a:off x="6186444" y="822573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</a:t>
            </a:r>
          </a:p>
        </p:txBody>
      </p:sp>
      <p:sp>
        <p:nvSpPr>
          <p:cNvPr id="9" name="Rektangel 8"/>
          <p:cNvSpPr/>
          <p:nvPr/>
        </p:nvSpPr>
        <p:spPr>
          <a:xfrm>
            <a:off x="9339121" y="829884"/>
            <a:ext cx="1684800" cy="46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630777" y="2399289"/>
            <a:ext cx="2124000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8,8 %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18" name="Rektangel 17"/>
          <p:cNvSpPr/>
          <p:nvPr/>
        </p:nvSpPr>
        <p:spPr>
          <a:xfrm>
            <a:off x="20305" y="-13370"/>
            <a:ext cx="12171695" cy="83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non </a:t>
            </a:r>
            <a:r>
              <a:rPr lang="en-GB" sz="2800" b="1" dirty="0" err="1">
                <a:solidFill>
                  <a:srgbClr val="FF0000"/>
                </a:solidFill>
              </a:rPr>
              <a:t>riescono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/>
              <a:t>a fare le scale </a:t>
            </a:r>
            <a:r>
              <a:rPr lang="da-DK" sz="2800" b="1" dirty="0"/>
              <a:t>come prima dei 60 anni</a:t>
            </a:r>
            <a:endParaRPr lang="en-GB" sz="2800" b="1" dirty="0"/>
          </a:p>
        </p:txBody>
      </p:sp>
      <p:sp>
        <p:nvSpPr>
          <p:cNvPr id="26" name="Rektangel 25"/>
          <p:cNvSpPr/>
          <p:nvPr/>
        </p:nvSpPr>
        <p:spPr>
          <a:xfrm>
            <a:off x="6020372" y="2260225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15,6 %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27" name="Rektangel 26"/>
          <p:cNvSpPr/>
          <p:nvPr/>
        </p:nvSpPr>
        <p:spPr>
          <a:xfrm>
            <a:off x="9106186" y="1459731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43,5 %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34" name="Rektangel 33"/>
          <p:cNvSpPr/>
          <p:nvPr/>
        </p:nvSpPr>
        <p:spPr>
          <a:xfrm>
            <a:off x="2214015" y="3382556"/>
            <a:ext cx="9821465" cy="673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riescono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ancora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a fare </a:t>
            </a:r>
            <a:r>
              <a:rPr lang="en-GB" sz="2800" b="1" dirty="0"/>
              <a:t>le scale </a:t>
            </a:r>
            <a:r>
              <a:rPr lang="da-DK" sz="2800" b="1" dirty="0"/>
              <a:t>come prima dei 60 anni</a:t>
            </a:r>
            <a:endParaRPr lang="en-GB" sz="2800" b="1" dirty="0"/>
          </a:p>
        </p:txBody>
      </p:sp>
      <p:sp>
        <p:nvSpPr>
          <p:cNvPr id="44" name="Rektangel 43"/>
          <p:cNvSpPr/>
          <p:nvPr/>
        </p:nvSpPr>
        <p:spPr>
          <a:xfrm>
            <a:off x="3614465" y="4072975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91,1 %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6" name="Rektangel 45"/>
          <p:cNvSpPr/>
          <p:nvPr/>
        </p:nvSpPr>
        <p:spPr>
          <a:xfrm>
            <a:off x="5946221" y="4318839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84,4 %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8" name="Rektangel 47"/>
          <p:cNvSpPr/>
          <p:nvPr/>
        </p:nvSpPr>
        <p:spPr>
          <a:xfrm>
            <a:off x="8899921" y="5430936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56,5 %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pic>
        <p:nvPicPr>
          <p:cNvPr id="15" name="Bille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3" y="1927169"/>
            <a:ext cx="1341120" cy="2536190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213893" y="4318839"/>
            <a:ext cx="2124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MASCHI</a:t>
            </a:r>
          </a:p>
        </p:txBody>
      </p:sp>
    </p:spTree>
    <p:extLst>
      <p:ext uri="{BB962C8B-B14F-4D97-AF65-F5344CB8AC3E}">
        <p14:creationId xmlns:p14="http://schemas.microsoft.com/office/powerpoint/2010/main" val="33914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26" grpId="0" animBg="1"/>
      <p:bldP spid="27" grpId="0" animBg="1"/>
      <p:bldP spid="34" grpId="0" animBg="1"/>
      <p:bldP spid="44" grpId="0" animBg="1"/>
      <p:bldP spid="46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28073" y="755228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</a:t>
            </a:r>
          </a:p>
        </p:txBody>
      </p:sp>
      <p:sp>
        <p:nvSpPr>
          <p:cNvPr id="7" name="Rektangel 6"/>
          <p:cNvSpPr/>
          <p:nvPr/>
        </p:nvSpPr>
        <p:spPr>
          <a:xfrm>
            <a:off x="6081096" y="767585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</a:t>
            </a:r>
          </a:p>
        </p:txBody>
      </p:sp>
      <p:sp>
        <p:nvSpPr>
          <p:cNvPr id="9" name="Rektangel 8"/>
          <p:cNvSpPr/>
          <p:nvPr/>
        </p:nvSpPr>
        <p:spPr>
          <a:xfrm>
            <a:off x="8988644" y="750858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</a:t>
            </a:r>
          </a:p>
        </p:txBody>
      </p:sp>
      <p:sp>
        <p:nvSpPr>
          <p:cNvPr id="18" name="Rektangel 17"/>
          <p:cNvSpPr/>
          <p:nvPr/>
        </p:nvSpPr>
        <p:spPr>
          <a:xfrm>
            <a:off x="2265243" y="1494"/>
            <a:ext cx="9692640" cy="75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non </a:t>
            </a:r>
            <a:r>
              <a:rPr lang="en-GB" sz="2800" b="1" dirty="0" err="1">
                <a:solidFill>
                  <a:srgbClr val="FF0000"/>
                </a:solidFill>
              </a:rPr>
              <a:t>riescono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/>
              <a:t>a fare le scale </a:t>
            </a:r>
            <a:r>
              <a:rPr lang="da-DK" sz="2800" b="1" dirty="0"/>
              <a:t>come prima dei 60 anni</a:t>
            </a:r>
            <a:endParaRPr lang="en-GB" sz="2800" b="1" dirty="0"/>
          </a:p>
        </p:txBody>
      </p:sp>
      <p:sp>
        <p:nvSpPr>
          <p:cNvPr id="21" name="Rektangel 20"/>
          <p:cNvSpPr/>
          <p:nvPr/>
        </p:nvSpPr>
        <p:spPr>
          <a:xfrm>
            <a:off x="3465093" y="2201601"/>
            <a:ext cx="2060934" cy="721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13,2 %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2" name="Rektangel 21"/>
          <p:cNvSpPr/>
          <p:nvPr/>
        </p:nvSpPr>
        <p:spPr>
          <a:xfrm>
            <a:off x="6179788" y="1640554"/>
            <a:ext cx="2062800" cy="7213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22,1 %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8" name="Rektangel 27"/>
          <p:cNvSpPr/>
          <p:nvPr/>
        </p:nvSpPr>
        <p:spPr>
          <a:xfrm>
            <a:off x="8739155" y="1339467"/>
            <a:ext cx="2062800" cy="7213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62,1 %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14" name="Oval billedforklaring 13"/>
          <p:cNvSpPr/>
          <p:nvPr/>
        </p:nvSpPr>
        <p:spPr>
          <a:xfrm>
            <a:off x="411903" y="1194843"/>
            <a:ext cx="2554277" cy="1101498"/>
          </a:xfrm>
          <a:prstGeom prst="wedgeEllipseCallout">
            <a:avLst>
              <a:gd name="adj1" fmla="val -10936"/>
              <a:gd name="adj2" fmla="val 122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Domanda importante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982671" y="2951327"/>
            <a:ext cx="9692640" cy="75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Quanti</a:t>
            </a:r>
            <a:r>
              <a:rPr lang="en-GB" sz="2800" b="1" dirty="0"/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riescono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ancora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>
                <a:solidFill>
                  <a:schemeClr val="tx1"/>
                </a:solidFill>
              </a:rPr>
              <a:t>a fare </a:t>
            </a:r>
            <a:r>
              <a:rPr lang="en-GB" sz="2800" b="1" dirty="0"/>
              <a:t>le scale </a:t>
            </a:r>
            <a:r>
              <a:rPr lang="da-DK" sz="2800" b="1" dirty="0"/>
              <a:t>come prima dei 60 anni</a:t>
            </a:r>
            <a:endParaRPr lang="en-GB" sz="2800" b="1" dirty="0"/>
          </a:p>
        </p:txBody>
      </p:sp>
      <p:sp>
        <p:nvSpPr>
          <p:cNvPr id="20" name="Rektangel 19"/>
          <p:cNvSpPr/>
          <p:nvPr/>
        </p:nvSpPr>
        <p:spPr>
          <a:xfrm>
            <a:off x="8741021" y="5425264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37,9%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3" name="Rektangel 22"/>
          <p:cNvSpPr/>
          <p:nvPr/>
        </p:nvSpPr>
        <p:spPr>
          <a:xfrm>
            <a:off x="6225757" y="4056298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77,9%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24" name="Rektangel 23"/>
          <p:cNvSpPr/>
          <p:nvPr/>
        </p:nvSpPr>
        <p:spPr>
          <a:xfrm>
            <a:off x="3434491" y="3705572"/>
            <a:ext cx="2060934" cy="721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86,8 % </a:t>
            </a:r>
          </a:p>
          <a:p>
            <a:pPr algn="ctr"/>
            <a:r>
              <a:rPr lang="en-US" sz="1200" dirty="0"/>
              <a:t>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5" y="3082104"/>
            <a:ext cx="1469263" cy="2328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405" y="4834477"/>
            <a:ext cx="1273121" cy="73532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da-DK" sz="1800" dirty="0"/>
              <a:t>FEMMINE</a:t>
            </a:r>
          </a:p>
        </p:txBody>
      </p:sp>
    </p:spTree>
    <p:extLst>
      <p:ext uri="{BB962C8B-B14F-4D97-AF65-F5344CB8AC3E}">
        <p14:creationId xmlns:p14="http://schemas.microsoft.com/office/powerpoint/2010/main" val="29969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0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69818" y="609600"/>
            <a:ext cx="8631282" cy="530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Una </a:t>
            </a:r>
            <a:r>
              <a:rPr lang="en-US" sz="2400" dirty="0" err="1"/>
              <a:t>ricerca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200" b="1" dirty="0"/>
              <a:t>ha </a:t>
            </a:r>
            <a:r>
              <a:rPr lang="en-US" sz="3200" b="1" dirty="0" err="1"/>
              <a:t>seguito</a:t>
            </a:r>
            <a:r>
              <a:rPr lang="en-US" sz="3200" b="1" dirty="0"/>
              <a:t> 4.000 </a:t>
            </a:r>
            <a:r>
              <a:rPr lang="en-US" sz="3200" b="1" dirty="0" err="1"/>
              <a:t>persone</a:t>
            </a:r>
            <a:r>
              <a:rPr lang="en-US" sz="3200" b="1" dirty="0"/>
              <a:t> (</a:t>
            </a:r>
            <a:r>
              <a:rPr lang="en-US" sz="3200" b="1" dirty="0" err="1"/>
              <a:t>tra</a:t>
            </a:r>
            <a:r>
              <a:rPr lang="en-US" sz="3200" b="1" dirty="0"/>
              <a:t> 30-82 </a:t>
            </a:r>
            <a:r>
              <a:rPr lang="en-US" sz="3200" b="1" dirty="0" err="1"/>
              <a:t>anni</a:t>
            </a:r>
            <a:r>
              <a:rPr lang="en-US" sz="3200" b="1" dirty="0"/>
              <a:t>) per 5 </a:t>
            </a:r>
            <a:r>
              <a:rPr lang="en-US" sz="3200" b="1" dirty="0" err="1"/>
              <a:t>anni</a:t>
            </a:r>
            <a:r>
              <a:rPr lang="en-US" sz="3200" b="1" dirty="0"/>
              <a:t>,</a:t>
            </a:r>
            <a:br>
              <a:rPr lang="en-US" sz="3200" b="1" dirty="0"/>
            </a:br>
            <a:r>
              <a:rPr lang="it-IT" sz="2400" dirty="0"/>
              <a:t>e ha dimostrato che la proporzione di persone </a:t>
            </a:r>
          </a:p>
          <a:p>
            <a:pPr algn="ctr"/>
            <a:r>
              <a:rPr lang="it-IT" sz="2400" dirty="0"/>
              <a:t>che ha avuto e/o ha sviluppato problemi funzionali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it-IT" sz="3200" b="1" dirty="0"/>
              <a:t>era quasi 3 volte superiore nel gruppo</a:t>
            </a:r>
            <a:endParaRPr lang="en-US" sz="3200" b="1" dirty="0"/>
          </a:p>
          <a:p>
            <a:pPr algn="ctr"/>
            <a:r>
              <a:rPr lang="en-US" sz="2400" dirty="0"/>
              <a:t> con la </a:t>
            </a:r>
            <a:r>
              <a:rPr lang="en-US" sz="2400" b="1" dirty="0"/>
              <a:t>minor forza </a:t>
            </a:r>
            <a:r>
              <a:rPr lang="en-US" sz="2400" b="1" dirty="0" err="1"/>
              <a:t>nei</a:t>
            </a:r>
            <a:r>
              <a:rPr lang="en-US" sz="2400" b="1" dirty="0"/>
              <a:t> </a:t>
            </a:r>
            <a:r>
              <a:rPr lang="en-US" sz="2400" b="1" dirty="0" err="1"/>
              <a:t>muscoli</a:t>
            </a:r>
            <a:r>
              <a:rPr lang="en-US" sz="2400" b="1" dirty="0"/>
              <a:t> delle </a:t>
            </a:r>
            <a:r>
              <a:rPr lang="en-US" sz="2400" b="1" dirty="0" err="1"/>
              <a:t>gambe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  </a:t>
            </a:r>
            <a:r>
              <a:rPr lang="en-US" sz="2400" dirty="0" err="1"/>
              <a:t>comparata</a:t>
            </a:r>
            <a:r>
              <a:rPr lang="en-US" sz="2400" dirty="0"/>
              <a:t> al </a:t>
            </a:r>
            <a:r>
              <a:rPr lang="en-US" sz="2400" dirty="0" err="1"/>
              <a:t>gruppo</a:t>
            </a:r>
            <a:r>
              <a:rPr lang="en-US" sz="2400" dirty="0"/>
              <a:t> con la forza </a:t>
            </a:r>
            <a:r>
              <a:rPr lang="en-US" sz="2400" dirty="0" err="1"/>
              <a:t>maggiore</a:t>
            </a:r>
            <a:r>
              <a:rPr lang="en-US" sz="2400" dirty="0"/>
              <a:t>.</a:t>
            </a:r>
            <a:endParaRPr lang="da-DK" sz="2400" b="1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219" y="2315894"/>
            <a:ext cx="4180129" cy="27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39634" y="4688774"/>
            <a:ext cx="11495314" cy="1450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DIVENTANO PIÙ GRANDI E PIÙ FORTI SE IL LAVORO È ABBASTANZA REGOLARE E ABBASTANZA INTENSO.</a:t>
            </a:r>
          </a:p>
          <a:p>
            <a:pPr algn="ctr"/>
            <a:r>
              <a:rPr lang="it-IT" dirty="0"/>
              <a:t>DIVENTANO SEMPRE PIÙ PICCOLI E PIÙ DEBOLI SE NON LAVORANO ABBASTANZA REGOLARMENTE</a:t>
            </a:r>
            <a:r>
              <a:rPr lang="da-DK" dirty="0"/>
              <a:t>.</a:t>
            </a:r>
          </a:p>
        </p:txBody>
      </p:sp>
      <p:sp>
        <p:nvSpPr>
          <p:cNvPr id="8" name="Rektangel 7"/>
          <p:cNvSpPr/>
          <p:nvPr/>
        </p:nvSpPr>
        <p:spPr>
          <a:xfrm>
            <a:off x="121967" y="90239"/>
            <a:ext cx="12070031" cy="1201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/>
              <a:t>Mantenere o sviluppare la nostra forza fisica</a:t>
            </a:r>
            <a:endParaRPr lang="en-GB" sz="3200" dirty="0"/>
          </a:p>
        </p:txBody>
      </p:sp>
      <p:sp>
        <p:nvSpPr>
          <p:cNvPr id="9" name="Rektangel 8"/>
          <p:cNvSpPr/>
          <p:nvPr/>
        </p:nvSpPr>
        <p:spPr>
          <a:xfrm>
            <a:off x="0" y="887878"/>
            <a:ext cx="12191999" cy="836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I muscoli sono muscoli, non importa dove sono o l'età della persona</a:t>
            </a:r>
            <a:endParaRPr lang="en-GB" sz="24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6" y="1649550"/>
            <a:ext cx="4533020" cy="27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0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/>
        </p:nvSpPr>
        <p:spPr>
          <a:xfrm>
            <a:off x="8820725" y="2642266"/>
            <a:ext cx="2974803" cy="1716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Significa, ad esempio, che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i maschi all'età di 60 anni avranno perso un totale di 9 chilogrammi di massa muscolare pura se non fate uno sforzo attivo per evitarlo.</a:t>
            </a:r>
            <a:endParaRPr lang="da-DK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47134" y="2642266"/>
            <a:ext cx="4789747" cy="1716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Al giorno d'oggi, è documentato che molti di noi già </a:t>
            </a:r>
          </a:p>
          <a:p>
            <a:r>
              <a:rPr lang="it-IT" sz="1400" dirty="0">
                <a:solidFill>
                  <a:schemeClr val="tx1"/>
                </a:solidFill>
              </a:rPr>
              <a:t>entrando nei trent'anni, </a:t>
            </a:r>
          </a:p>
          <a:p>
            <a:r>
              <a:rPr lang="it-IT" sz="1400" dirty="0">
                <a:solidFill>
                  <a:schemeClr val="tx1"/>
                </a:solidFill>
              </a:rPr>
              <a:t>cominciano a perdere massa muscolare e forza muscolare. </a:t>
            </a:r>
          </a:p>
          <a:p>
            <a:r>
              <a:rPr lang="it-IT" sz="1400" dirty="0">
                <a:solidFill>
                  <a:schemeClr val="tx1"/>
                </a:solidFill>
              </a:rPr>
              <a:t>Lo facciamo perché la vita moderna, il nostro livello di attività quotidiana già da quest'età, è così ridotto che in realtà non stimolano e non costruire o addirittura mantenere la nostra forza fisica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da-DK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5209224" y="2642266"/>
            <a:ext cx="3439158" cy="1716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Se </a:t>
            </a:r>
            <a:r>
              <a:rPr lang="it-IT" sz="1400" b="1" dirty="0">
                <a:solidFill>
                  <a:schemeClr val="tx1"/>
                </a:solidFill>
              </a:rPr>
              <a:t>non facciamo nulla </a:t>
            </a:r>
            <a:r>
              <a:rPr lang="it-IT" sz="1400" dirty="0">
                <a:solidFill>
                  <a:schemeClr val="tx1"/>
                </a:solidFill>
              </a:rPr>
              <a:t>per impedire questo sviluppo, allora un uomo adulto, da </a:t>
            </a:r>
          </a:p>
          <a:p>
            <a:r>
              <a:rPr lang="it-IT" sz="1400" dirty="0">
                <a:solidFill>
                  <a:schemeClr val="tx1"/>
                </a:solidFill>
              </a:rPr>
              <a:t>l'età di 30 anni, perderà in media circa 3 chilogrammi di muscolo per decennio in media.</a:t>
            </a:r>
          </a:p>
        </p:txBody>
      </p:sp>
    </p:spTree>
    <p:extLst>
      <p:ext uri="{BB962C8B-B14F-4D97-AF65-F5344CB8AC3E}">
        <p14:creationId xmlns:p14="http://schemas.microsoft.com/office/powerpoint/2010/main" val="61426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image001.jpg@01D37A4A.783D0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" y="339902"/>
            <a:ext cx="3729578" cy="104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Image result for EU logo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22" y="6066447"/>
            <a:ext cx="1772687" cy="5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1213546" y="3830213"/>
            <a:ext cx="1838037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tra 0 – 30 anni</a:t>
            </a:r>
          </a:p>
        </p:txBody>
      </p:sp>
      <p:sp>
        <p:nvSpPr>
          <p:cNvPr id="9" name="Rektangel 8"/>
          <p:cNvSpPr/>
          <p:nvPr/>
        </p:nvSpPr>
        <p:spPr>
          <a:xfrm>
            <a:off x="1213546" y="2769760"/>
            <a:ext cx="1838037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Costruiamo</a:t>
            </a:r>
            <a:r>
              <a:rPr lang="en-GB" dirty="0"/>
              <a:t> la nostra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muscolare</a:t>
            </a: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4361643" y="2766012"/>
            <a:ext cx="2086781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Tra</a:t>
            </a:r>
            <a:r>
              <a:rPr lang="en-GB" dirty="0"/>
              <a:t> 31 – 60 </a:t>
            </a:r>
            <a:r>
              <a:rPr lang="en-GB" dirty="0" err="1"/>
              <a:t>anni</a:t>
            </a:r>
            <a:r>
              <a:rPr lang="en-GB" dirty="0"/>
              <a:t> </a:t>
            </a:r>
            <a:r>
              <a:rPr lang="en-GB" dirty="0" err="1"/>
              <a:t>perdiamo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4361643" y="3830212"/>
            <a:ext cx="208678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9 kg di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muscolare</a:t>
            </a:r>
            <a:endParaRPr lang="en-GB" dirty="0"/>
          </a:p>
        </p:txBody>
      </p:sp>
      <p:sp>
        <p:nvSpPr>
          <p:cNvPr id="12" name="Rektangel 11"/>
          <p:cNvSpPr/>
          <p:nvPr/>
        </p:nvSpPr>
        <p:spPr>
          <a:xfrm>
            <a:off x="8265626" y="2766012"/>
            <a:ext cx="2504210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Tra</a:t>
            </a:r>
            <a:r>
              <a:rPr lang="en-GB" dirty="0"/>
              <a:t>  61 e 100 </a:t>
            </a:r>
            <a:r>
              <a:rPr lang="en-GB" dirty="0" err="1"/>
              <a:t>anni</a:t>
            </a:r>
            <a:r>
              <a:rPr lang="en-GB" dirty="0"/>
              <a:t> </a:t>
            </a:r>
            <a:r>
              <a:rPr lang="en-GB" dirty="0" err="1"/>
              <a:t>perdere</a:t>
            </a:r>
            <a:r>
              <a:rPr lang="en-GB" dirty="0"/>
              <a:t> </a:t>
            </a:r>
            <a:r>
              <a:rPr lang="en-GB" dirty="0" err="1"/>
              <a:t>altri</a:t>
            </a:r>
            <a:endParaRPr lang="en-GB" dirty="0"/>
          </a:p>
        </p:txBody>
      </p:sp>
      <p:sp>
        <p:nvSpPr>
          <p:cNvPr id="13" name="Rektangel 12"/>
          <p:cNvSpPr/>
          <p:nvPr/>
        </p:nvSpPr>
        <p:spPr>
          <a:xfrm>
            <a:off x="8360876" y="4967434"/>
            <a:ext cx="251044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Ha </a:t>
            </a:r>
            <a:r>
              <a:rPr lang="en-GB" dirty="0" err="1"/>
              <a:t>conseguenze</a:t>
            </a:r>
            <a:r>
              <a:rPr lang="en-GB" dirty="0"/>
              <a:t> per la nostra </a:t>
            </a:r>
            <a:r>
              <a:rPr lang="en-GB" dirty="0" err="1"/>
              <a:t>indipendenza</a:t>
            </a:r>
            <a:endParaRPr lang="en-GB" dirty="0"/>
          </a:p>
        </p:txBody>
      </p:sp>
      <p:sp>
        <p:nvSpPr>
          <p:cNvPr id="16" name="Rektangel 15"/>
          <p:cNvSpPr/>
          <p:nvPr/>
        </p:nvSpPr>
        <p:spPr>
          <a:xfrm>
            <a:off x="4145909" y="4967435"/>
            <a:ext cx="242968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Non ci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conseguenze</a:t>
            </a:r>
            <a:r>
              <a:rPr lang="en-GB" dirty="0"/>
              <a:t> per la nostra </a:t>
            </a:r>
            <a:r>
              <a:rPr lang="en-GB" dirty="0" err="1"/>
              <a:t>indipendenza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8360876" y="3797483"/>
            <a:ext cx="2510442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9 kg di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muscolare</a:t>
            </a:r>
            <a:r>
              <a:rPr lang="en-GB" dirty="0"/>
              <a:t> o di </a:t>
            </a:r>
            <a:r>
              <a:rPr lang="en-GB" dirty="0" err="1"/>
              <a:t>più</a:t>
            </a:r>
            <a:endParaRPr lang="en-GB" dirty="0"/>
          </a:p>
        </p:txBody>
      </p:sp>
      <p:sp>
        <p:nvSpPr>
          <p:cNvPr id="3" name="Nedadgående pil 2"/>
          <p:cNvSpPr/>
          <p:nvPr/>
        </p:nvSpPr>
        <p:spPr>
          <a:xfrm>
            <a:off x="1809750" y="3409950"/>
            <a:ext cx="641642" cy="45507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Nedadgående pil 17"/>
          <p:cNvSpPr/>
          <p:nvPr/>
        </p:nvSpPr>
        <p:spPr>
          <a:xfrm>
            <a:off x="5039929" y="3413426"/>
            <a:ext cx="641642" cy="4550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Nedadgående pil 18"/>
          <p:cNvSpPr/>
          <p:nvPr/>
        </p:nvSpPr>
        <p:spPr>
          <a:xfrm>
            <a:off x="5039929" y="4550649"/>
            <a:ext cx="641642" cy="4550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Nedadgående pil 19"/>
          <p:cNvSpPr/>
          <p:nvPr/>
        </p:nvSpPr>
        <p:spPr>
          <a:xfrm>
            <a:off x="9196910" y="3409949"/>
            <a:ext cx="641642" cy="4550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Nedadgående pil 20"/>
          <p:cNvSpPr/>
          <p:nvPr/>
        </p:nvSpPr>
        <p:spPr>
          <a:xfrm>
            <a:off x="9295276" y="4512359"/>
            <a:ext cx="641642" cy="4550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0" y="613690"/>
            <a:ext cx="1702808" cy="17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447" y="0"/>
            <a:ext cx="8911687" cy="1280890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245288" y="326205"/>
            <a:ext cx="4799678" cy="825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Forza della pressione della mano e dei flessori del braccia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34528"/>
              </p:ext>
            </p:extLst>
          </p:nvPr>
        </p:nvGraphicFramePr>
        <p:xfrm>
          <a:off x="3468527" y="1480959"/>
          <a:ext cx="6946542" cy="370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57757">
                  <a:extLst>
                    <a:ext uri="{9D8B030D-6E8A-4147-A177-3AD203B41FA5}">
                      <a16:colId xmlns:a16="http://schemas.microsoft.com/office/drawing/2014/main" val="793636851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1384317568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2402341842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956959367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3282029272"/>
                    </a:ext>
                  </a:extLst>
                </a:gridCol>
                <a:gridCol w="1157757">
                  <a:extLst>
                    <a:ext uri="{9D8B030D-6E8A-4147-A177-3AD203B41FA5}">
                      <a16:colId xmlns:a16="http://schemas.microsoft.com/office/drawing/2014/main" val="1648625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65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70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80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85 anni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90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87663"/>
                  </a:ext>
                </a:extLst>
              </a:tr>
            </a:tbl>
          </a:graphicData>
        </a:graphic>
      </p:graphicFrame>
      <p:cxnSp>
        <p:nvCxnSpPr>
          <p:cNvPr id="8" name="Lige forbindelse 7"/>
          <p:cNvCxnSpPr/>
          <p:nvPr/>
        </p:nvCxnSpPr>
        <p:spPr>
          <a:xfrm flipV="1">
            <a:off x="1125417" y="2793173"/>
            <a:ext cx="10510787" cy="361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1125417" y="3414918"/>
            <a:ext cx="9721516" cy="1398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Quando troviamo qualcosa di più difficile da fare a 45 anni che a 40 anni. </a:t>
            </a:r>
          </a:p>
          <a:p>
            <a:pPr algn="ctr"/>
            <a:r>
              <a:rPr lang="it-IT" b="1" dirty="0"/>
              <a:t>abbiamo capito subito che era causata da uno scarso esercizio fisico</a:t>
            </a:r>
            <a:r>
              <a:rPr lang="en-GB" b="1" dirty="0"/>
              <a:t>. </a:t>
            </a:r>
          </a:p>
        </p:txBody>
      </p:sp>
      <p:sp>
        <p:nvSpPr>
          <p:cNvPr id="28" name="Rektangel 27"/>
          <p:cNvSpPr/>
          <p:nvPr/>
        </p:nvSpPr>
        <p:spPr>
          <a:xfrm>
            <a:off x="1386039" y="5122226"/>
            <a:ext cx="9721516" cy="13988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Quando troviamo qualcosa di difficile da fare a 75 anni mentre lo facevamo a 74 o 72 anni </a:t>
            </a:r>
            <a:r>
              <a:rPr lang="it-IT" b="1" dirty="0" err="1"/>
              <a:t>iImprovvisamente</a:t>
            </a:r>
            <a:r>
              <a:rPr lang="it-IT" b="1" dirty="0"/>
              <a:t> iniziamo a pensare: "</a:t>
            </a:r>
            <a:r>
              <a:rPr lang="it-IT" b="1" i="1" dirty="0"/>
              <a:t>è perché sto invecchiando</a:t>
            </a:r>
            <a:r>
              <a:rPr lang="it-IT" b="1" dirty="0"/>
              <a:t>".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NO non lo è</a:t>
            </a:r>
          </a:p>
        </p:txBody>
      </p:sp>
      <p:sp>
        <p:nvSpPr>
          <p:cNvPr id="6" name="Billedforklaring med nedadgående pil 5"/>
          <p:cNvSpPr/>
          <p:nvPr/>
        </p:nvSpPr>
        <p:spPr>
          <a:xfrm>
            <a:off x="6432249" y="2043191"/>
            <a:ext cx="1464369" cy="56394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”è l’età”</a:t>
            </a:r>
          </a:p>
        </p:txBody>
      </p:sp>
      <p:cxnSp>
        <p:nvCxnSpPr>
          <p:cNvPr id="16" name="Lige forbindelse 15"/>
          <p:cNvCxnSpPr/>
          <p:nvPr/>
        </p:nvCxnSpPr>
        <p:spPr>
          <a:xfrm>
            <a:off x="738909" y="1866436"/>
            <a:ext cx="2729618" cy="163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>
            <a:off x="3468527" y="2041333"/>
            <a:ext cx="5084346" cy="8604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ledforklaring med opadgående pil 11"/>
          <p:cNvSpPr/>
          <p:nvPr/>
        </p:nvSpPr>
        <p:spPr>
          <a:xfrm>
            <a:off x="2829826" y="2092718"/>
            <a:ext cx="1663345" cy="652498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pensionamento</a:t>
            </a:r>
          </a:p>
        </p:txBody>
      </p:sp>
    </p:spTree>
    <p:extLst>
      <p:ext uri="{BB962C8B-B14F-4D97-AF65-F5344CB8AC3E}">
        <p14:creationId xmlns:p14="http://schemas.microsoft.com/office/powerpoint/2010/main" val="4875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313753" y="1549564"/>
            <a:ext cx="9264412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/>
              <a:t>Svolgere le nostre normali attività di vita quotidiana </a:t>
            </a:r>
          </a:p>
          <a:p>
            <a:pPr algn="ctr"/>
            <a:r>
              <a:rPr lang="it-IT" sz="2800" dirty="0"/>
              <a:t>non mantiene le nostre capacità di fare queste attività per tutta la vita.</a:t>
            </a:r>
            <a:r>
              <a:rPr lang="en-US" sz="2800" dirty="0"/>
              <a:t> </a:t>
            </a:r>
            <a:endParaRPr lang="da-DK" sz="2800" dirty="0"/>
          </a:p>
        </p:txBody>
      </p:sp>
      <p:sp>
        <p:nvSpPr>
          <p:cNvPr id="6" name="Rektangel 5"/>
          <p:cNvSpPr/>
          <p:nvPr/>
        </p:nvSpPr>
        <p:spPr>
          <a:xfrm>
            <a:off x="-95925" y="274320"/>
            <a:ext cx="8593380" cy="4310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52" y="2960312"/>
            <a:ext cx="2476966" cy="294876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815060" y="4833985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5 kg</a:t>
            </a:r>
          </a:p>
        </p:txBody>
      </p:sp>
      <p:sp>
        <p:nvSpPr>
          <p:cNvPr id="9" name="Rektangel 8"/>
          <p:cNvSpPr/>
          <p:nvPr/>
        </p:nvSpPr>
        <p:spPr>
          <a:xfrm>
            <a:off x="471525" y="3800037"/>
            <a:ext cx="9264412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a-DK" sz="28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3944099"/>
            <a:ext cx="2919984" cy="194767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78" y="3256777"/>
            <a:ext cx="3724977" cy="2793733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71525" y="192402"/>
            <a:ext cx="9264412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/>
              <a:t>IMPORTANTE LEZIONE DA IMPARARE E RICORDARE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87842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73315" y="2127564"/>
            <a:ext cx="6027485" cy="3752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/>
              <a:t>Capacità di riserva </a:t>
            </a:r>
          </a:p>
          <a:p>
            <a:pPr algn="ctr"/>
            <a:r>
              <a:rPr lang="it-IT" sz="3200" dirty="0"/>
              <a:t>della</a:t>
            </a:r>
          </a:p>
          <a:p>
            <a:pPr algn="ctr"/>
            <a:r>
              <a:rPr lang="it-IT" sz="3200" dirty="0"/>
              <a:t> forza muscolare</a:t>
            </a:r>
            <a:r>
              <a:rPr lang="en-US" sz="3600" dirty="0"/>
              <a:t> </a:t>
            </a:r>
          </a:p>
          <a:p>
            <a:pPr algn="ctr"/>
            <a:endParaRPr lang="en-US" sz="3600" dirty="0"/>
          </a:p>
          <a:p>
            <a:pPr algn="ctr"/>
            <a:r>
              <a:rPr lang="it-IT" sz="2800" dirty="0"/>
              <a:t>La capacità di riserva della forza muscolare è l'eccedenza che hai rispetto al bisogno di forza.</a:t>
            </a:r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2" y="2282504"/>
            <a:ext cx="5083154" cy="3202577"/>
          </a:xfrm>
          <a:prstGeom prst="rect">
            <a:avLst/>
          </a:prstGeom>
        </p:spPr>
      </p:pic>
      <p:sp>
        <p:nvSpPr>
          <p:cNvPr id="3" name="Billedforklaring med nedadgående pil 2"/>
          <p:cNvSpPr/>
          <p:nvPr/>
        </p:nvSpPr>
        <p:spPr>
          <a:xfrm>
            <a:off x="924025" y="500514"/>
            <a:ext cx="5274644" cy="1414913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Ora </a:t>
            </a:r>
            <a:r>
              <a:rPr lang="en-GB" sz="3600" dirty="0" err="1"/>
              <a:t>dobbiamo</a:t>
            </a:r>
            <a:r>
              <a:rPr lang="en-GB" sz="3600" dirty="0"/>
              <a:t> </a:t>
            </a:r>
            <a:r>
              <a:rPr lang="en-GB" sz="3600" dirty="0" err="1"/>
              <a:t>parlare</a:t>
            </a:r>
            <a:r>
              <a:rPr lang="en-GB" sz="3600" dirty="0"/>
              <a:t> di</a:t>
            </a:r>
          </a:p>
        </p:txBody>
      </p:sp>
    </p:spTree>
    <p:extLst>
      <p:ext uri="{BB962C8B-B14F-4D97-AF65-F5344CB8AC3E}">
        <p14:creationId xmlns:p14="http://schemas.microsoft.com/office/powerpoint/2010/main" val="256741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52417" y="4950031"/>
            <a:ext cx="11495314" cy="145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-95925" y="274320"/>
            <a:ext cx="8593380" cy="4310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15" y="242153"/>
            <a:ext cx="1978847" cy="235577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674671" y="1671111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5 kg</a:t>
            </a:r>
          </a:p>
        </p:txBody>
      </p:sp>
      <p:cxnSp>
        <p:nvCxnSpPr>
          <p:cNvPr id="5" name="Lige pilforbindelse 4"/>
          <p:cNvCxnSpPr/>
          <p:nvPr/>
        </p:nvCxnSpPr>
        <p:spPr>
          <a:xfrm flipV="1">
            <a:off x="1470332" y="2059807"/>
            <a:ext cx="0" cy="270343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1470332" y="4809144"/>
            <a:ext cx="3621432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V="1">
            <a:off x="1479954" y="3043142"/>
            <a:ext cx="3611810" cy="23830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>
            <a:off x="140401" y="2649802"/>
            <a:ext cx="2232575" cy="78842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Livello</a:t>
            </a:r>
            <a:r>
              <a:rPr lang="en-GB" dirty="0"/>
              <a:t> di </a:t>
            </a:r>
            <a:r>
              <a:rPr lang="en-GB" dirty="0" err="1"/>
              <a:t>capacità</a:t>
            </a:r>
            <a:r>
              <a:rPr lang="en-GB" dirty="0"/>
              <a:t> </a:t>
            </a:r>
            <a:r>
              <a:rPr lang="en-GB" dirty="0" err="1"/>
              <a:t>massima</a:t>
            </a:r>
            <a:endParaRPr lang="en-GB" dirty="0"/>
          </a:p>
          <a:p>
            <a:pPr algn="ctr"/>
            <a:r>
              <a:rPr lang="en-GB" dirty="0"/>
              <a:t>20 kg</a:t>
            </a:r>
          </a:p>
        </p:txBody>
      </p:sp>
      <p:cxnSp>
        <p:nvCxnSpPr>
          <p:cNvPr id="21" name="Lige pilforbindelse 20"/>
          <p:cNvCxnSpPr/>
          <p:nvPr/>
        </p:nvCxnSpPr>
        <p:spPr>
          <a:xfrm flipV="1">
            <a:off x="7149237" y="2310063"/>
            <a:ext cx="9622" cy="2506777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/>
          <p:cNvCxnSpPr/>
          <p:nvPr/>
        </p:nvCxnSpPr>
        <p:spPr>
          <a:xfrm>
            <a:off x="7168494" y="4804391"/>
            <a:ext cx="3621432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/>
          <p:cNvCxnSpPr/>
          <p:nvPr/>
        </p:nvCxnSpPr>
        <p:spPr>
          <a:xfrm>
            <a:off x="7600552" y="3563451"/>
            <a:ext cx="3611810" cy="0"/>
          </a:xfrm>
          <a:prstGeom prst="straightConnector1">
            <a:avLst/>
          </a:prstGeom>
          <a:ln w="3175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2372976" y="418712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5 kg</a:t>
            </a:r>
          </a:p>
        </p:txBody>
      </p:sp>
      <p:sp>
        <p:nvSpPr>
          <p:cNvPr id="27" name="Rektangel 26"/>
          <p:cNvSpPr/>
          <p:nvPr/>
        </p:nvSpPr>
        <p:spPr>
          <a:xfrm>
            <a:off x="7990949" y="4138874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5 kg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364178" y="3066965"/>
            <a:ext cx="1018903" cy="1112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300%</a:t>
            </a:r>
          </a:p>
        </p:txBody>
      </p:sp>
      <p:sp>
        <p:nvSpPr>
          <p:cNvPr id="29" name="Rektangel 28"/>
          <p:cNvSpPr/>
          <p:nvPr/>
        </p:nvSpPr>
        <p:spPr>
          <a:xfrm>
            <a:off x="7990949" y="3913502"/>
            <a:ext cx="1018903" cy="2253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20 %</a:t>
            </a:r>
          </a:p>
        </p:txBody>
      </p:sp>
      <p:sp>
        <p:nvSpPr>
          <p:cNvPr id="30" name="Rektangel 29"/>
          <p:cNvSpPr/>
          <p:nvPr/>
        </p:nvSpPr>
        <p:spPr>
          <a:xfrm>
            <a:off x="252417" y="87153"/>
            <a:ext cx="5496786" cy="18649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</a:rPr>
              <a:t>Maggiore è la capacità di riserva di cui disponiamo</a:t>
            </a:r>
            <a:r>
              <a:rPr lang="en-GB" sz="2800" b="1" dirty="0">
                <a:solidFill>
                  <a:sysClr val="windowText" lastClr="000000"/>
                </a:solidFill>
              </a:rPr>
              <a:t>, </a:t>
            </a:r>
          </a:p>
          <a:p>
            <a:pPr algn="ctr"/>
            <a:r>
              <a:rPr lang="en-GB" sz="3600" b="1" dirty="0" err="1">
                <a:solidFill>
                  <a:srgbClr val="00B050"/>
                </a:solidFill>
              </a:rPr>
              <a:t>più</a:t>
            </a:r>
            <a:r>
              <a:rPr lang="en-GB" sz="3600" b="1" dirty="0">
                <a:solidFill>
                  <a:srgbClr val="00B050"/>
                </a:solidFill>
              </a:rPr>
              <a:t> </a:t>
            </a:r>
            <a:r>
              <a:rPr lang="en-GB" sz="3600" b="1" dirty="0" err="1">
                <a:solidFill>
                  <a:srgbClr val="00B050"/>
                </a:solidFill>
              </a:rPr>
              <a:t>facilmente</a:t>
            </a:r>
            <a:endParaRPr lang="en-GB" sz="3600" b="1" dirty="0">
              <a:solidFill>
                <a:srgbClr val="00B050"/>
              </a:solidFill>
            </a:endParaRPr>
          </a:p>
          <a:p>
            <a:pPr algn="ctr"/>
            <a:r>
              <a:rPr lang="en-GB" sz="1600" b="1" dirty="0" err="1">
                <a:solidFill>
                  <a:sysClr val="windowText" lastClr="000000"/>
                </a:solidFill>
              </a:rPr>
              <a:t>Riusciremo</a:t>
            </a:r>
            <a:r>
              <a:rPr lang="en-GB" sz="1600" b="1" dirty="0">
                <a:solidFill>
                  <a:sysClr val="windowText" lastClr="000000"/>
                </a:solidFill>
              </a:rPr>
              <a:t> a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svolgere</a:t>
            </a:r>
            <a:r>
              <a:rPr lang="en-GB" sz="1600" b="1" dirty="0">
                <a:solidFill>
                  <a:sysClr val="windowText" lastClr="000000"/>
                </a:solidFill>
              </a:rPr>
              <a:t> diverse attività.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E </a:t>
            </a:r>
            <a:r>
              <a:rPr lang="en-GB" b="1" dirty="0" err="1">
                <a:solidFill>
                  <a:sysClr val="windowText" lastClr="000000"/>
                </a:solidFill>
              </a:rPr>
              <a:t>saremo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b="1" dirty="0" err="1">
                <a:solidFill>
                  <a:srgbClr val="00B050"/>
                </a:solidFill>
              </a:rPr>
              <a:t>Più</a:t>
            </a:r>
            <a:r>
              <a:rPr lang="en-GB" b="1" dirty="0">
                <a:solidFill>
                  <a:srgbClr val="00B050"/>
                </a:solidFill>
              </a:rPr>
              <a:t> MOTIVATI </a:t>
            </a:r>
            <a:r>
              <a:rPr lang="en-GB" b="1" dirty="0">
                <a:solidFill>
                  <a:sysClr val="windowText" lastClr="000000"/>
                </a:solidFill>
              </a:rPr>
              <a:t>a </a:t>
            </a:r>
            <a:r>
              <a:rPr lang="en-GB" b="1" dirty="0" err="1">
                <a:solidFill>
                  <a:sysClr val="windowText" lastClr="000000"/>
                </a:solidFill>
              </a:rPr>
              <a:t>compierle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 flipH="1">
            <a:off x="3266821" y="3337481"/>
            <a:ext cx="1962223" cy="59122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Capacità</a:t>
            </a:r>
            <a:r>
              <a:rPr lang="en-GB" dirty="0"/>
              <a:t> di </a:t>
            </a:r>
            <a:r>
              <a:rPr lang="en-GB" dirty="0" err="1"/>
              <a:t>riserva</a:t>
            </a:r>
            <a:endParaRPr lang="en-GB" dirty="0"/>
          </a:p>
        </p:txBody>
      </p:sp>
      <p:sp>
        <p:nvSpPr>
          <p:cNvPr id="32" name="Pentagon 31"/>
          <p:cNvSpPr/>
          <p:nvPr/>
        </p:nvSpPr>
        <p:spPr>
          <a:xfrm flipH="1">
            <a:off x="9195710" y="3748740"/>
            <a:ext cx="1962223" cy="59122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Capacità</a:t>
            </a:r>
            <a:r>
              <a:rPr lang="en-GB" dirty="0"/>
              <a:t> di </a:t>
            </a:r>
            <a:r>
              <a:rPr lang="en-GB" dirty="0" err="1"/>
              <a:t>riserva</a:t>
            </a:r>
            <a:endParaRPr lang="en-GB" dirty="0"/>
          </a:p>
        </p:txBody>
      </p:sp>
      <p:sp>
        <p:nvSpPr>
          <p:cNvPr id="23" name="Pentagon 22"/>
          <p:cNvSpPr/>
          <p:nvPr/>
        </p:nvSpPr>
        <p:spPr>
          <a:xfrm>
            <a:off x="5701202" y="3170242"/>
            <a:ext cx="2162117" cy="788428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Livello</a:t>
            </a:r>
            <a:r>
              <a:rPr lang="en-GB" dirty="0"/>
              <a:t> di </a:t>
            </a:r>
            <a:r>
              <a:rPr lang="en-GB" dirty="0" err="1"/>
              <a:t>capacità</a:t>
            </a:r>
            <a:r>
              <a:rPr lang="en-GB" dirty="0"/>
              <a:t> </a:t>
            </a:r>
            <a:r>
              <a:rPr lang="en-GB" dirty="0" err="1"/>
              <a:t>massima</a:t>
            </a:r>
            <a:endParaRPr lang="en-GB" dirty="0"/>
          </a:p>
          <a:p>
            <a:pPr algn="ctr"/>
            <a:r>
              <a:rPr lang="en-GB" dirty="0"/>
              <a:t>6 kg</a:t>
            </a:r>
          </a:p>
        </p:txBody>
      </p:sp>
      <p:sp>
        <p:nvSpPr>
          <p:cNvPr id="25" name="Rektangel 24"/>
          <p:cNvSpPr/>
          <p:nvPr/>
        </p:nvSpPr>
        <p:spPr>
          <a:xfrm>
            <a:off x="6230817" y="4991178"/>
            <a:ext cx="5496786" cy="145076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</a:rPr>
              <a:t>Minore è la capacità di riserva che abbiamo</a:t>
            </a:r>
            <a:r>
              <a:rPr lang="en-GB" sz="2800" b="1" dirty="0">
                <a:solidFill>
                  <a:sysClr val="windowText" lastClr="000000"/>
                </a:solidFill>
              </a:rPr>
              <a:t>, </a:t>
            </a:r>
            <a:r>
              <a:rPr lang="en-GB" sz="3600" b="1" dirty="0" err="1">
                <a:solidFill>
                  <a:srgbClr val="FF0000"/>
                </a:solidFill>
              </a:rPr>
              <a:t>più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difficilmente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1600" b="1" dirty="0" err="1">
                <a:solidFill>
                  <a:sysClr val="windowText" lastClr="000000"/>
                </a:solidFill>
              </a:rPr>
              <a:t>Riusciremo</a:t>
            </a:r>
            <a:r>
              <a:rPr lang="en-GB" sz="1600" b="1" dirty="0">
                <a:solidFill>
                  <a:sysClr val="windowText" lastClr="000000"/>
                </a:solidFill>
              </a:rPr>
              <a:t> a </a:t>
            </a:r>
            <a:r>
              <a:rPr lang="en-GB" sz="1600" b="1" dirty="0" err="1">
                <a:solidFill>
                  <a:sysClr val="windowText" lastClr="000000"/>
                </a:solidFill>
              </a:rPr>
              <a:t>svolgere</a:t>
            </a:r>
            <a:r>
              <a:rPr lang="en-GB" sz="1600" b="1" dirty="0">
                <a:solidFill>
                  <a:sysClr val="windowText" lastClr="000000"/>
                </a:solidFill>
              </a:rPr>
              <a:t> diverse attività.</a:t>
            </a:r>
          </a:p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E </a:t>
            </a:r>
            <a:r>
              <a:rPr lang="en-GB" b="1" dirty="0" err="1">
                <a:solidFill>
                  <a:sysClr val="windowText" lastClr="000000"/>
                </a:solidFill>
              </a:rPr>
              <a:t>saremo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MENO MOTIVATI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b="1" dirty="0" err="1">
                <a:solidFill>
                  <a:sysClr val="windowText" lastClr="000000"/>
                </a:solidFill>
              </a:rPr>
              <a:t>nel</a:t>
            </a:r>
            <a:r>
              <a:rPr lang="en-GB" b="1" dirty="0">
                <a:solidFill>
                  <a:sysClr val="windowText" lastClr="000000"/>
                </a:solidFill>
              </a:rPr>
              <a:t> </a:t>
            </a:r>
            <a:r>
              <a:rPr lang="en-GB" b="1" dirty="0" err="1">
                <a:solidFill>
                  <a:sysClr val="windowText" lastClr="000000"/>
                </a:solidFill>
              </a:rPr>
              <a:t>compierle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83898" y="1946711"/>
            <a:ext cx="8296473" cy="207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La perdita della nostra capacità di riserva non è dovuta all’età,</a:t>
            </a:r>
          </a:p>
          <a:p>
            <a:pPr algn="ctr"/>
            <a:endParaRPr lang="it-IT" sz="2800" b="1" dirty="0">
              <a:solidFill>
                <a:srgbClr val="FF0000"/>
              </a:solidFill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è causata solo dal non fare nulla per mantenerla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da-DK" sz="2800" dirty="0">
              <a:solidFill>
                <a:srgbClr val="FF0000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69" y="960085"/>
            <a:ext cx="3044982" cy="362497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3212321">
            <a:off x="10674672" y="3415080"/>
            <a:ext cx="1018903" cy="6486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chemeClr val="bg1"/>
                </a:solidFill>
              </a:rPr>
              <a:t>5 kg</a:t>
            </a:r>
          </a:p>
        </p:txBody>
      </p:sp>
    </p:spTree>
    <p:extLst>
      <p:ext uri="{BB962C8B-B14F-4D97-AF65-F5344CB8AC3E}">
        <p14:creationId xmlns:p14="http://schemas.microsoft.com/office/powerpoint/2010/main" val="358373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7" y="4011680"/>
            <a:ext cx="1469263" cy="2328874"/>
          </a:xfrm>
          <a:prstGeom prst="rect">
            <a:avLst/>
          </a:prstGeom>
        </p:spPr>
      </p:pic>
      <p:pic>
        <p:nvPicPr>
          <p:cNvPr id="20" name="Billed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" y="772273"/>
            <a:ext cx="1341120" cy="2536190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3680555" y="605481"/>
            <a:ext cx="1685016" cy="4396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60 – 64 </a:t>
            </a:r>
          </a:p>
        </p:txBody>
      </p:sp>
      <p:sp>
        <p:nvSpPr>
          <p:cNvPr id="7" name="Rektangel 6"/>
          <p:cNvSpPr/>
          <p:nvPr/>
        </p:nvSpPr>
        <p:spPr>
          <a:xfrm>
            <a:off x="6095999" y="606379"/>
            <a:ext cx="1791855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65 – 79</a:t>
            </a:r>
          </a:p>
        </p:txBody>
      </p:sp>
      <p:sp>
        <p:nvSpPr>
          <p:cNvPr id="9" name="Rektangel 8"/>
          <p:cNvSpPr/>
          <p:nvPr/>
        </p:nvSpPr>
        <p:spPr>
          <a:xfrm>
            <a:off x="8765638" y="605481"/>
            <a:ext cx="1583416" cy="514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+ 80 </a:t>
            </a:r>
          </a:p>
        </p:txBody>
      </p:sp>
      <p:sp>
        <p:nvSpPr>
          <p:cNvPr id="29" name="Rektangel 28"/>
          <p:cNvSpPr/>
          <p:nvPr/>
        </p:nvSpPr>
        <p:spPr>
          <a:xfrm>
            <a:off x="0" y="0"/>
            <a:ext cx="12191999" cy="60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Quante persone non sono in grado di alzare 5 kg come prima dei 60anni</a:t>
            </a:r>
          </a:p>
        </p:txBody>
      </p:sp>
      <p:sp>
        <p:nvSpPr>
          <p:cNvPr id="40" name="Rektangel 39"/>
          <p:cNvSpPr/>
          <p:nvPr/>
        </p:nvSpPr>
        <p:spPr>
          <a:xfrm>
            <a:off x="3565740" y="1616649"/>
            <a:ext cx="2124000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6,3 %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endParaRPr lang="da-DK" sz="24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41" name="Rektangel 40"/>
          <p:cNvSpPr/>
          <p:nvPr/>
        </p:nvSpPr>
        <p:spPr>
          <a:xfrm>
            <a:off x="6080267" y="1394576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10,8 %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da-DK" sz="2400" dirty="0"/>
          </a:p>
        </p:txBody>
      </p:sp>
      <p:sp>
        <p:nvSpPr>
          <p:cNvPr id="42" name="Rektangel 41"/>
          <p:cNvSpPr/>
          <p:nvPr/>
        </p:nvSpPr>
        <p:spPr>
          <a:xfrm>
            <a:off x="8637087" y="1119528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34,0 %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r>
              <a:rPr lang="da-DK" sz="2400" dirty="0"/>
              <a:t>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605" y="-9194"/>
            <a:ext cx="1771028" cy="1671950"/>
          </a:xfrm>
          <a:prstGeom prst="rect">
            <a:avLst/>
          </a:prstGeom>
        </p:spPr>
      </p:pic>
      <p:sp>
        <p:nvSpPr>
          <p:cNvPr id="30" name="Titel 1"/>
          <p:cNvSpPr txBox="1">
            <a:spLocks/>
          </p:cNvSpPr>
          <p:nvPr/>
        </p:nvSpPr>
        <p:spPr>
          <a:xfrm>
            <a:off x="641209" y="2542106"/>
            <a:ext cx="1273121" cy="40738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 </a:t>
            </a:r>
            <a:r>
              <a:rPr lang="da-DK" sz="2900" dirty="0"/>
              <a:t>MASCHI</a:t>
            </a:r>
          </a:p>
        </p:txBody>
      </p:sp>
      <p:sp>
        <p:nvSpPr>
          <p:cNvPr id="13" name="Rektangel 12"/>
          <p:cNvSpPr/>
          <p:nvPr/>
        </p:nvSpPr>
        <p:spPr>
          <a:xfrm>
            <a:off x="3492596" y="4957027"/>
            <a:ext cx="2060934" cy="72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400" dirty="0"/>
              <a:t>17,1% 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</p:txBody>
      </p:sp>
      <p:sp>
        <p:nvSpPr>
          <p:cNvPr id="14" name="Rektangel 13"/>
          <p:cNvSpPr/>
          <p:nvPr/>
        </p:nvSpPr>
        <p:spPr>
          <a:xfrm>
            <a:off x="6095999" y="4409625"/>
            <a:ext cx="2124000" cy="72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30 %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endParaRPr lang="da-DK" sz="2400" dirty="0"/>
          </a:p>
        </p:txBody>
      </p:sp>
      <p:sp>
        <p:nvSpPr>
          <p:cNvPr id="15" name="Rektangel 14"/>
          <p:cNvSpPr/>
          <p:nvPr/>
        </p:nvSpPr>
        <p:spPr>
          <a:xfrm>
            <a:off x="8637087" y="4006984"/>
            <a:ext cx="2124000" cy="7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62,1%</a:t>
            </a:r>
          </a:p>
          <a:p>
            <a:pPr algn="ctr"/>
            <a:r>
              <a:rPr lang="en-US" sz="1200" dirty="0"/>
              <a:t>Non ci </a:t>
            </a:r>
            <a:r>
              <a:rPr lang="en-US" sz="1200" dirty="0" err="1"/>
              <a:t>riesce</a:t>
            </a:r>
            <a:endParaRPr lang="en-US" sz="12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0" y="3377023"/>
            <a:ext cx="12191999" cy="261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800" b="1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08128" y="6141307"/>
            <a:ext cx="2538460" cy="45628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da-DK" sz="1800" dirty="0"/>
              <a:t>FEMMINE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765638" y="5925789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37,9%</a:t>
            </a:r>
          </a:p>
          <a:p>
            <a:pPr algn="ctr"/>
            <a:r>
              <a:rPr lang="en-US" sz="2400" dirty="0"/>
              <a:t>Ci </a:t>
            </a:r>
            <a:r>
              <a:rPr lang="en-US" sz="2400" dirty="0" err="1"/>
              <a:t>riesce</a:t>
            </a:r>
            <a:endParaRPr lang="en-US" sz="2400" dirty="0"/>
          </a:p>
          <a:p>
            <a:pPr algn="ctr"/>
            <a:r>
              <a:rPr lang="da-DK" sz="2400" dirty="0"/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765638" y="2519902"/>
            <a:ext cx="2124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400" dirty="0"/>
          </a:p>
          <a:p>
            <a:pPr algn="ctr"/>
            <a:r>
              <a:rPr lang="da-DK" sz="2400" dirty="0"/>
              <a:t>66,0 %</a:t>
            </a:r>
          </a:p>
          <a:p>
            <a:pPr algn="ctr"/>
            <a:r>
              <a:rPr lang="en-US" sz="2400" dirty="0"/>
              <a:t>Ci </a:t>
            </a:r>
            <a:r>
              <a:rPr lang="en-US" sz="2400" dirty="0" err="1"/>
              <a:t>riesce</a:t>
            </a:r>
            <a:endParaRPr lang="en-US" sz="2400" dirty="0"/>
          </a:p>
          <a:p>
            <a:pPr algn="ctr"/>
            <a:r>
              <a:rPr lang="da-DK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7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0" y="0"/>
            <a:ext cx="12191999" cy="726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Non essere in grado di sollevare 5 kg</a:t>
            </a:r>
            <a:endParaRPr lang="da-DK" sz="2800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98" y="2039826"/>
            <a:ext cx="2558325" cy="241520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484" y="4083949"/>
            <a:ext cx="2865964" cy="191297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456" y="3454750"/>
            <a:ext cx="1711536" cy="317137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531" y="5040438"/>
            <a:ext cx="2550126" cy="161168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127" y="1046825"/>
            <a:ext cx="1758538" cy="252970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224" y="726013"/>
            <a:ext cx="2028220" cy="178625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86" y="951902"/>
            <a:ext cx="15811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20" y="1240612"/>
            <a:ext cx="2850126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20" y="3582536"/>
            <a:ext cx="4425413" cy="281057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3" y="903371"/>
            <a:ext cx="4597400" cy="29337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48" y="3972008"/>
            <a:ext cx="3764909" cy="228806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12191999" cy="726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Non essere in grado di sollevare 5 kg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6452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63" y="2140987"/>
            <a:ext cx="2216986" cy="221698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74" y="428734"/>
            <a:ext cx="2775284" cy="185163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40" y="3619098"/>
            <a:ext cx="2266850" cy="157854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13" y="4801297"/>
            <a:ext cx="2333872" cy="165725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6" y="929871"/>
            <a:ext cx="1909111" cy="169936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01" y="3847854"/>
            <a:ext cx="1945209" cy="24721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85" y="490863"/>
            <a:ext cx="1828800" cy="13716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81" y="2140987"/>
            <a:ext cx="2052186" cy="20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1100</Words>
  <Application>Microsoft Office PowerPoint</Application>
  <PresentationFormat>Widescreen</PresentationFormat>
  <Paragraphs>303</Paragraphs>
  <Slides>23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FEMMINE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FEMMINE</vt:lpstr>
      <vt:lpstr>PowerPoint-præsentation</vt:lpstr>
      <vt:lpstr>FEMMINE</vt:lpstr>
      <vt:lpstr>PowerPoint-præsentation</vt:lpstr>
      <vt:lpstr>PowerPoint-præsentation</vt:lpstr>
      <vt:lpstr>PowerPoint-præsentation</vt:lpstr>
      <vt:lpstr> </vt:lpstr>
      <vt:lpstr>PowerPoint-præsentation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39</cp:revision>
  <cp:lastPrinted>2018-12-12T10:43:55Z</cp:lastPrinted>
  <dcterms:created xsi:type="dcterms:W3CDTF">2018-12-11T08:15:01Z</dcterms:created>
  <dcterms:modified xsi:type="dcterms:W3CDTF">2019-12-01T12:34:35Z</dcterms:modified>
</cp:coreProperties>
</file>