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3" r:id="rId5"/>
    <p:sldId id="264" r:id="rId6"/>
    <p:sldId id="265" r:id="rId7"/>
    <p:sldId id="266" r:id="rId8"/>
    <p:sldId id="272" r:id="rId9"/>
    <p:sldId id="273" r:id="rId10"/>
    <p:sldId id="275" r:id="rId11"/>
    <p:sldId id="276" r:id="rId12"/>
    <p:sldId id="262" r:id="rId13"/>
    <p:sldId id="271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6C88-34F0-43F7-BEBE-97C30DCEAB79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E1E3-61E6-4142-8B26-A7FC828ADE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4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39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23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89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64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272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42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75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53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3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740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66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245B-958E-4943-9C41-16C06C8362D4}" type="datetimeFigureOut">
              <a:rPr lang="da-DK" smtClean="0"/>
              <a:t>30-11-2019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4A2E-91A0-4AC0-AA79-2821F25311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7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37A4A.783D05B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dk/url?sa=i&amp;rct=j&amp;q=&amp;esrc=s&amp;source=images&amp;cd=&amp;ved=&amp;url=https%3A%2F%2Fwww.aliexpress.com%2Fitem%2F32822505913.html&amp;psig=AOvVaw2627ylobghU-qyWQz_p7iq&amp;ust=156818879885102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37A4A.783D05B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cid:image001.jpg@01D37A4A.783D05B0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s://www.google.dk/url?sa=i&amp;rct=j&amp;q=&amp;esrc=s&amp;source=images&amp;cd=&amp;ved=&amp;url=https%3A%2F%2Fwww.aliexpress.com%2Fitem%2F32822505913.html&amp;psig=AOvVaw2627ylobghU-qyWQz_p7iq&amp;ust=156818879885102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irc_mi" descr="Image result for EU logo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49" y="107718"/>
            <a:ext cx="3153430" cy="156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6312"/>
            <a:ext cx="6096000" cy="4905375"/>
          </a:xfrm>
          <a:prstGeom prst="rect">
            <a:avLst/>
          </a:prstGeom>
        </p:spPr>
      </p:pic>
      <p:pic>
        <p:nvPicPr>
          <p:cNvPr id="7" name="Billede 6" descr="cid:image001.jpg@01D37A4A.783D05B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83" y="5187629"/>
            <a:ext cx="4540464" cy="15989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/>
          <p:cNvSpPr/>
          <p:nvPr/>
        </p:nvSpPr>
        <p:spPr>
          <a:xfrm>
            <a:off x="1345969" y="185465"/>
            <a:ext cx="7869382" cy="1293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Baskerville Old Face" panose="02020602080505020303" pitchFamily="18" charset="0"/>
              </a:rPr>
              <a:t>Avoid falling – </a:t>
            </a:r>
          </a:p>
          <a:p>
            <a:pPr algn="ctr"/>
            <a:r>
              <a:rPr lang="en-GB" sz="3600" dirty="0" smtClean="0">
                <a:latin typeface="Baskerville Old Face" panose="02020602080505020303" pitchFamily="18" charset="0"/>
              </a:rPr>
              <a:t>Avoid Column Femora's Fracture</a:t>
            </a:r>
            <a:endParaRPr lang="en-GB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236220" y="92625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5054" y="497568"/>
            <a:ext cx="7589520" cy="972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4400" dirty="0" smtClean="0"/>
              <a:t>To understand balance</a:t>
            </a:r>
            <a:endParaRPr lang="da-DK" sz="4400" dirty="0"/>
          </a:p>
        </p:txBody>
      </p:sp>
      <p:sp>
        <p:nvSpPr>
          <p:cNvPr id="11" name="Rektangel 10"/>
          <p:cNvSpPr/>
          <p:nvPr/>
        </p:nvSpPr>
        <p:spPr>
          <a:xfrm>
            <a:off x="5749297" y="1589151"/>
            <a:ext cx="4831618" cy="75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MUSCLES &amp; JOINTS</a:t>
            </a:r>
            <a:endParaRPr lang="da-DK" sz="2400" b="1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50" y="3429000"/>
            <a:ext cx="3048000" cy="17145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17" y="3181350"/>
            <a:ext cx="3429000" cy="22098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97" y="3227070"/>
            <a:ext cx="3048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5054" y="497568"/>
            <a:ext cx="7589520" cy="972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4400" dirty="0" smtClean="0"/>
              <a:t>To understand balance</a:t>
            </a:r>
            <a:endParaRPr lang="da-DK" sz="4400" dirty="0"/>
          </a:p>
        </p:txBody>
      </p:sp>
      <p:sp>
        <p:nvSpPr>
          <p:cNvPr id="11" name="Rektangel 10"/>
          <p:cNvSpPr/>
          <p:nvPr/>
        </p:nvSpPr>
        <p:spPr>
          <a:xfrm>
            <a:off x="4528457" y="1589151"/>
            <a:ext cx="6052458" cy="75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ABILITY TO REACT &amp; CORRECTING QUICKLY </a:t>
            </a:r>
            <a:endParaRPr lang="da-DK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Billedresultat for exercise training reac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3088837"/>
            <a:ext cx="2552357" cy="25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08333" y="2063931"/>
            <a:ext cx="9603275" cy="744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3 x weekly strength and balance training.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00891" y="470263"/>
            <a:ext cx="9940835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WHAT TO DO TO AVOID – REDUCE RISK OF FALLING</a:t>
            </a:r>
            <a:endParaRPr lang="da-DK" sz="3200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222289" y="5512525"/>
            <a:ext cx="7470352" cy="5617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800" b="1" dirty="0" smtClean="0"/>
              <a:t>Even </a:t>
            </a:r>
            <a:r>
              <a:rPr lang="da-DK" sz="2800" b="1" dirty="0" err="1" smtClean="0"/>
              <a:t>bigger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effect</a:t>
            </a:r>
            <a:r>
              <a:rPr lang="da-DK" sz="2800" b="1" dirty="0" smtClean="0"/>
              <a:t> at seniors </a:t>
            </a:r>
            <a:r>
              <a:rPr lang="da-DK" sz="2800" b="1" dirty="0" err="1" smtClean="0"/>
              <a:t>older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than</a:t>
            </a:r>
            <a:r>
              <a:rPr lang="da-DK" sz="2800" b="1" dirty="0" smtClean="0"/>
              <a:t>  +80 </a:t>
            </a:r>
          </a:p>
          <a:p>
            <a:endParaRPr lang="da-DK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2496609" y="2808514"/>
            <a:ext cx="7470352" cy="9535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sz="2800" b="1" dirty="0" err="1" smtClean="0"/>
              <a:t>Combined</a:t>
            </a:r>
            <a:r>
              <a:rPr lang="da-DK" sz="2800" b="1" dirty="0" smtClean="0"/>
              <a:t> with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sz="2800" b="1" dirty="0" smtClean="0">
                <a:solidFill>
                  <a:srgbClr val="00B050"/>
                </a:solidFill>
              </a:rPr>
              <a:t>A </a:t>
            </a:r>
            <a:r>
              <a:rPr lang="da-DK" sz="2800" b="1" dirty="0" err="1" smtClean="0">
                <a:solidFill>
                  <a:srgbClr val="00B050"/>
                </a:solidFill>
              </a:rPr>
              <a:t>walk</a:t>
            </a:r>
            <a:r>
              <a:rPr lang="da-DK" sz="2800" b="1" dirty="0" smtClean="0">
                <a:solidFill>
                  <a:srgbClr val="00B050"/>
                </a:solidFill>
              </a:rPr>
              <a:t> 2 times a </a:t>
            </a:r>
            <a:r>
              <a:rPr lang="da-DK" sz="2800" b="1" dirty="0" err="1" smtClean="0">
                <a:solidFill>
                  <a:srgbClr val="00B050"/>
                </a:solidFill>
              </a:rPr>
              <a:t>week</a:t>
            </a:r>
            <a:r>
              <a:rPr lang="da-DK" sz="2800" b="1" dirty="0" smtClean="0">
                <a:solidFill>
                  <a:srgbClr val="00B050"/>
                </a:solidFill>
              </a:rPr>
              <a:t>.   </a:t>
            </a:r>
          </a:p>
          <a:p>
            <a:endParaRPr lang="da-DK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2496609" y="3971108"/>
            <a:ext cx="7470352" cy="1071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2800" b="1" dirty="0" err="1" smtClean="0"/>
              <a:t>Prevent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fall</a:t>
            </a:r>
            <a:r>
              <a:rPr lang="da-DK" sz="2800" b="1" dirty="0" smtClean="0"/>
              <a:t> and </a:t>
            </a:r>
            <a:r>
              <a:rPr lang="da-DK" sz="2800" b="1" dirty="0" err="1" smtClean="0"/>
              <a:t>fall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damage</a:t>
            </a:r>
            <a:r>
              <a:rPr lang="da-DK" sz="2800" b="1" dirty="0" smtClean="0"/>
              <a:t> with up to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sz="2800" b="1" dirty="0" smtClean="0"/>
              <a:t> </a:t>
            </a:r>
            <a:r>
              <a:rPr lang="da-DK" sz="2800" b="1" dirty="0" smtClean="0">
                <a:solidFill>
                  <a:srgbClr val="00B050"/>
                </a:solidFill>
              </a:rPr>
              <a:t>52%</a:t>
            </a:r>
          </a:p>
          <a:p>
            <a:pPr algn="ctr"/>
            <a:endParaRPr lang="da-DK" b="1" dirty="0" smtClean="0"/>
          </a:p>
        </p:txBody>
      </p:sp>
    </p:spTree>
    <p:extLst>
      <p:ext uri="{BB962C8B-B14F-4D97-AF65-F5344CB8AC3E}">
        <p14:creationId xmlns:p14="http://schemas.microsoft.com/office/powerpoint/2010/main" val="17198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1" y="2214223"/>
            <a:ext cx="4064000" cy="2717800"/>
          </a:xfrm>
        </p:spPr>
      </p:pic>
    </p:spTree>
    <p:extLst>
      <p:ext uri="{BB962C8B-B14F-4D97-AF65-F5344CB8AC3E}">
        <p14:creationId xmlns:p14="http://schemas.microsoft.com/office/powerpoint/2010/main" val="3155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5" y="-4638"/>
            <a:ext cx="12192000" cy="68270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41" y="2482390"/>
            <a:ext cx="1847850" cy="1743075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1" y="2482390"/>
            <a:ext cx="1800225" cy="1724025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036" y="2482390"/>
            <a:ext cx="1762125" cy="1704975"/>
          </a:xfrm>
          <a:prstGeom prst="rect">
            <a:avLst/>
          </a:prstGeom>
        </p:spPr>
      </p:pic>
      <p:sp>
        <p:nvSpPr>
          <p:cNvPr id="18" name="Billedforklaring med nedadgående pil 17"/>
          <p:cNvSpPr/>
          <p:nvPr/>
        </p:nvSpPr>
        <p:spPr>
          <a:xfrm>
            <a:off x="1622117" y="1777612"/>
            <a:ext cx="1608897" cy="9503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Age 65</a:t>
            </a:r>
            <a:endParaRPr lang="da-DK" sz="2400" dirty="0"/>
          </a:p>
        </p:txBody>
      </p:sp>
      <p:sp>
        <p:nvSpPr>
          <p:cNvPr id="19" name="Billedforklaring med nedadgående pil 18"/>
          <p:cNvSpPr/>
          <p:nvPr/>
        </p:nvSpPr>
        <p:spPr>
          <a:xfrm>
            <a:off x="5327015" y="1703550"/>
            <a:ext cx="1608897" cy="9503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Age 72</a:t>
            </a:r>
            <a:endParaRPr lang="da-DK" sz="2400" dirty="0"/>
          </a:p>
        </p:txBody>
      </p:sp>
      <p:sp>
        <p:nvSpPr>
          <p:cNvPr id="20" name="Billedforklaring med nedadgående pil 19"/>
          <p:cNvSpPr/>
          <p:nvPr/>
        </p:nvSpPr>
        <p:spPr>
          <a:xfrm>
            <a:off x="8606649" y="1730214"/>
            <a:ext cx="1608897" cy="9503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Age 80</a:t>
            </a:r>
            <a:endParaRPr lang="da-DK" sz="2400" dirty="0"/>
          </a:p>
        </p:txBody>
      </p:sp>
      <p:sp>
        <p:nvSpPr>
          <p:cNvPr id="21" name="Billedforklaring med opadgående pil 20"/>
          <p:cNvSpPr/>
          <p:nvPr/>
        </p:nvSpPr>
        <p:spPr>
          <a:xfrm>
            <a:off x="991012" y="3796370"/>
            <a:ext cx="2871109" cy="10326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1out 3 </a:t>
            </a:r>
            <a:r>
              <a:rPr lang="da-DK" sz="2400" dirty="0" err="1" smtClean="0"/>
              <a:t>falls</a:t>
            </a:r>
            <a:r>
              <a:rPr lang="da-DK" sz="2400" dirty="0" smtClean="0"/>
              <a:t> </a:t>
            </a:r>
            <a:r>
              <a:rPr lang="da-DK" sz="2400" dirty="0" err="1" smtClean="0"/>
              <a:t>each</a:t>
            </a:r>
            <a:r>
              <a:rPr lang="da-DK" sz="2400" dirty="0" smtClean="0"/>
              <a:t> </a:t>
            </a:r>
            <a:r>
              <a:rPr lang="da-DK" sz="2400" dirty="0" err="1" smtClean="0"/>
              <a:t>year</a:t>
            </a:r>
            <a:endParaRPr lang="da-DK" sz="2400" dirty="0"/>
          </a:p>
        </p:txBody>
      </p:sp>
      <p:sp>
        <p:nvSpPr>
          <p:cNvPr id="22" name="Billedforklaring med opadgående pil 21"/>
          <p:cNvSpPr/>
          <p:nvPr/>
        </p:nvSpPr>
        <p:spPr>
          <a:xfrm>
            <a:off x="4954901" y="3796370"/>
            <a:ext cx="2282187" cy="10326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Fall </a:t>
            </a:r>
            <a:r>
              <a:rPr lang="da-DK" sz="2400" dirty="0" err="1" smtClean="0"/>
              <a:t>every</a:t>
            </a:r>
            <a:r>
              <a:rPr lang="da-DK" sz="2400" dirty="0" smtClean="0"/>
              <a:t> 2 </a:t>
            </a:r>
            <a:r>
              <a:rPr lang="da-DK" sz="2400" dirty="0" err="1" smtClean="0"/>
              <a:t>year</a:t>
            </a:r>
            <a:r>
              <a:rPr lang="da-DK" sz="2400" dirty="0" smtClean="0"/>
              <a:t>.</a:t>
            </a:r>
            <a:endParaRPr lang="da-DK" sz="2400" dirty="0"/>
          </a:p>
        </p:txBody>
      </p:sp>
      <p:sp>
        <p:nvSpPr>
          <p:cNvPr id="23" name="Billedforklaring med opadgående pil 22"/>
          <p:cNvSpPr/>
          <p:nvPr/>
        </p:nvSpPr>
        <p:spPr>
          <a:xfrm>
            <a:off x="8337842" y="3778807"/>
            <a:ext cx="2146515" cy="103003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Fall </a:t>
            </a:r>
            <a:r>
              <a:rPr lang="da-DK" sz="2400" dirty="0" err="1" smtClean="0"/>
              <a:t>every</a:t>
            </a:r>
            <a:r>
              <a:rPr lang="da-DK" sz="2400" dirty="0" smtClean="0"/>
              <a:t> </a:t>
            </a:r>
            <a:r>
              <a:rPr lang="da-DK" sz="2400" dirty="0" err="1" smtClean="0"/>
              <a:t>year</a:t>
            </a:r>
            <a:r>
              <a:rPr lang="da-DK" sz="2400" dirty="0" smtClean="0"/>
              <a:t>..</a:t>
            </a:r>
            <a:endParaRPr lang="da-DK" sz="2400" dirty="0"/>
          </a:p>
        </p:txBody>
      </p:sp>
      <p:pic>
        <p:nvPicPr>
          <p:cNvPr id="13" name="Billede 12" descr="cid:image001.jpg@01D37A4A.783D05B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15" y="178386"/>
            <a:ext cx="3033266" cy="783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6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2161309" y="637309"/>
            <a:ext cx="7869382" cy="1293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dirty="0" smtClean="0">
                <a:latin typeface="Baskerville Old Face" panose="02020602080505020303" pitchFamily="18" charset="0"/>
              </a:rPr>
              <a:t>To </a:t>
            </a:r>
            <a:r>
              <a:rPr lang="da-DK" sz="3600" dirty="0" err="1" smtClean="0">
                <a:latin typeface="Baskerville Old Face" panose="02020602080505020303" pitchFamily="18" charset="0"/>
              </a:rPr>
              <a:t>fall</a:t>
            </a:r>
            <a:r>
              <a:rPr lang="da-DK" sz="3600" dirty="0" smtClean="0">
                <a:latin typeface="Baskerville Old Face" panose="02020602080505020303" pitchFamily="18" charset="0"/>
              </a:rPr>
              <a:t> – </a:t>
            </a:r>
          </a:p>
          <a:p>
            <a:pPr algn="ctr"/>
            <a:r>
              <a:rPr lang="da-DK" sz="3600" dirty="0" err="1" smtClean="0">
                <a:latin typeface="Baskerville Old Face" panose="02020602080505020303" pitchFamily="18" charset="0"/>
              </a:rPr>
              <a:t>Collum</a:t>
            </a:r>
            <a:r>
              <a:rPr lang="da-DK" sz="3600" dirty="0" smtClean="0">
                <a:latin typeface="Baskerville Old Face" panose="02020602080505020303" pitchFamily="18" charset="0"/>
              </a:rPr>
              <a:t> </a:t>
            </a:r>
            <a:r>
              <a:rPr lang="da-DK" sz="3600" dirty="0" err="1" smtClean="0">
                <a:latin typeface="Baskerville Old Face" panose="02020602080505020303" pitchFamily="18" charset="0"/>
              </a:rPr>
              <a:t>Femoris</a:t>
            </a:r>
            <a:r>
              <a:rPr lang="da-DK" sz="3600" dirty="0" smtClean="0">
                <a:latin typeface="Baskerville Old Face" panose="02020602080505020303" pitchFamily="18" charset="0"/>
              </a:rPr>
              <a:t> </a:t>
            </a:r>
            <a:r>
              <a:rPr lang="da-DK" sz="3600" dirty="0" err="1" smtClean="0">
                <a:latin typeface="Baskerville Old Face" panose="02020602080505020303" pitchFamily="18" charset="0"/>
              </a:rPr>
              <a:t>Fractura</a:t>
            </a:r>
            <a:endParaRPr lang="da-DK" sz="3600" dirty="0">
              <a:latin typeface="Baskerville Old Face" panose="02020602080505020303" pitchFamily="18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2309" y="2064698"/>
            <a:ext cx="2529854" cy="292829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7032163" y="2560320"/>
            <a:ext cx="4632968" cy="2545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about 1 out of </a:t>
            </a:r>
            <a:r>
              <a:rPr lang="en-US" sz="2400" dirty="0" smtClean="0"/>
              <a:t>3</a:t>
            </a:r>
          </a:p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 </a:t>
            </a:r>
            <a:r>
              <a:rPr lang="en-US" sz="2400" dirty="0"/>
              <a:t>hip fracture </a:t>
            </a:r>
            <a:r>
              <a:rPr lang="en-US" sz="2400" dirty="0" smtClean="0"/>
              <a:t>after falling </a:t>
            </a:r>
            <a:r>
              <a:rPr lang="en-US" sz="2400" dirty="0"/>
              <a:t>-</a:t>
            </a:r>
            <a:br>
              <a:rPr lang="en-US" sz="2400" dirty="0"/>
            </a:br>
            <a:r>
              <a:rPr lang="en-US" sz="2400" dirty="0"/>
              <a:t>it is the start </a:t>
            </a:r>
            <a:endParaRPr lang="en-US" sz="2400" dirty="0" smtClean="0"/>
          </a:p>
          <a:p>
            <a:pPr algn="ctr"/>
            <a:r>
              <a:rPr lang="en-US" sz="2400" dirty="0" smtClean="0"/>
              <a:t>of </a:t>
            </a:r>
            <a:r>
              <a:rPr lang="en-US" sz="2400" dirty="0"/>
              <a:t>a much faster end of life</a:t>
            </a:r>
            <a:r>
              <a:rPr lang="en-US" dirty="0"/>
              <a:t>.</a:t>
            </a:r>
            <a:br>
              <a:rPr lang="en-US" dirty="0"/>
            </a:b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0" y="5003023"/>
            <a:ext cx="11965577" cy="1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 industrialized countries, </a:t>
            </a:r>
            <a:r>
              <a:rPr lang="en-US" sz="2800" dirty="0" smtClean="0"/>
              <a:t>risk during life to </a:t>
            </a:r>
            <a:r>
              <a:rPr lang="en-US" sz="2800" dirty="0"/>
              <a:t>have </a:t>
            </a:r>
            <a:r>
              <a:rPr lang="en-US" sz="2800" dirty="0" smtClean="0"/>
              <a:t>a </a:t>
            </a:r>
            <a:r>
              <a:rPr lang="en-US" sz="2800" dirty="0" err="1" smtClean="0"/>
              <a:t>Collum</a:t>
            </a:r>
            <a:r>
              <a:rPr lang="en-US" sz="2800" dirty="0" smtClean="0"/>
              <a:t> </a:t>
            </a:r>
            <a:r>
              <a:rPr lang="en-US" sz="2800" dirty="0" err="1" smtClean="0"/>
              <a:t>femoris</a:t>
            </a:r>
            <a:r>
              <a:rPr lang="en-US" sz="2800" dirty="0" smtClean="0"/>
              <a:t> fractures is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18% in women</a:t>
            </a:r>
            <a:br>
              <a:rPr lang="en-US" sz="2800" dirty="0"/>
            </a:br>
            <a:r>
              <a:rPr lang="en-US" sz="2800" dirty="0"/>
              <a:t>&amp;</a:t>
            </a:r>
            <a:br>
              <a:rPr lang="en-US" sz="2800" dirty="0"/>
            </a:br>
            <a:r>
              <a:rPr lang="en-US" sz="2800" dirty="0"/>
              <a:t>  6% in men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044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184">
            <a:off x="8310127" y="1956307"/>
            <a:ext cx="2009313" cy="135954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91886" y="3412283"/>
            <a:ext cx="5678775" cy="27137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Denmark is as an example of many welfare societies where , Perhaps even the best society together with other Nordic countries to retire and become a pensioner.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You are set free when you retire and become a pensioner.  Most people have a quit strong financial situation,  due to your financial support by state pensions and the state support for many costs related to the life as senior citizen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6750852" y="3428621"/>
            <a:ext cx="5127865" cy="25672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Romania as an example representing many countries – the financial situation in senior life – is different from Denmark.  Many have to supply their state pension – by being active to make more money</a:t>
            </a:r>
            <a:r>
              <a:rPr lang="da-DK" dirty="0" smtClean="0"/>
              <a:t>.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2118">
            <a:off x="2130639" y="1893331"/>
            <a:ext cx="2201267" cy="132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4184">
            <a:off x="8267454" y="1688053"/>
            <a:ext cx="2009313" cy="135954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91887" y="3412283"/>
            <a:ext cx="4180114" cy="183898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10.000 Column femora's fracture per year means  approximately 600 per 100.000 inhabitants.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7628709" y="3428621"/>
            <a:ext cx="4250008" cy="170508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approximately 200 per 100.000 seniors in Romania will face a fracture..</a:t>
            </a:r>
            <a:endParaRPr lang="en-GB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2118">
            <a:off x="1381933" y="2070866"/>
            <a:ext cx="2201267" cy="132076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6650" y="1089442"/>
            <a:ext cx="2006781" cy="232284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10" y="4281162"/>
            <a:ext cx="2049780" cy="20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11" y="927461"/>
            <a:ext cx="3992664" cy="495082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57349" y="927462"/>
            <a:ext cx="6309360" cy="49508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recent research in Denmark – showed that this gentlemen still playing football – had the strongest </a:t>
            </a:r>
            <a:r>
              <a:rPr lang="en-GB" dirty="0" err="1" smtClean="0"/>
              <a:t>boneconstruction</a:t>
            </a:r>
            <a:r>
              <a:rPr lang="en-GB" dirty="0" smtClean="0"/>
              <a:t> of all the senior </a:t>
            </a:r>
            <a:r>
              <a:rPr lang="en-GB" dirty="0" err="1" smtClean="0"/>
              <a:t>citisens</a:t>
            </a:r>
            <a:r>
              <a:rPr lang="en-GB" dirty="0" smtClean="0"/>
              <a:t> investigated in the research.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Football gives many bumps up into the legs – running around. 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Remembering the 8 focus point – football stimulate, train and maintain many of the 8 areas of focus  presented some slides ago </a:t>
            </a:r>
          </a:p>
          <a:p>
            <a:pPr algn="ctr"/>
            <a:endParaRPr lang="en-GB" dirty="0" smtClean="0"/>
          </a:p>
          <a:p>
            <a:pPr marL="342900" indent="-342900" algn="ctr">
              <a:buAutoNum type="arabicParenR"/>
            </a:pPr>
            <a:r>
              <a:rPr lang="en-GB" dirty="0" smtClean="0"/>
              <a:t>Balance</a:t>
            </a:r>
          </a:p>
          <a:p>
            <a:pPr marL="342900" indent="-342900" algn="ctr">
              <a:buAutoNum type="arabicParenR"/>
            </a:pPr>
            <a:r>
              <a:rPr lang="en-GB" dirty="0" smtClean="0"/>
              <a:t>Condition ( if they sometimes run 80% of their maximum)</a:t>
            </a:r>
          </a:p>
          <a:p>
            <a:pPr marL="342900" indent="-342900" algn="ctr">
              <a:buAutoNum type="arabicParenR"/>
            </a:pPr>
            <a:r>
              <a:rPr lang="en-GB" dirty="0" smtClean="0"/>
              <a:t>Strength in muscles stretching the legs.</a:t>
            </a:r>
          </a:p>
          <a:p>
            <a:pPr marL="342900" indent="-342900" algn="ctr">
              <a:buAutoNum type="arabicParenR"/>
            </a:pPr>
            <a:r>
              <a:rPr lang="en-GB" dirty="0" smtClean="0"/>
              <a:t>Train the heart – Blood pressure.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BUT WE DON`T NEED TO PLAY FOOTBALL TO MAINTAIN OUR PHYSICAL STRENGTH IN AGEING LIFE.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2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forbindelse 4"/>
          <p:cNvCxnSpPr/>
          <p:nvPr/>
        </p:nvCxnSpPr>
        <p:spPr>
          <a:xfrm>
            <a:off x="1950571" y="4303650"/>
            <a:ext cx="7207144" cy="1062516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/>
          <p:cNvCxnSpPr/>
          <p:nvPr/>
        </p:nvCxnSpPr>
        <p:spPr>
          <a:xfrm>
            <a:off x="1481202" y="3370343"/>
            <a:ext cx="7676513" cy="2022908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>
            <a:off x="2461985" y="2320406"/>
            <a:ext cx="6695730" cy="3094692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4260076" y="1472692"/>
            <a:ext cx="4805076" cy="3920559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2067559" y="1283122"/>
            <a:ext cx="2399937" cy="538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Bad not regulated sight</a:t>
            </a:r>
            <a:endParaRPr lang="en-GB" dirty="0"/>
          </a:p>
        </p:txBody>
      </p:sp>
      <p:sp>
        <p:nvSpPr>
          <p:cNvPr id="21" name="Rektangel 20"/>
          <p:cNvSpPr/>
          <p:nvPr/>
        </p:nvSpPr>
        <p:spPr>
          <a:xfrm>
            <a:off x="1877274" y="2131833"/>
            <a:ext cx="2344206" cy="538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Losing </a:t>
            </a:r>
            <a:r>
              <a:rPr lang="en-GB" dirty="0" err="1" smtClean="0"/>
              <a:t>Muclespower</a:t>
            </a:r>
            <a:endParaRPr lang="en-GB" dirty="0"/>
          </a:p>
        </p:txBody>
      </p:sp>
      <p:sp>
        <p:nvSpPr>
          <p:cNvPr id="24" name="Rektangel 23"/>
          <p:cNvSpPr/>
          <p:nvPr/>
        </p:nvSpPr>
        <p:spPr>
          <a:xfrm>
            <a:off x="2055484" y="4239466"/>
            <a:ext cx="2052887" cy="538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Losing competence of Balance</a:t>
            </a:r>
            <a:endParaRPr lang="en-GB" dirty="0"/>
          </a:p>
        </p:txBody>
      </p:sp>
      <p:sp>
        <p:nvSpPr>
          <p:cNvPr id="28" name="Rektangel 27"/>
          <p:cNvSpPr/>
          <p:nvPr/>
        </p:nvSpPr>
        <p:spPr>
          <a:xfrm>
            <a:off x="2413726" y="204761"/>
            <a:ext cx="9447349" cy="979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4 factors involved in falling.</a:t>
            </a:r>
            <a:endParaRPr lang="en-GB" sz="3200" dirty="0"/>
          </a:p>
        </p:txBody>
      </p:sp>
      <p:cxnSp>
        <p:nvCxnSpPr>
          <p:cNvPr id="34" name="Lige forbindelse 33"/>
          <p:cNvCxnSpPr/>
          <p:nvPr/>
        </p:nvCxnSpPr>
        <p:spPr>
          <a:xfrm flipV="1">
            <a:off x="578162" y="5361976"/>
            <a:ext cx="10962641" cy="625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lede 17" descr="cid:image001.jpg@01D37A4A.783D0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549" cy="55381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ktangel 21"/>
          <p:cNvSpPr/>
          <p:nvPr/>
        </p:nvSpPr>
        <p:spPr>
          <a:xfrm>
            <a:off x="9319688" y="4436955"/>
            <a:ext cx="2127864" cy="681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We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fall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23" name="Picture 2" descr="Billedresultat for exercise training reac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5" y="2883205"/>
            <a:ext cx="974277" cy="9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ktangel 24"/>
          <p:cNvSpPr/>
          <p:nvPr/>
        </p:nvSpPr>
        <p:spPr>
          <a:xfrm>
            <a:off x="1478322" y="3053438"/>
            <a:ext cx="2743157" cy="538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Reduced </a:t>
            </a:r>
            <a:r>
              <a:rPr lang="en-GB" dirty="0" err="1" smtClean="0"/>
              <a:t>abilty</a:t>
            </a:r>
            <a:r>
              <a:rPr lang="en-GB" dirty="0" smtClean="0"/>
              <a:t> to react fast</a:t>
            </a:r>
            <a:endParaRPr lang="en-GB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17" y="4000217"/>
            <a:ext cx="932692" cy="111422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037" y="1782853"/>
            <a:ext cx="971780" cy="119921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7" y="817324"/>
            <a:ext cx="1203960" cy="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71945" y="179390"/>
            <a:ext cx="7589520" cy="972838"/>
          </a:xfrm>
        </p:spPr>
        <p:txBody>
          <a:bodyPr>
            <a:noAutofit/>
          </a:bodyPr>
          <a:lstStyle/>
          <a:p>
            <a:r>
              <a:rPr lang="da-DK" sz="4400" dirty="0" smtClean="0"/>
              <a:t>To understand balance</a:t>
            </a:r>
            <a:endParaRPr lang="da-DK" sz="44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58" y="1260805"/>
            <a:ext cx="3709444" cy="210921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740765" y="1260805"/>
            <a:ext cx="2899954" cy="103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VESTIBULAR SENSE</a:t>
            </a:r>
            <a:endParaRPr lang="da-DK" sz="2400" b="1" dirty="0">
              <a:solidFill>
                <a:schemeClr val="tx1"/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0" y="4195398"/>
            <a:ext cx="1709057" cy="1709057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3907155"/>
            <a:ext cx="2374991" cy="237499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23" y="3712889"/>
            <a:ext cx="1858429" cy="25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5054" y="497568"/>
            <a:ext cx="7589520" cy="972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4400" dirty="0" smtClean="0"/>
              <a:t>To understand balance</a:t>
            </a:r>
            <a:endParaRPr lang="da-DK" sz="4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0" y="1862355"/>
            <a:ext cx="2857500" cy="1905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04" y="1862355"/>
            <a:ext cx="2658952" cy="177394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4460428" y="2168434"/>
            <a:ext cx="3891631" cy="103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SENSES IN OUR FEET</a:t>
            </a:r>
            <a:endParaRPr lang="da-DK" sz="2400" b="1" dirty="0">
              <a:solidFill>
                <a:schemeClr val="tx1"/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4" y="4398949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392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11</cp:revision>
  <dcterms:created xsi:type="dcterms:W3CDTF">2019-03-12T18:08:55Z</dcterms:created>
  <dcterms:modified xsi:type="dcterms:W3CDTF">2019-11-30T11:28:07Z</dcterms:modified>
</cp:coreProperties>
</file>