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5" r:id="rId2"/>
    <p:sldId id="257" r:id="rId3"/>
    <p:sldId id="271" r:id="rId4"/>
    <p:sldId id="286" r:id="rId5"/>
    <p:sldId id="288" r:id="rId6"/>
    <p:sldId id="279" r:id="rId7"/>
    <p:sldId id="283" r:id="rId8"/>
    <p:sldId id="281" r:id="rId9"/>
    <p:sldId id="282" r:id="rId10"/>
    <p:sldId id="289" r:id="rId11"/>
    <p:sldId id="272" r:id="rId12"/>
    <p:sldId id="273" r:id="rId13"/>
    <p:sldId id="274" r:id="rId14"/>
    <p:sldId id="275" r:id="rId15"/>
    <p:sldId id="277" r:id="rId16"/>
    <p:sldId id="276" r:id="rId17"/>
    <p:sldId id="278" r:id="rId18"/>
    <p:sldId id="290" r:id="rId19"/>
    <p:sldId id="307" r:id="rId20"/>
    <p:sldId id="317" r:id="rId21"/>
    <p:sldId id="291" r:id="rId22"/>
    <p:sldId id="318" r:id="rId23"/>
    <p:sldId id="285" r:id="rId24"/>
    <p:sldId id="312" r:id="rId25"/>
    <p:sldId id="319" r:id="rId26"/>
    <p:sldId id="284" r:id="rId27"/>
    <p:sldId id="306" r:id="rId28"/>
    <p:sldId id="296" r:id="rId29"/>
    <p:sldId id="297" r:id="rId30"/>
    <p:sldId id="299" r:id="rId31"/>
    <p:sldId id="298" r:id="rId32"/>
    <p:sldId id="300" r:id="rId33"/>
    <p:sldId id="301" r:id="rId34"/>
    <p:sldId id="302" r:id="rId35"/>
    <p:sldId id="303" r:id="rId36"/>
    <p:sldId id="304" r:id="rId37"/>
    <p:sldId id="309" r:id="rId38"/>
    <p:sldId id="310" r:id="rId39"/>
    <p:sldId id="311" r:id="rId40"/>
    <p:sldId id="313" r:id="rId41"/>
    <p:sldId id="314" r:id="rId42"/>
    <p:sldId id="320" r:id="rId43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69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C32F9-45DD-4BE5-A4C5-8C499E48A69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61FE-588B-4E1D-B786-098C360EF3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6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CONDITION FIGURE </a:t>
            </a:r>
          </a:p>
          <a:p>
            <a:r>
              <a:rPr lang="da-DK" sz="1200" dirty="0"/>
              <a:t>Giver ikke mening – jeg har gættet på at det skulle være konditionstal (fitness rating)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461FE-588B-4E1D-B786-098C360EF3A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14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915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7783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833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0232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624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0726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515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6720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8433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58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9767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991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2431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505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380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4705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66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510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684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277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821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85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50 euro = 373 </a:t>
            </a:r>
            <a:r>
              <a:rPr lang="da-DK" dirty="0" err="1"/>
              <a:t>kr</a:t>
            </a:r>
            <a:endParaRPr lang="da-DK" dirty="0"/>
          </a:p>
          <a:p>
            <a:r>
              <a:rPr lang="da-DK" dirty="0"/>
              <a:t>40 euro = 298 </a:t>
            </a:r>
            <a:r>
              <a:rPr lang="da-DK" dirty="0" err="1"/>
              <a:t>kr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461FE-588B-4E1D-B786-098C360EF3A3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04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575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94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9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67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749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281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37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862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108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77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07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996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4D5C-FA12-4B3A-A791-A9A2E82D1DF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31E9A-F2D6-4AE0-854B-9340CC7DF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11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4" Type="http://schemas.openxmlformats.org/officeDocument/2006/relationships/image" Target="cid:image001.jpg@01D37A4A.783D05B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id:image001.jpg@01D37A4A.783D05B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" y="339903"/>
            <a:ext cx="2451997" cy="6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EU logo">
            <a:hlinkClick r:id="rId5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22" y="5160579"/>
            <a:ext cx="1772687" cy="14434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2010041" y="932618"/>
            <a:ext cx="7965232" cy="140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000" dirty="0"/>
              <a:t>OPRETHOLDE – UDVIKLE </a:t>
            </a:r>
            <a:r>
              <a:rPr lang="da-DK" sz="4000" dirty="0" smtClean="0"/>
              <a:t>KONDITIONSTALLET </a:t>
            </a:r>
            <a:r>
              <a:rPr lang="da-DK" sz="4000" dirty="0"/>
              <a:t>- UDHOLDENHED</a:t>
            </a:r>
          </a:p>
        </p:txBody>
      </p:sp>
      <p:pic>
        <p:nvPicPr>
          <p:cNvPr id="8" name="Billede 7" descr="\\its-afil02\oj-desktop$\ojncv\Desktop\EU PROJEKTER\2017 projekter\Bette preparation for senior life\Seniorbilleder til Kræn\COLOURBOX683290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25" y="2431431"/>
            <a:ext cx="5785109" cy="39080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9223513" y="2653748"/>
            <a:ext cx="2604052" cy="1470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>
                <a:solidFill>
                  <a:schemeClr val="tx1"/>
                </a:solidFill>
              </a:rPr>
              <a:t>MODUL 2</a:t>
            </a:r>
            <a:endParaRPr lang="da-DK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5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2" y="1936956"/>
            <a:ext cx="4939484" cy="2785320"/>
          </a:xfrm>
          <a:prstGeom prst="rect">
            <a:avLst/>
          </a:prstGeom>
        </p:spPr>
      </p:pic>
      <p:pic>
        <p:nvPicPr>
          <p:cNvPr id="6" name="Pladsholder til indhol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17" y="1579819"/>
            <a:ext cx="3132963" cy="4351338"/>
          </a:xfrm>
        </p:spPr>
      </p:pic>
      <p:sp>
        <p:nvSpPr>
          <p:cNvPr id="3" name="Rektangel 2"/>
          <p:cNvSpPr/>
          <p:nvPr/>
        </p:nvSpPr>
        <p:spPr>
          <a:xfrm>
            <a:off x="2974428" y="2932386"/>
            <a:ext cx="1135117" cy="1103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DÅRLIGE NYHDER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713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3735786" y="65712"/>
            <a:ext cx="2601915" cy="17919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DET GENNEMSNITLIGE KONDITIONSTAL FOR EN KVINDE PÅ 60 ÅR ER </a:t>
            </a:r>
            <a:r>
              <a:rPr lang="da-DK" sz="3600" b="1" dirty="0">
                <a:solidFill>
                  <a:schemeClr val="accent1">
                    <a:lumMod val="75000"/>
                  </a:schemeClr>
                </a:solidFill>
              </a:rPr>
              <a:t>22</a:t>
            </a:r>
          </a:p>
        </p:txBody>
      </p:sp>
      <p:sp>
        <p:nvSpPr>
          <p:cNvPr id="17" name="Rektangel 16"/>
          <p:cNvSpPr/>
          <p:nvPr/>
        </p:nvSpPr>
        <p:spPr>
          <a:xfrm>
            <a:off x="9346338" y="65712"/>
            <a:ext cx="2762242" cy="1791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tx1"/>
                </a:solidFill>
              </a:rPr>
              <a:t>HVIS MAN HAR ET KONDITIONSTAL PÅ </a:t>
            </a:r>
          </a:p>
          <a:p>
            <a:pPr algn="ctr"/>
            <a:r>
              <a:rPr lang="da-DK" sz="3600" b="1" dirty="0">
                <a:solidFill>
                  <a:srgbClr val="FF0000"/>
                </a:solidFill>
              </a:rPr>
              <a:t>11</a:t>
            </a:r>
            <a:r>
              <a:rPr lang="da-DK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a-DK" sz="1600" b="1" dirty="0">
                <a:solidFill>
                  <a:schemeClr val="tx1"/>
                </a:solidFill>
              </a:rPr>
              <a:t>ER DET MAKSIMALE ARBEJDE MAN KAN KLARE, AT GÅ EN ETAGE OP AD TRAPPE.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366260" y="59257"/>
            <a:ext cx="2951519" cy="1791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tx1"/>
                </a:solidFill>
              </a:rPr>
              <a:t>HVIS MAN HAR ET KONDITIONSTAL PÅ </a:t>
            </a:r>
          </a:p>
          <a:p>
            <a:pPr algn="ctr"/>
            <a:r>
              <a:rPr lang="da-DK" sz="3600" b="1" dirty="0">
                <a:solidFill>
                  <a:srgbClr val="FFC000"/>
                </a:solidFill>
              </a:rPr>
              <a:t>15</a:t>
            </a:r>
            <a:r>
              <a:rPr lang="da-DK" b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da-DK" sz="1600" b="1" dirty="0">
                <a:solidFill>
                  <a:schemeClr val="tx1"/>
                </a:solidFill>
              </a:rPr>
              <a:t>ER DET MAKSIMALE ARBEJDE MAN KAN KLARE, AT GÅ EN ETAGE OP AD TRAPPE. 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4676503" y="5554481"/>
            <a:ext cx="6871063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 flipV="1">
            <a:off x="4676503" y="1953928"/>
            <a:ext cx="0" cy="3600555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/>
          <p:nvPr/>
        </p:nvCxnSpPr>
        <p:spPr>
          <a:xfrm>
            <a:off x="4676502" y="4866094"/>
            <a:ext cx="6871063" cy="0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453574" y="3261891"/>
            <a:ext cx="3339398" cy="1604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EN UGE I SENGEN FORVÆRRER VORES KONDITION MED OMTRENT</a:t>
            </a:r>
          </a:p>
          <a:p>
            <a:pPr algn="ctr"/>
            <a:r>
              <a:rPr lang="da-DK" sz="3600" b="1" dirty="0">
                <a:solidFill>
                  <a:srgbClr val="FF0000"/>
                </a:solidFill>
              </a:rPr>
              <a:t>10%</a:t>
            </a:r>
          </a:p>
        </p:txBody>
      </p:sp>
      <p:cxnSp>
        <p:nvCxnSpPr>
          <p:cNvPr id="21" name="Lige forbindelse 20"/>
          <p:cNvCxnSpPr/>
          <p:nvPr/>
        </p:nvCxnSpPr>
        <p:spPr>
          <a:xfrm>
            <a:off x="4676502" y="3275368"/>
            <a:ext cx="6871063" cy="0"/>
          </a:xfrm>
          <a:prstGeom prst="line">
            <a:avLst/>
          </a:prstGeom>
          <a:ln w="793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>
            <a:off x="4676502" y="2725622"/>
            <a:ext cx="6871063" cy="0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>
            <a:off x="4676502" y="2323126"/>
            <a:ext cx="6871063" cy="0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bindelse 23"/>
          <p:cNvSpPr/>
          <p:nvPr/>
        </p:nvSpPr>
        <p:spPr>
          <a:xfrm>
            <a:off x="4137257" y="2487231"/>
            <a:ext cx="856344" cy="496698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25</a:t>
            </a:r>
          </a:p>
        </p:txBody>
      </p:sp>
      <p:sp>
        <p:nvSpPr>
          <p:cNvPr id="25" name="Forbindelse 24"/>
          <p:cNvSpPr/>
          <p:nvPr/>
        </p:nvSpPr>
        <p:spPr>
          <a:xfrm>
            <a:off x="4144794" y="1916715"/>
            <a:ext cx="841270" cy="537252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27</a:t>
            </a:r>
          </a:p>
        </p:txBody>
      </p:sp>
      <p:sp>
        <p:nvSpPr>
          <p:cNvPr id="26" name="Rektangel 25"/>
          <p:cNvSpPr/>
          <p:nvPr/>
        </p:nvSpPr>
        <p:spPr>
          <a:xfrm>
            <a:off x="542887" y="148713"/>
            <a:ext cx="2601915" cy="2153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>
                <a:solidFill>
                  <a:srgbClr val="00B050"/>
                </a:solidFill>
              </a:rPr>
              <a:t>Anbefaling:</a:t>
            </a:r>
          </a:p>
          <a:p>
            <a:pPr algn="ctr"/>
            <a:r>
              <a:rPr lang="da-DK" sz="2000" b="1" dirty="0">
                <a:solidFill>
                  <a:srgbClr val="00B050"/>
                </a:solidFill>
              </a:rPr>
              <a:t>Kvinder minimum </a:t>
            </a:r>
          </a:p>
          <a:p>
            <a:pPr algn="ctr"/>
            <a:r>
              <a:rPr lang="da-DK" sz="3600" b="1" dirty="0">
                <a:solidFill>
                  <a:srgbClr val="00B050"/>
                </a:solidFill>
              </a:rPr>
              <a:t>27</a:t>
            </a:r>
          </a:p>
          <a:p>
            <a:pPr algn="ctr"/>
            <a:r>
              <a:rPr lang="da-DK" sz="2000" b="1" dirty="0">
                <a:solidFill>
                  <a:srgbClr val="00B050"/>
                </a:solidFill>
              </a:rPr>
              <a:t>Mænd minimum </a:t>
            </a:r>
          </a:p>
          <a:p>
            <a:pPr algn="ctr"/>
            <a:r>
              <a:rPr lang="da-DK" sz="3600" b="1" dirty="0">
                <a:solidFill>
                  <a:srgbClr val="00B050"/>
                </a:solidFill>
              </a:rPr>
              <a:t>25</a:t>
            </a:r>
          </a:p>
        </p:txBody>
      </p:sp>
      <p:cxnSp>
        <p:nvCxnSpPr>
          <p:cNvPr id="27" name="Lige forbindelse 26"/>
          <p:cNvCxnSpPr/>
          <p:nvPr/>
        </p:nvCxnSpPr>
        <p:spPr>
          <a:xfrm>
            <a:off x="4676502" y="3275368"/>
            <a:ext cx="6777561" cy="1813051"/>
          </a:xfrm>
          <a:prstGeom prst="line">
            <a:avLst/>
          </a:prstGeom>
          <a:ln w="793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bindelse 8"/>
          <p:cNvSpPr/>
          <p:nvPr/>
        </p:nvSpPr>
        <p:spPr>
          <a:xfrm>
            <a:off x="10085900" y="4466799"/>
            <a:ext cx="896525" cy="79858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11</a:t>
            </a:r>
          </a:p>
        </p:txBody>
      </p:sp>
      <p:sp>
        <p:nvSpPr>
          <p:cNvPr id="8" name="Forbindelse 7"/>
          <p:cNvSpPr/>
          <p:nvPr/>
        </p:nvSpPr>
        <p:spPr>
          <a:xfrm>
            <a:off x="7426525" y="3650285"/>
            <a:ext cx="1045028" cy="91892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15</a:t>
            </a:r>
          </a:p>
        </p:txBody>
      </p:sp>
      <p:sp>
        <p:nvSpPr>
          <p:cNvPr id="2" name="Forbindelse 1"/>
          <p:cNvSpPr/>
          <p:nvPr/>
        </p:nvSpPr>
        <p:spPr>
          <a:xfrm>
            <a:off x="4137257" y="2989988"/>
            <a:ext cx="856344" cy="58226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858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 animBg="1"/>
      <p:bldP spid="20" grpId="0" animBg="1"/>
      <p:bldP spid="24" grpId="0" animBg="1"/>
      <p:bldP spid="25" grpId="0" animBg="1"/>
      <p:bldP spid="26" grpId="0" animBg="1"/>
      <p:bldP spid="9" grpId="0" animBg="1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431068" y="4185130"/>
            <a:ext cx="9458960" cy="667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DE VAR ALLE </a:t>
            </a:r>
            <a:r>
              <a:rPr lang="da-DK" sz="3600" b="1" dirty="0">
                <a:solidFill>
                  <a:srgbClr val="FF0000"/>
                </a:solidFill>
              </a:rPr>
              <a:t>85 ÅR GAMLE </a:t>
            </a:r>
            <a:r>
              <a:rPr lang="da-DK" b="1" dirty="0">
                <a:solidFill>
                  <a:schemeClr val="tx1"/>
                </a:solidFill>
              </a:rPr>
              <a:t>VED FØRSTE TESTPERIODE</a:t>
            </a:r>
          </a:p>
        </p:txBody>
      </p:sp>
      <p:sp>
        <p:nvSpPr>
          <p:cNvPr id="8" name="Rektangel 7"/>
          <p:cNvSpPr/>
          <p:nvPr/>
        </p:nvSpPr>
        <p:spPr>
          <a:xfrm>
            <a:off x="174739" y="5057263"/>
            <a:ext cx="11842522" cy="74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DE BLEV ALLE TESTET TIL AT HAVE ET KONDITIONSTAL PÅ 15 I DEN FØRSTE TEST</a:t>
            </a:r>
          </a:p>
        </p:txBody>
      </p:sp>
      <p:sp>
        <p:nvSpPr>
          <p:cNvPr id="9" name="Rektangel 8"/>
          <p:cNvSpPr/>
          <p:nvPr/>
        </p:nvSpPr>
        <p:spPr>
          <a:xfrm>
            <a:off x="1627157" y="234731"/>
            <a:ext cx="8582086" cy="972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dirty="0"/>
              <a:t>LAD OS PRÆSENTERE 2 KVINDER – DEN GRØNNE KVINDE OG DEN GULE KVINDE. 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3173538" y="1384566"/>
            <a:ext cx="5974021" cy="2211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/>
              <a:t>DE REPRÆSENTERER HVER EN GRUPPE ÆLDRE KVINDER</a:t>
            </a:r>
          </a:p>
          <a:p>
            <a:pPr algn="ctr"/>
            <a:r>
              <a:rPr lang="da-DK" sz="2800" dirty="0"/>
              <a:t>SOM HAR 2 TING TIL FÆLLES, </a:t>
            </a:r>
          </a:p>
          <a:p>
            <a:pPr algn="ctr"/>
            <a:endParaRPr lang="da-DK" sz="2800" dirty="0"/>
          </a:p>
          <a:p>
            <a:pPr algn="ctr"/>
            <a:r>
              <a:rPr lang="da-DK" sz="2800" dirty="0"/>
              <a:t>DE VAR ALLE: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68" y="1392739"/>
            <a:ext cx="1524000" cy="2286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029" y="1556847"/>
            <a:ext cx="14382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5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6624320" y="3033727"/>
            <a:ext cx="5171440" cy="2876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Den anden halvdel, de grønne kvinder, blev bedt om at deltage i et træningsprogram på: 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sz="2400" b="1" dirty="0">
                <a:solidFill>
                  <a:schemeClr val="tx1"/>
                </a:solidFill>
              </a:rPr>
              <a:t>1 time of ugen</a:t>
            </a:r>
          </a:p>
          <a:p>
            <a:pPr algn="ctr"/>
            <a:r>
              <a:rPr lang="da-DK" sz="2400" b="1" dirty="0">
                <a:solidFill>
                  <a:schemeClr val="tx1"/>
                </a:solidFill>
              </a:rPr>
              <a:t>Hvoraf 15 min var på niveau med 2/3 af deres maksimale kapacitet (puls) </a:t>
            </a:r>
          </a:p>
          <a:p>
            <a:pPr algn="ctr"/>
            <a:r>
              <a:rPr lang="da-DK" sz="2400" b="1" dirty="0">
                <a:solidFill>
                  <a:schemeClr val="tx1"/>
                </a:solidFill>
              </a:rPr>
              <a:t>I løbet af en periode på 8 måneder. </a:t>
            </a:r>
          </a:p>
        </p:txBody>
      </p:sp>
      <p:sp>
        <p:nvSpPr>
          <p:cNvPr id="10" name="Rektangel 9"/>
          <p:cNvSpPr/>
          <p:nvPr/>
        </p:nvSpPr>
        <p:spPr>
          <a:xfrm>
            <a:off x="335280" y="3158960"/>
            <a:ext cx="3688080" cy="2261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Halvdelen af disse kvinder, de gule kvinder, blev bedt om at fortsætte deres normale levemåde og vaner.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040" y="747727"/>
            <a:ext cx="1524000" cy="2286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182" y="1119187"/>
            <a:ext cx="14382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0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Lige forbindelse 42"/>
          <p:cNvCxnSpPr>
            <a:endCxn id="38" idx="6"/>
          </p:cNvCxnSpPr>
          <p:nvPr/>
        </p:nvCxnSpPr>
        <p:spPr>
          <a:xfrm>
            <a:off x="1127519" y="3402653"/>
            <a:ext cx="7977740" cy="96439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/>
          <p:cNvCxnSpPr>
            <a:endCxn id="40" idx="6"/>
          </p:cNvCxnSpPr>
          <p:nvPr/>
        </p:nvCxnSpPr>
        <p:spPr>
          <a:xfrm flipV="1">
            <a:off x="1229519" y="1655809"/>
            <a:ext cx="7875740" cy="171984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625" y="527050"/>
            <a:ext cx="1276350" cy="7239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8804" y="5690465"/>
            <a:ext cx="2171700" cy="704850"/>
          </a:xfrm>
          <a:prstGeom prst="rect">
            <a:avLst/>
          </a:prstGeom>
        </p:spPr>
      </p:pic>
      <p:sp>
        <p:nvSpPr>
          <p:cNvPr id="15" name="Forbindelse 14"/>
          <p:cNvSpPr/>
          <p:nvPr/>
        </p:nvSpPr>
        <p:spPr>
          <a:xfrm>
            <a:off x="472248" y="2418160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15</a:t>
            </a:r>
          </a:p>
        </p:txBody>
      </p:sp>
      <p:sp>
        <p:nvSpPr>
          <p:cNvPr id="16" name="Forbindelse 15"/>
          <p:cNvSpPr/>
          <p:nvPr/>
        </p:nvSpPr>
        <p:spPr>
          <a:xfrm>
            <a:off x="3002446" y="2573118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16</a:t>
            </a:r>
          </a:p>
        </p:txBody>
      </p:sp>
      <p:sp>
        <p:nvSpPr>
          <p:cNvPr id="20" name="Forbindelse 19"/>
          <p:cNvSpPr/>
          <p:nvPr/>
        </p:nvSpPr>
        <p:spPr>
          <a:xfrm>
            <a:off x="5660432" y="2056723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17</a:t>
            </a:r>
          </a:p>
        </p:txBody>
      </p:sp>
      <p:sp>
        <p:nvSpPr>
          <p:cNvPr id="21" name="Forbindelse 20"/>
          <p:cNvSpPr/>
          <p:nvPr/>
        </p:nvSpPr>
        <p:spPr>
          <a:xfrm>
            <a:off x="4506284" y="3506374"/>
            <a:ext cx="67046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3" name="Forbindelse 22"/>
          <p:cNvSpPr/>
          <p:nvPr/>
        </p:nvSpPr>
        <p:spPr>
          <a:xfrm>
            <a:off x="476347" y="3035270"/>
            <a:ext cx="59475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8" name="Opadgående pil 27"/>
          <p:cNvSpPr/>
          <p:nvPr/>
        </p:nvSpPr>
        <p:spPr>
          <a:xfrm>
            <a:off x="536415" y="5341966"/>
            <a:ext cx="1242985" cy="11759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1.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Test </a:t>
            </a:r>
          </a:p>
        </p:txBody>
      </p:sp>
      <p:cxnSp>
        <p:nvCxnSpPr>
          <p:cNvPr id="35" name="Lige forbindelse 34"/>
          <p:cNvCxnSpPr/>
          <p:nvPr/>
        </p:nvCxnSpPr>
        <p:spPr>
          <a:xfrm>
            <a:off x="1127519" y="4705324"/>
            <a:ext cx="961611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rbindelse 35"/>
          <p:cNvSpPr/>
          <p:nvPr/>
        </p:nvSpPr>
        <p:spPr>
          <a:xfrm>
            <a:off x="840918" y="4335377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7" name="Forbindelse 36"/>
          <p:cNvSpPr/>
          <p:nvPr/>
        </p:nvSpPr>
        <p:spPr>
          <a:xfrm>
            <a:off x="10676515" y="4379329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8" name="Forbindelse 37"/>
          <p:cNvSpPr/>
          <p:nvPr/>
        </p:nvSpPr>
        <p:spPr>
          <a:xfrm>
            <a:off x="8434794" y="4063908"/>
            <a:ext cx="67046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0" name="Forbindelse 39"/>
          <p:cNvSpPr/>
          <p:nvPr/>
        </p:nvSpPr>
        <p:spPr>
          <a:xfrm>
            <a:off x="8434794" y="1352665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18</a:t>
            </a:r>
          </a:p>
        </p:txBody>
      </p:sp>
      <p:sp>
        <p:nvSpPr>
          <p:cNvPr id="58" name="Rektangel 57"/>
          <p:cNvSpPr/>
          <p:nvPr/>
        </p:nvSpPr>
        <p:spPr>
          <a:xfrm>
            <a:off x="1486307" y="5679996"/>
            <a:ext cx="7115777" cy="84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tx1"/>
                </a:solidFill>
              </a:rPr>
              <a:t>8 måneders testperiode.</a:t>
            </a:r>
          </a:p>
          <a:p>
            <a:pPr algn="ctr"/>
            <a:r>
              <a:rPr lang="da-DK" sz="2000" dirty="0">
                <a:solidFill>
                  <a:schemeClr val="tx1"/>
                </a:solidFill>
              </a:rPr>
              <a:t>Kvinderne er nu sidst i deres 85. år – begyndelsen af det 86. </a:t>
            </a:r>
          </a:p>
        </p:txBody>
      </p:sp>
      <p:sp>
        <p:nvSpPr>
          <p:cNvPr id="45" name="Forbindelse 44"/>
          <p:cNvSpPr/>
          <p:nvPr/>
        </p:nvSpPr>
        <p:spPr>
          <a:xfrm>
            <a:off x="5751542" y="740874"/>
            <a:ext cx="1305474" cy="101563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20%</a:t>
            </a:r>
          </a:p>
          <a:p>
            <a:pPr algn="ctr"/>
            <a:r>
              <a:rPr lang="da-DK" dirty="0"/>
              <a:t>stigning</a:t>
            </a:r>
          </a:p>
        </p:txBody>
      </p:sp>
      <p:sp>
        <p:nvSpPr>
          <p:cNvPr id="47" name="Forbindelse 46"/>
          <p:cNvSpPr/>
          <p:nvPr/>
        </p:nvSpPr>
        <p:spPr>
          <a:xfrm>
            <a:off x="8733039" y="3077476"/>
            <a:ext cx="1620942" cy="10731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13% reduktion</a:t>
            </a:r>
          </a:p>
        </p:txBody>
      </p:sp>
      <p:sp>
        <p:nvSpPr>
          <p:cNvPr id="34" name="Opadgående pil 33"/>
          <p:cNvSpPr/>
          <p:nvPr/>
        </p:nvSpPr>
        <p:spPr>
          <a:xfrm>
            <a:off x="8300525" y="5356341"/>
            <a:ext cx="1242985" cy="11759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1.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Test </a:t>
            </a:r>
          </a:p>
        </p:txBody>
      </p:sp>
      <p:cxnSp>
        <p:nvCxnSpPr>
          <p:cNvPr id="14" name="Lige pilforbindelse 13"/>
          <p:cNvCxnSpPr>
            <a:cxnSpLocks/>
            <a:stCxn id="28" idx="0"/>
          </p:cNvCxnSpPr>
          <p:nvPr/>
        </p:nvCxnSpPr>
        <p:spPr>
          <a:xfrm flipV="1">
            <a:off x="1157908" y="1756509"/>
            <a:ext cx="0" cy="3585457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41"/>
          <p:cNvCxnSpPr>
            <a:cxnSpLocks/>
            <a:stCxn id="28" idx="0"/>
          </p:cNvCxnSpPr>
          <p:nvPr/>
        </p:nvCxnSpPr>
        <p:spPr>
          <a:xfrm>
            <a:off x="1157908" y="5341966"/>
            <a:ext cx="9806799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267" y="269554"/>
            <a:ext cx="1524000" cy="2286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618" y="527050"/>
            <a:ext cx="14382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23" grpId="0" animBg="1"/>
      <p:bldP spid="28" grpId="0" animBg="1"/>
      <p:bldP spid="36" grpId="0" animBg="1"/>
      <p:bldP spid="37" grpId="0" animBg="1"/>
      <p:bldP spid="38" grpId="0" animBg="1"/>
      <p:bldP spid="40" grpId="0" animBg="1"/>
      <p:bldP spid="58" grpId="0" animBg="1"/>
      <p:bldP spid="45" grpId="0" animBg="1"/>
      <p:bldP spid="47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Lige forbindelse 45"/>
          <p:cNvCxnSpPr/>
          <p:nvPr/>
        </p:nvCxnSpPr>
        <p:spPr>
          <a:xfrm flipV="1">
            <a:off x="1181767" y="1597930"/>
            <a:ext cx="7634389" cy="156759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625" y="527050"/>
            <a:ext cx="1276350" cy="7239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8804" y="5690465"/>
            <a:ext cx="2171700" cy="704850"/>
          </a:xfrm>
          <a:prstGeom prst="rect">
            <a:avLst/>
          </a:prstGeom>
        </p:spPr>
      </p:pic>
      <p:cxnSp>
        <p:nvCxnSpPr>
          <p:cNvPr id="10" name="Lige forbindelse 9"/>
          <p:cNvCxnSpPr/>
          <p:nvPr/>
        </p:nvCxnSpPr>
        <p:spPr>
          <a:xfrm>
            <a:off x="1157908" y="1792634"/>
            <a:ext cx="0" cy="387449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1177786" y="5690465"/>
            <a:ext cx="9616110" cy="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bindelse 14"/>
          <p:cNvSpPr/>
          <p:nvPr/>
        </p:nvSpPr>
        <p:spPr>
          <a:xfrm>
            <a:off x="727605" y="2837543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15</a:t>
            </a:r>
          </a:p>
        </p:txBody>
      </p:sp>
      <p:sp>
        <p:nvSpPr>
          <p:cNvPr id="16" name="Forbindelse 15"/>
          <p:cNvSpPr/>
          <p:nvPr/>
        </p:nvSpPr>
        <p:spPr>
          <a:xfrm>
            <a:off x="2582344" y="2511710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16</a:t>
            </a:r>
          </a:p>
        </p:txBody>
      </p:sp>
      <p:sp>
        <p:nvSpPr>
          <p:cNvPr id="20" name="Forbindelse 19"/>
          <p:cNvSpPr/>
          <p:nvPr/>
        </p:nvSpPr>
        <p:spPr>
          <a:xfrm>
            <a:off x="4391284" y="2148716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17</a:t>
            </a:r>
          </a:p>
        </p:txBody>
      </p:sp>
      <p:cxnSp>
        <p:nvCxnSpPr>
          <p:cNvPr id="35" name="Lige forbindelse 34"/>
          <p:cNvCxnSpPr/>
          <p:nvPr/>
        </p:nvCxnSpPr>
        <p:spPr>
          <a:xfrm>
            <a:off x="1127519" y="4705324"/>
            <a:ext cx="961611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rbindelse 35"/>
          <p:cNvSpPr/>
          <p:nvPr/>
        </p:nvSpPr>
        <p:spPr>
          <a:xfrm>
            <a:off x="840918" y="4335377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7" name="Forbindelse 36"/>
          <p:cNvSpPr/>
          <p:nvPr/>
        </p:nvSpPr>
        <p:spPr>
          <a:xfrm>
            <a:off x="10676515" y="4379329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0" name="Forbindelse 39"/>
          <p:cNvSpPr/>
          <p:nvPr/>
        </p:nvSpPr>
        <p:spPr>
          <a:xfrm>
            <a:off x="5580493" y="1811873"/>
            <a:ext cx="670465" cy="60628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18</a:t>
            </a:r>
          </a:p>
        </p:txBody>
      </p:sp>
      <p:sp>
        <p:nvSpPr>
          <p:cNvPr id="45" name="Forbindelse 44"/>
          <p:cNvSpPr/>
          <p:nvPr/>
        </p:nvSpPr>
        <p:spPr>
          <a:xfrm>
            <a:off x="9542315" y="829991"/>
            <a:ext cx="1728955" cy="101563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Yderligere 20%</a:t>
            </a:r>
          </a:p>
          <a:p>
            <a:pPr algn="ctr"/>
            <a:r>
              <a:rPr lang="da-DK" dirty="0"/>
              <a:t>stigning</a:t>
            </a:r>
          </a:p>
        </p:txBody>
      </p:sp>
      <p:sp>
        <p:nvSpPr>
          <p:cNvPr id="48" name="Forbindelse 47"/>
          <p:cNvSpPr/>
          <p:nvPr/>
        </p:nvSpPr>
        <p:spPr>
          <a:xfrm>
            <a:off x="7918482" y="1210007"/>
            <a:ext cx="1016603" cy="8709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21,6</a:t>
            </a:r>
          </a:p>
        </p:txBody>
      </p:sp>
      <p:sp>
        <p:nvSpPr>
          <p:cNvPr id="24" name="Forbindelse 23"/>
          <p:cNvSpPr/>
          <p:nvPr/>
        </p:nvSpPr>
        <p:spPr>
          <a:xfrm>
            <a:off x="2917576" y="3528516"/>
            <a:ext cx="1945389" cy="117680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10 % tab per uge i sengen</a:t>
            </a:r>
          </a:p>
        </p:txBody>
      </p:sp>
      <p:sp>
        <p:nvSpPr>
          <p:cNvPr id="25" name="Forbindelse 24"/>
          <p:cNvSpPr/>
          <p:nvPr/>
        </p:nvSpPr>
        <p:spPr>
          <a:xfrm>
            <a:off x="5485591" y="2585570"/>
            <a:ext cx="861985" cy="80549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16,2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86000"/>
            <a:ext cx="152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36" grpId="0" animBg="1"/>
      <p:bldP spid="37" grpId="0" animBg="1"/>
      <p:bldP spid="40" grpId="0" animBg="1"/>
      <p:bldP spid="45" grpId="0" animBg="1"/>
      <p:bldP spid="48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Lige forbindelse 42"/>
          <p:cNvCxnSpPr/>
          <p:nvPr/>
        </p:nvCxnSpPr>
        <p:spPr>
          <a:xfrm>
            <a:off x="1201694" y="2523537"/>
            <a:ext cx="9197056" cy="196684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625" y="527050"/>
            <a:ext cx="1276350" cy="7239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8804" y="5690465"/>
            <a:ext cx="2171700" cy="704850"/>
          </a:xfrm>
          <a:prstGeom prst="rect">
            <a:avLst/>
          </a:prstGeom>
        </p:spPr>
      </p:pic>
      <p:cxnSp>
        <p:nvCxnSpPr>
          <p:cNvPr id="10" name="Lige forbindelse 9"/>
          <p:cNvCxnSpPr/>
          <p:nvPr/>
        </p:nvCxnSpPr>
        <p:spPr>
          <a:xfrm>
            <a:off x="1157908" y="1792634"/>
            <a:ext cx="0" cy="387449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1177786" y="5690465"/>
            <a:ext cx="9616110" cy="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bindelse 20"/>
          <p:cNvSpPr/>
          <p:nvPr/>
        </p:nvSpPr>
        <p:spPr>
          <a:xfrm>
            <a:off x="3382125" y="2707094"/>
            <a:ext cx="67046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3" name="Forbindelse 22"/>
          <p:cNvSpPr/>
          <p:nvPr/>
        </p:nvSpPr>
        <p:spPr>
          <a:xfrm>
            <a:off x="563153" y="2154575"/>
            <a:ext cx="59475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5" name="Lige forbindelse 34"/>
          <p:cNvCxnSpPr/>
          <p:nvPr/>
        </p:nvCxnSpPr>
        <p:spPr>
          <a:xfrm>
            <a:off x="1127519" y="4705324"/>
            <a:ext cx="961611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rbindelse 35"/>
          <p:cNvSpPr/>
          <p:nvPr/>
        </p:nvSpPr>
        <p:spPr>
          <a:xfrm>
            <a:off x="840918" y="4335377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7" name="Forbindelse 36"/>
          <p:cNvSpPr/>
          <p:nvPr/>
        </p:nvSpPr>
        <p:spPr>
          <a:xfrm>
            <a:off x="10676515" y="4379329"/>
            <a:ext cx="594755" cy="60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8" name="Forbindelse 37"/>
          <p:cNvSpPr/>
          <p:nvPr/>
        </p:nvSpPr>
        <p:spPr>
          <a:xfrm>
            <a:off x="6366614" y="3269667"/>
            <a:ext cx="670465" cy="60628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7" name="Forbindelse 46"/>
          <p:cNvSpPr/>
          <p:nvPr/>
        </p:nvSpPr>
        <p:spPr>
          <a:xfrm>
            <a:off x="7983040" y="2523536"/>
            <a:ext cx="2311527" cy="125664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Yderligere 13% reduktion i de næste 8 måneder</a:t>
            </a:r>
          </a:p>
        </p:txBody>
      </p:sp>
      <p:sp>
        <p:nvSpPr>
          <p:cNvPr id="53" name="Forbindelse 52"/>
          <p:cNvSpPr/>
          <p:nvPr/>
        </p:nvSpPr>
        <p:spPr>
          <a:xfrm>
            <a:off x="7182947" y="5150888"/>
            <a:ext cx="904994" cy="85566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11,7</a:t>
            </a:r>
          </a:p>
        </p:txBody>
      </p:sp>
      <p:sp>
        <p:nvSpPr>
          <p:cNvPr id="24" name="Forbindelse 23"/>
          <p:cNvSpPr/>
          <p:nvPr/>
        </p:nvSpPr>
        <p:spPr>
          <a:xfrm>
            <a:off x="4725552" y="5153915"/>
            <a:ext cx="2311527" cy="10731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10 % tab per uge i sengen</a:t>
            </a:r>
          </a:p>
        </p:txBody>
      </p:sp>
      <p:sp>
        <p:nvSpPr>
          <p:cNvPr id="22" name="Forbindelse 21"/>
          <p:cNvSpPr/>
          <p:nvPr/>
        </p:nvSpPr>
        <p:spPr>
          <a:xfrm>
            <a:off x="9227007" y="3875954"/>
            <a:ext cx="904994" cy="85566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11,3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965" y="281690"/>
            <a:ext cx="14382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6" grpId="0" animBg="1"/>
      <p:bldP spid="37" grpId="0" animBg="1"/>
      <p:bldP spid="38" grpId="0" animBg="1"/>
      <p:bldP spid="47" grpId="0" animBg="1"/>
      <p:bldP spid="53" grpId="0" animBg="1"/>
      <p:bldP spid="24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3817572" y="685314"/>
            <a:ext cx="7683157" cy="444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sz="2800" dirty="0">
                <a:solidFill>
                  <a:schemeClr val="tx1"/>
                </a:solidFill>
              </a:rPr>
              <a:t>HVIS EN GRUPPE KVINDER PÅ </a:t>
            </a:r>
          </a:p>
          <a:p>
            <a:pPr algn="ctr"/>
            <a:r>
              <a:rPr lang="da-DK" sz="2800" dirty="0">
                <a:solidFill>
                  <a:schemeClr val="tx1"/>
                </a:solidFill>
              </a:rPr>
              <a:t>85 ÅR </a:t>
            </a:r>
          </a:p>
          <a:p>
            <a:pPr algn="ctr"/>
            <a:r>
              <a:rPr lang="da-DK" sz="2800" dirty="0">
                <a:solidFill>
                  <a:schemeClr val="tx1"/>
                </a:solidFill>
              </a:rPr>
              <a:t>KAN UDVIKLE SIG SÅ MEGET – 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VED AT GØRE EN INDSATS I </a:t>
            </a:r>
            <a:r>
              <a:rPr lang="da-DK" b="1" dirty="0">
                <a:solidFill>
                  <a:srgbClr val="00B050"/>
                </a:solidFill>
              </a:rPr>
              <a:t>1 TIME OM UGEN I 8 MÅNEDER – </a:t>
            </a:r>
          </a:p>
          <a:p>
            <a:pPr algn="ctr"/>
            <a:endParaRPr lang="da-DK" sz="2800" dirty="0">
              <a:solidFill>
                <a:schemeClr val="tx1"/>
              </a:solidFill>
            </a:endParaRPr>
          </a:p>
          <a:p>
            <a:pPr algn="ctr"/>
            <a:r>
              <a:rPr lang="da-DK" sz="2800" dirty="0">
                <a:solidFill>
                  <a:schemeClr val="tx1"/>
                </a:solidFill>
              </a:rPr>
              <a:t>SÅ KAN VI ALLE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UDVIKLE ELLER BARE OPRETHOLDE VORES FYSISKE KOMPETENCER OG EVNER LIGEGYLDIG HVILKEN ALDER VI HAR. 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sz="2800" dirty="0">
                <a:solidFill>
                  <a:schemeClr val="tx1"/>
                </a:solidFill>
              </a:rPr>
              <a:t>HVIS VI BESLUTTER OS FOR AT GØRE DET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66" y="302619"/>
            <a:ext cx="1457325" cy="234315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73" y="3448878"/>
            <a:ext cx="152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65760" y="798898"/>
            <a:ext cx="3811604" cy="962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Hvordan starter man. </a:t>
            </a:r>
          </a:p>
        </p:txBody>
      </p:sp>
      <p:sp>
        <p:nvSpPr>
          <p:cNvPr id="8" name="Rektangel 7"/>
          <p:cNvSpPr/>
          <p:nvPr/>
        </p:nvSpPr>
        <p:spPr>
          <a:xfrm>
            <a:off x="6095999" y="789272"/>
            <a:ext cx="3811604" cy="962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2 muligheder</a:t>
            </a:r>
          </a:p>
        </p:txBody>
      </p:sp>
      <p:sp>
        <p:nvSpPr>
          <p:cNvPr id="9" name="Rektangel 8"/>
          <p:cNvSpPr/>
          <p:nvPr/>
        </p:nvSpPr>
        <p:spPr>
          <a:xfrm>
            <a:off x="6018997" y="2598821"/>
            <a:ext cx="3811604" cy="9625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6 minutters test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057498" y="3826044"/>
            <a:ext cx="3811604" cy="962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Kondicykel</a:t>
            </a:r>
          </a:p>
        </p:txBody>
      </p:sp>
      <p:sp>
        <p:nvSpPr>
          <p:cNvPr id="3" name="Højrepil 2"/>
          <p:cNvSpPr/>
          <p:nvPr/>
        </p:nvSpPr>
        <p:spPr>
          <a:xfrm>
            <a:off x="4385911" y="972152"/>
            <a:ext cx="1501541" cy="616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Nedadgående pil 3"/>
          <p:cNvSpPr/>
          <p:nvPr/>
        </p:nvSpPr>
        <p:spPr>
          <a:xfrm>
            <a:off x="9150415" y="3241309"/>
            <a:ext cx="731520" cy="904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Nedadgående pil 9"/>
          <p:cNvSpPr/>
          <p:nvPr/>
        </p:nvSpPr>
        <p:spPr>
          <a:xfrm>
            <a:off x="9099081" y="1761424"/>
            <a:ext cx="731520" cy="904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91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9776" y="914401"/>
            <a:ext cx="4594078" cy="1999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/>
              <a:t>Vi opretholder</a:t>
            </a:r>
          </a:p>
          <a:p>
            <a:pPr algn="ctr"/>
            <a:r>
              <a:rPr lang="da-DK" dirty="0"/>
              <a:t>vores kompetencer hvis vi når</a:t>
            </a:r>
          </a:p>
          <a:p>
            <a:pPr algn="ctr"/>
            <a:r>
              <a:rPr lang="da-DK" dirty="0"/>
              <a:t>80% mindst 2 gange om ugen. 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Det kunne være 2 x ½ time per uge på vej mod</a:t>
            </a:r>
          </a:p>
          <a:p>
            <a:pPr algn="ctr"/>
            <a:r>
              <a:rPr lang="da-DK" dirty="0"/>
              <a:t>3 x ½ time per uge</a:t>
            </a:r>
          </a:p>
        </p:txBody>
      </p:sp>
      <p:sp>
        <p:nvSpPr>
          <p:cNvPr id="5" name="Rektangel 4"/>
          <p:cNvSpPr/>
          <p:nvPr/>
        </p:nvSpPr>
        <p:spPr>
          <a:xfrm>
            <a:off x="5399776" y="3626319"/>
            <a:ext cx="4594078" cy="23196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/>
              <a:t>Vi udvikler</a:t>
            </a:r>
          </a:p>
          <a:p>
            <a:pPr algn="ctr"/>
            <a:r>
              <a:rPr lang="da-DK" dirty="0"/>
              <a:t>vores kompetencer hvis vi når </a:t>
            </a:r>
          </a:p>
          <a:p>
            <a:pPr algn="ctr"/>
            <a:r>
              <a:rPr lang="da-DK" dirty="0"/>
              <a:t>80% mindst 3 gange om ugen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Det kunne være 2 x ½ time per uge på vej mod</a:t>
            </a:r>
          </a:p>
          <a:p>
            <a:pPr algn="ctr"/>
            <a:r>
              <a:rPr lang="da-DK" dirty="0"/>
              <a:t>3 x ½ time per uge</a:t>
            </a:r>
          </a:p>
          <a:p>
            <a:pPr algn="ctr"/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1005849" y="2665597"/>
            <a:ext cx="3776309" cy="14738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/>
              <a:t>Husk</a:t>
            </a:r>
          </a:p>
        </p:txBody>
      </p:sp>
    </p:spTree>
    <p:extLst>
      <p:ext uri="{BB962C8B-B14F-4D97-AF65-F5344CB8AC3E}">
        <p14:creationId xmlns:p14="http://schemas.microsoft.com/office/powerpoint/2010/main" val="195802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id:image001.jpg@01D37A4A.783D05B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" y="339902"/>
            <a:ext cx="3729578" cy="104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EU logo">
            <a:hlinkClick r:id="rId4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22" y="6066447"/>
            <a:ext cx="1772687" cy="5375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ktangel 7"/>
          <p:cNvSpPr/>
          <p:nvPr/>
        </p:nvSpPr>
        <p:spPr>
          <a:xfrm>
            <a:off x="730304" y="4112926"/>
            <a:ext cx="5679640" cy="1501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ysClr val="windowText" lastClr="000000"/>
                </a:solidFill>
              </a:rPr>
              <a:t>Vores udholdenhed – vores kondition</a:t>
            </a:r>
          </a:p>
        </p:txBody>
      </p:sp>
      <p:sp>
        <p:nvSpPr>
          <p:cNvPr id="9" name="Rektangel 8"/>
          <p:cNvSpPr/>
          <p:nvPr/>
        </p:nvSpPr>
        <p:spPr>
          <a:xfrm>
            <a:off x="730304" y="1915608"/>
            <a:ext cx="5679640" cy="1501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ysClr val="windowText" lastClr="000000"/>
                </a:solidFill>
              </a:rPr>
              <a:t>Den første ud af 8 afgørende faktorer for, om man mister eller beholder sin uafhængighed er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4" y="2094271"/>
            <a:ext cx="5025513" cy="33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8768615" y="83218"/>
            <a:ext cx="2669410" cy="10876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40 EURO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884" y="159547"/>
            <a:ext cx="2275456" cy="2692623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102" y="815443"/>
            <a:ext cx="5791200" cy="15621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087382" y="1101597"/>
            <a:ext cx="2204185" cy="8085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50 EURO</a:t>
            </a:r>
          </a:p>
        </p:txBody>
      </p:sp>
      <p:sp>
        <p:nvSpPr>
          <p:cNvPr id="8" name="Rektangel 7"/>
          <p:cNvSpPr/>
          <p:nvPr/>
        </p:nvSpPr>
        <p:spPr>
          <a:xfrm>
            <a:off x="1153431" y="5538137"/>
            <a:ext cx="9923646" cy="12705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000" dirty="0"/>
              <a:t>INVESTER I DIN EGEN LANGSIGTEDE UAFHÆNGIGHED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88" y="2564633"/>
            <a:ext cx="2503170" cy="250317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068025" y="3465096"/>
            <a:ext cx="1865700" cy="80852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50 EURO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271886" y="4264897"/>
            <a:ext cx="3647373" cy="143516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SKRIDTTÆLLER – KALORIETÆLLER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291567" y="2366118"/>
            <a:ext cx="3647373" cy="7436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PULSUR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6" y="3052153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25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1129363" y="1116531"/>
            <a:ext cx="3811604" cy="9625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6 minutters test</a:t>
            </a:r>
          </a:p>
        </p:txBody>
      </p:sp>
      <p:sp>
        <p:nvSpPr>
          <p:cNvPr id="10" name="Rektangel 9"/>
          <p:cNvSpPr/>
          <p:nvPr/>
        </p:nvSpPr>
        <p:spPr>
          <a:xfrm>
            <a:off x="5941995" y="760395"/>
            <a:ext cx="3811604" cy="9625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Nem at udføre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941995" y="1994836"/>
            <a:ext cx="3811604" cy="9625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Ingen stor investering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39014" y="3657599"/>
            <a:ext cx="11367435" cy="2560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Giver dig ikke et konditionstal – </a:t>
            </a:r>
          </a:p>
          <a:p>
            <a:pPr algn="ctr"/>
            <a:r>
              <a:rPr lang="da-DK" sz="3200" b="1" dirty="0"/>
              <a:t>men rangerer dig i forhold til normen – </a:t>
            </a:r>
          </a:p>
          <a:p>
            <a:pPr algn="ctr"/>
            <a:r>
              <a:rPr lang="da-DK" sz="3200" b="1" dirty="0"/>
              <a:t>baseret på et gennemsnit af 1000 mennesker </a:t>
            </a:r>
          </a:p>
          <a:p>
            <a:pPr algn="ctr"/>
            <a:r>
              <a:rPr lang="da-DK" sz="3200" b="1" dirty="0"/>
              <a:t>der har den samme fysiske tilstand som dig</a:t>
            </a:r>
          </a:p>
        </p:txBody>
      </p:sp>
    </p:spTree>
    <p:extLst>
      <p:ext uri="{BB962C8B-B14F-4D97-AF65-F5344CB8AC3E}">
        <p14:creationId xmlns:p14="http://schemas.microsoft.com/office/powerpoint/2010/main" val="3876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231447"/>
            <a:ext cx="12192000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>
              <a:solidFill>
                <a:schemeClr val="tx1"/>
              </a:solidFill>
            </a:endParaRPr>
          </a:p>
        </p:txBody>
      </p:sp>
      <p:cxnSp>
        <p:nvCxnSpPr>
          <p:cNvPr id="8" name="Lige pilforbindelse 7"/>
          <p:cNvCxnSpPr/>
          <p:nvPr/>
        </p:nvCxnSpPr>
        <p:spPr>
          <a:xfrm>
            <a:off x="1304222" y="2694682"/>
            <a:ext cx="376347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3185962" y="413305"/>
            <a:ext cx="5101390" cy="413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6 minutters gå-test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35266" y="1608765"/>
            <a:ext cx="5101390" cy="517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Mål en distance på f.eks. 30 meter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525199" y="2521427"/>
            <a:ext cx="1535127" cy="34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tx1"/>
                </a:solidFill>
              </a:rPr>
              <a:t>30 meter.</a:t>
            </a:r>
          </a:p>
        </p:txBody>
      </p:sp>
      <p:sp>
        <p:nvSpPr>
          <p:cNvPr id="22" name="Rektangel 21"/>
          <p:cNvSpPr/>
          <p:nvPr/>
        </p:nvSpPr>
        <p:spPr>
          <a:xfrm>
            <a:off x="376454" y="3645455"/>
            <a:ext cx="6054291" cy="8519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Gå så mange meter som du er i stand til på 6 minutter. </a:t>
            </a:r>
          </a:p>
          <a:p>
            <a:pPr algn="ctr"/>
            <a:r>
              <a:rPr lang="da-DK" dirty="0"/>
              <a:t>Tæl hvor mange gange du går de 30 meter og mål de overskydende meter.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61" y="1240378"/>
            <a:ext cx="3388720" cy="190615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9" y="3381046"/>
            <a:ext cx="4815223" cy="2708563"/>
          </a:xfrm>
          <a:prstGeom prst="rect">
            <a:avLst/>
          </a:prstGeom>
        </p:spPr>
      </p:pic>
      <p:sp>
        <p:nvSpPr>
          <p:cNvPr id="7" name="Afrundet rektangel 6"/>
          <p:cNvSpPr/>
          <p:nvPr/>
        </p:nvSpPr>
        <p:spPr>
          <a:xfrm>
            <a:off x="1200727" y="2530764"/>
            <a:ext cx="4100946" cy="376662"/>
          </a:xfrm>
          <a:prstGeom prst="round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003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35267" y="3492147"/>
            <a:ext cx="5611529" cy="1878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Som du kan se gik 1 mand 400 meter på 6 minutter – dermed var hans niveau 71,6% af den forventede norm for aldersgruppen 59 – 70 kg og 1,70m høj. </a:t>
            </a:r>
          </a:p>
          <a:p>
            <a:pPr algn="ctr"/>
            <a:r>
              <a:rPr lang="da-DK" dirty="0"/>
              <a:t>PLADS TIL FORBEDRING.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923" y="1548514"/>
            <a:ext cx="5160645" cy="312026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185962" y="413305"/>
            <a:ext cx="5101390" cy="413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/>
              <a:t>6 minutters gå-test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35267" y="1842423"/>
            <a:ext cx="5101390" cy="928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Gå ind på hjemmesiden– </a:t>
            </a:r>
          </a:p>
          <a:p>
            <a:pPr algn="ctr"/>
            <a:r>
              <a:rPr lang="da-DK" b="1" dirty="0">
                <a:solidFill>
                  <a:schemeClr val="tx1"/>
                </a:solidFill>
              </a:rPr>
              <a:t>http://</a:t>
            </a:r>
            <a:r>
              <a:rPr lang="da-DK" b="1" dirty="0" err="1">
                <a:solidFill>
                  <a:schemeClr val="tx1"/>
                </a:solidFill>
              </a:rPr>
              <a:t>www.motion-online.dk</a:t>
            </a:r>
            <a:r>
              <a:rPr lang="da-DK" b="1" dirty="0">
                <a:solidFill>
                  <a:schemeClr val="tx1"/>
                </a:solidFill>
              </a:rPr>
              <a:t>/6-min-ga-test/</a:t>
            </a:r>
            <a:endParaRPr lang="da-DK" dirty="0"/>
          </a:p>
          <a:p>
            <a:pPr algn="ctr"/>
            <a:r>
              <a:rPr lang="da-DK" dirty="0"/>
              <a:t>og indtast dine data og tryk beregn.</a:t>
            </a:r>
          </a:p>
        </p:txBody>
      </p:sp>
      <p:sp>
        <p:nvSpPr>
          <p:cNvPr id="13" name="Rektangel 12"/>
          <p:cNvSpPr/>
          <p:nvPr/>
        </p:nvSpPr>
        <p:spPr>
          <a:xfrm>
            <a:off x="6429673" y="1950415"/>
            <a:ext cx="2492944" cy="301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Distance done in metre</a:t>
            </a:r>
          </a:p>
        </p:txBody>
      </p:sp>
      <p:sp>
        <p:nvSpPr>
          <p:cNvPr id="14" name="Rektangel 13"/>
          <p:cNvSpPr/>
          <p:nvPr/>
        </p:nvSpPr>
        <p:spPr>
          <a:xfrm>
            <a:off x="6396089" y="2306624"/>
            <a:ext cx="2492944" cy="20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sex</a:t>
            </a:r>
          </a:p>
        </p:txBody>
      </p:sp>
      <p:sp>
        <p:nvSpPr>
          <p:cNvPr id="16" name="Rektangel 15"/>
          <p:cNvSpPr/>
          <p:nvPr/>
        </p:nvSpPr>
        <p:spPr>
          <a:xfrm>
            <a:off x="6429673" y="2607531"/>
            <a:ext cx="2492944" cy="20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age</a:t>
            </a:r>
          </a:p>
        </p:txBody>
      </p:sp>
      <p:sp>
        <p:nvSpPr>
          <p:cNvPr id="17" name="Rektangel 16"/>
          <p:cNvSpPr/>
          <p:nvPr/>
        </p:nvSpPr>
        <p:spPr>
          <a:xfrm>
            <a:off x="6396089" y="2922832"/>
            <a:ext cx="2492944" cy="20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Height – how tall</a:t>
            </a:r>
          </a:p>
        </p:txBody>
      </p:sp>
      <p:sp>
        <p:nvSpPr>
          <p:cNvPr id="18" name="Rektangel 17"/>
          <p:cNvSpPr/>
          <p:nvPr/>
        </p:nvSpPr>
        <p:spPr>
          <a:xfrm>
            <a:off x="6396089" y="3195587"/>
            <a:ext cx="2492944" cy="20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Weight </a:t>
            </a:r>
          </a:p>
        </p:txBody>
      </p:sp>
      <p:sp>
        <p:nvSpPr>
          <p:cNvPr id="19" name="Rektangel 18"/>
          <p:cNvSpPr/>
          <p:nvPr/>
        </p:nvSpPr>
        <p:spPr>
          <a:xfrm>
            <a:off x="8460605" y="3505466"/>
            <a:ext cx="1530415" cy="205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Calculate </a:t>
            </a:r>
          </a:p>
        </p:txBody>
      </p:sp>
      <p:sp>
        <p:nvSpPr>
          <p:cNvPr id="20" name="Rektangel 19"/>
          <p:cNvSpPr/>
          <p:nvPr/>
        </p:nvSpPr>
        <p:spPr>
          <a:xfrm>
            <a:off x="6636721" y="4071832"/>
            <a:ext cx="2252312" cy="266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Reference value </a:t>
            </a:r>
          </a:p>
        </p:txBody>
      </p:sp>
      <p:sp>
        <p:nvSpPr>
          <p:cNvPr id="21" name="Rektangel 20"/>
          <p:cNvSpPr/>
          <p:nvPr/>
        </p:nvSpPr>
        <p:spPr>
          <a:xfrm>
            <a:off x="6636721" y="4385676"/>
            <a:ext cx="2252312" cy="25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% of norm</a:t>
            </a:r>
          </a:p>
        </p:txBody>
      </p:sp>
      <p:sp>
        <p:nvSpPr>
          <p:cNvPr id="23" name="Rektangel 22"/>
          <p:cNvSpPr/>
          <p:nvPr/>
        </p:nvSpPr>
        <p:spPr>
          <a:xfrm>
            <a:off x="995463" y="5435780"/>
            <a:ext cx="10502665" cy="693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Når du når 100% i din aldersgruppe – så sætter du bare dig selv som 1 år yngre – og går efter 100% i denne aldersgruppe. Og så videre…</a:t>
            </a:r>
          </a:p>
        </p:txBody>
      </p:sp>
    </p:spTree>
    <p:extLst>
      <p:ext uri="{BB962C8B-B14F-4D97-AF65-F5344CB8AC3E}">
        <p14:creationId xmlns:p14="http://schemas.microsoft.com/office/powerpoint/2010/main" val="45991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8" name="Rektangel 7"/>
          <p:cNvSpPr/>
          <p:nvPr/>
        </p:nvSpPr>
        <p:spPr>
          <a:xfrm>
            <a:off x="462013" y="2187649"/>
            <a:ext cx="10915048" cy="11073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/>
              <a:t> UDMÅL EN SPECIFIK AFSTAND -</a:t>
            </a:r>
          </a:p>
          <a:p>
            <a:pPr algn="ctr"/>
            <a:r>
              <a:rPr lang="da-DK" sz="2400"/>
              <a:t>ALT FRA 30 METER TIL HVAD DU ER I STAND TIL AT GÅ PÅ 6 MINUTTER. </a:t>
            </a:r>
          </a:p>
        </p:txBody>
      </p:sp>
      <p:sp>
        <p:nvSpPr>
          <p:cNvPr id="25" name="Rektangel 24"/>
          <p:cNvSpPr/>
          <p:nvPr/>
        </p:nvSpPr>
        <p:spPr>
          <a:xfrm>
            <a:off x="1054745" y="580044"/>
            <a:ext cx="7810388" cy="1126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000" dirty="0"/>
              <a:t>TRÆNING TIL 6 MINUTTERS TESTEN</a:t>
            </a:r>
          </a:p>
        </p:txBody>
      </p:sp>
      <p:sp>
        <p:nvSpPr>
          <p:cNvPr id="26" name="Rektangel 25"/>
          <p:cNvSpPr/>
          <p:nvPr/>
        </p:nvSpPr>
        <p:spPr>
          <a:xfrm>
            <a:off x="524132" y="3464931"/>
            <a:ext cx="10915048" cy="12678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/>
              <a:t> 1: 	</a:t>
            </a:r>
          </a:p>
          <a:p>
            <a:pPr algn="ctr"/>
            <a:r>
              <a:rPr lang="da-DK" sz="2800"/>
              <a:t>GÅ DEN SAMME 6 MINUTTERS DISTANCE </a:t>
            </a:r>
          </a:p>
          <a:p>
            <a:pPr algn="ctr"/>
            <a:r>
              <a:rPr lang="da-DK" sz="2800"/>
              <a:t>HURTIGERE OG HURTIGERE 2 ELLER 3 GANGE OM UGEN. </a:t>
            </a:r>
            <a:endParaRPr lang="da-DK" sz="2400"/>
          </a:p>
        </p:txBody>
      </p:sp>
      <p:sp>
        <p:nvSpPr>
          <p:cNvPr id="27" name="Rektangel 26"/>
          <p:cNvSpPr/>
          <p:nvPr/>
        </p:nvSpPr>
        <p:spPr>
          <a:xfrm>
            <a:off x="487388" y="4902644"/>
            <a:ext cx="10915048" cy="12678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/>
              <a:t> 2: 	</a:t>
            </a:r>
          </a:p>
          <a:p>
            <a:pPr algn="ctr"/>
            <a:r>
              <a:rPr lang="da-DK" sz="2800"/>
              <a:t>GÅ OMTRENT 600 SKRIDT eller arbejd dig op til at gå 600 skridt </a:t>
            </a:r>
          </a:p>
          <a:p>
            <a:pPr algn="ctr"/>
            <a:r>
              <a:rPr lang="da-DK" sz="2800"/>
              <a:t>Gå 600 skridt hurtigere og hurtigere</a:t>
            </a:r>
            <a:endParaRPr lang="da-DK" sz="240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78" y="417847"/>
            <a:ext cx="2243282" cy="14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8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-3210" y="57316"/>
            <a:ext cx="12191999" cy="6722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15" name="Rektangel 14"/>
          <p:cNvSpPr/>
          <p:nvPr/>
        </p:nvSpPr>
        <p:spPr>
          <a:xfrm>
            <a:off x="859724" y="2386897"/>
            <a:ext cx="6484352" cy="19829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000" dirty="0"/>
              <a:t>Find dit konditionstal ved at cykle i 5 minutter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94" y="1590600"/>
            <a:ext cx="3389148" cy="43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3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589278" y="1787844"/>
          <a:ext cx="11013441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223">
                  <a:extLst>
                    <a:ext uri="{9D8B030D-6E8A-4147-A177-3AD203B41FA5}">
                      <a16:colId xmlns:a16="http://schemas.microsoft.com/office/drawing/2014/main" val="2988829977"/>
                    </a:ext>
                  </a:extLst>
                </a:gridCol>
                <a:gridCol w="1305099">
                  <a:extLst>
                    <a:ext uri="{9D8B030D-6E8A-4147-A177-3AD203B41FA5}">
                      <a16:colId xmlns:a16="http://schemas.microsoft.com/office/drawing/2014/main" val="13701258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6735544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05146187"/>
                    </a:ext>
                  </a:extLst>
                </a:gridCol>
                <a:gridCol w="1248259">
                  <a:extLst>
                    <a:ext uri="{9D8B030D-6E8A-4147-A177-3AD203B41FA5}">
                      <a16:colId xmlns:a16="http://schemas.microsoft.com/office/drawing/2014/main" val="3986376406"/>
                    </a:ext>
                  </a:extLst>
                </a:gridCol>
                <a:gridCol w="1654966">
                  <a:extLst>
                    <a:ext uri="{9D8B030D-6E8A-4147-A177-3AD203B41FA5}">
                      <a16:colId xmlns:a16="http://schemas.microsoft.com/office/drawing/2014/main" val="1139814713"/>
                    </a:ext>
                  </a:extLst>
                </a:gridCol>
                <a:gridCol w="312952">
                  <a:extLst>
                    <a:ext uri="{9D8B030D-6E8A-4147-A177-3AD203B41FA5}">
                      <a16:colId xmlns:a16="http://schemas.microsoft.com/office/drawing/2014/main" val="2206847192"/>
                    </a:ext>
                  </a:extLst>
                </a:gridCol>
                <a:gridCol w="1265911">
                  <a:extLst>
                    <a:ext uri="{9D8B030D-6E8A-4147-A177-3AD203B41FA5}">
                      <a16:colId xmlns:a16="http://schemas.microsoft.com/office/drawing/2014/main" val="2985587074"/>
                    </a:ext>
                  </a:extLst>
                </a:gridCol>
                <a:gridCol w="1085592">
                  <a:extLst>
                    <a:ext uri="{9D8B030D-6E8A-4147-A177-3AD203B41FA5}">
                      <a16:colId xmlns:a16="http://schemas.microsoft.com/office/drawing/2014/main" val="35107968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599941799"/>
                    </a:ext>
                  </a:extLst>
                </a:gridCol>
                <a:gridCol w="1269999">
                  <a:extLst>
                    <a:ext uri="{9D8B030D-6E8A-4147-A177-3AD203B41FA5}">
                      <a16:colId xmlns:a16="http://schemas.microsoft.com/office/drawing/2014/main" val="1284300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4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minus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=</a:t>
                      </a:r>
                      <a:r>
                        <a:rPr lang="da-DK" baseline="0" dirty="0"/>
                        <a:t> -42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132,8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2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= -45,5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162,5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34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= - 49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127,2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17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/>
                        <a:t>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/>
                        <a:t>= - 52,5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/>
                        <a:t>155,5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/>
                        <a:t>93,3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3200" dirty="0"/>
                        <a:t>124,4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8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= -56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121,6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1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  <a:endParaRPr kumimoji="0" lang="da-DK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= - 59,5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148,5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118,8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41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 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= - 63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43000"/>
                  </a:ext>
                </a:extLst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>
            <a:off x="0" y="5687961"/>
            <a:ext cx="12191999" cy="11700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4800" b="1" dirty="0"/>
          </a:p>
          <a:p>
            <a:pPr algn="ctr"/>
            <a:r>
              <a:rPr lang="da-DK" sz="4800" b="1" dirty="0"/>
              <a:t>Falder ca. - 0,7 per år</a:t>
            </a:r>
          </a:p>
          <a:p>
            <a:pPr algn="ctr"/>
            <a:r>
              <a:rPr lang="da-DK" sz="1000" b="1" dirty="0"/>
              <a:t>http://www.motion-online.dk/ny-formel-beregning-aldersbestemt-maximalpuls/</a:t>
            </a:r>
          </a:p>
          <a:p>
            <a:pPr algn="ctr"/>
            <a:r>
              <a:rPr lang="da-DK" sz="4800" b="1" dirty="0"/>
              <a:t> </a:t>
            </a:r>
          </a:p>
        </p:txBody>
      </p:sp>
      <p:sp>
        <p:nvSpPr>
          <p:cNvPr id="8" name="Højrepil 7"/>
          <p:cNvSpPr/>
          <p:nvPr/>
        </p:nvSpPr>
        <p:spPr>
          <a:xfrm>
            <a:off x="9775313" y="2414690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pil 8"/>
          <p:cNvSpPr/>
          <p:nvPr/>
        </p:nvSpPr>
        <p:spPr>
          <a:xfrm>
            <a:off x="9775314" y="2789406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pil 9"/>
          <p:cNvSpPr/>
          <p:nvPr/>
        </p:nvSpPr>
        <p:spPr>
          <a:xfrm>
            <a:off x="9791751" y="3168768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pil 10"/>
          <p:cNvSpPr/>
          <p:nvPr/>
        </p:nvSpPr>
        <p:spPr>
          <a:xfrm>
            <a:off x="9779499" y="3694678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pil 11"/>
          <p:cNvSpPr/>
          <p:nvPr/>
        </p:nvSpPr>
        <p:spPr>
          <a:xfrm>
            <a:off x="9779500" y="4109907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Højrepil 12"/>
          <p:cNvSpPr/>
          <p:nvPr/>
        </p:nvSpPr>
        <p:spPr>
          <a:xfrm>
            <a:off x="9791751" y="4459443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Højrepil 13"/>
          <p:cNvSpPr/>
          <p:nvPr/>
        </p:nvSpPr>
        <p:spPr>
          <a:xfrm>
            <a:off x="9791752" y="4813829"/>
            <a:ext cx="560439" cy="12781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321620"/>
            <a:ext cx="12192000" cy="13416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dirty="0"/>
              <a:t>Aldersrelateret maksimalpuls.</a:t>
            </a:r>
          </a:p>
        </p:txBody>
      </p:sp>
    </p:spTree>
    <p:extLst>
      <p:ext uri="{BB962C8B-B14F-4D97-AF65-F5344CB8AC3E}">
        <p14:creationId xmlns:p14="http://schemas.microsoft.com/office/powerpoint/2010/main" val="1566428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4004" y="250257"/>
            <a:ext cx="3811604" cy="61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Eksempel 75 år </a:t>
            </a:r>
          </a:p>
        </p:txBody>
      </p:sp>
      <p:sp>
        <p:nvSpPr>
          <p:cNvPr id="4" name="Rektangel 3"/>
          <p:cNvSpPr/>
          <p:nvPr/>
        </p:nvSpPr>
        <p:spPr>
          <a:xfrm>
            <a:off x="355002" y="1761423"/>
            <a:ext cx="5066851" cy="567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Aldersrelateret max er 155,5</a:t>
            </a:r>
          </a:p>
        </p:txBody>
      </p:sp>
      <p:sp>
        <p:nvSpPr>
          <p:cNvPr id="6" name="Rektangel 5"/>
          <p:cNvSpPr/>
          <p:nvPr/>
        </p:nvSpPr>
        <p:spPr>
          <a:xfrm>
            <a:off x="4377886" y="1039530"/>
            <a:ext cx="2338940" cy="61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60% </a:t>
            </a:r>
          </a:p>
        </p:txBody>
      </p:sp>
      <p:sp>
        <p:nvSpPr>
          <p:cNvPr id="8" name="Rektangel 7"/>
          <p:cNvSpPr/>
          <p:nvPr/>
        </p:nvSpPr>
        <p:spPr>
          <a:xfrm>
            <a:off x="4461310" y="2367815"/>
            <a:ext cx="2338940" cy="61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80% </a:t>
            </a:r>
          </a:p>
        </p:txBody>
      </p:sp>
      <p:sp>
        <p:nvSpPr>
          <p:cNvPr id="9" name="Rektangel 8"/>
          <p:cNvSpPr/>
          <p:nvPr/>
        </p:nvSpPr>
        <p:spPr>
          <a:xfrm>
            <a:off x="6800250" y="1039530"/>
            <a:ext cx="2338940" cy="61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Puls 93,3</a:t>
            </a:r>
          </a:p>
        </p:txBody>
      </p:sp>
      <p:sp>
        <p:nvSpPr>
          <p:cNvPr id="10" name="Rektangel 9"/>
          <p:cNvSpPr/>
          <p:nvPr/>
        </p:nvSpPr>
        <p:spPr>
          <a:xfrm>
            <a:off x="6991149" y="2367812"/>
            <a:ext cx="2338940" cy="61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Puls 124,4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208416" y="3984857"/>
            <a:ext cx="1344333" cy="89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Langsom gang</a:t>
            </a:r>
          </a:p>
          <a:p>
            <a:pPr algn="ctr"/>
            <a:r>
              <a:rPr lang="da-DK" sz="1600" b="1" dirty="0"/>
              <a:t>Puls 93,3</a:t>
            </a:r>
          </a:p>
          <a:p>
            <a:pPr algn="ctr"/>
            <a:r>
              <a:rPr lang="da-DK" sz="1600" b="1" dirty="0"/>
              <a:t>5 minutters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46495" y="3542099"/>
            <a:ext cx="2338940" cy="433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Som en start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208416" y="3551722"/>
            <a:ext cx="8082024" cy="433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/>
              <a:t>½ times gang</a:t>
            </a:r>
          </a:p>
        </p:txBody>
      </p:sp>
      <p:sp>
        <p:nvSpPr>
          <p:cNvPr id="15" name="Rektangel 14"/>
          <p:cNvSpPr/>
          <p:nvPr/>
        </p:nvSpPr>
        <p:spPr>
          <a:xfrm>
            <a:off x="4552749" y="3984857"/>
            <a:ext cx="1344333" cy="895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Hurtig gang </a:t>
            </a:r>
          </a:p>
          <a:p>
            <a:pPr algn="ctr"/>
            <a:r>
              <a:rPr lang="da-DK" sz="1600" b="1" dirty="0"/>
              <a:t>Puls 93,3</a:t>
            </a:r>
          </a:p>
          <a:p>
            <a:pPr algn="ctr"/>
            <a:r>
              <a:rPr lang="da-DK" sz="1600" b="1" dirty="0"/>
              <a:t>5 minutter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897082" y="3994481"/>
            <a:ext cx="1344333" cy="895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Langsom gang</a:t>
            </a:r>
          </a:p>
          <a:p>
            <a:pPr algn="ctr"/>
            <a:r>
              <a:rPr lang="da-DK" sz="1600" b="1" dirty="0"/>
              <a:t>Puls 93,3</a:t>
            </a:r>
          </a:p>
          <a:p>
            <a:pPr algn="ctr"/>
            <a:r>
              <a:rPr lang="da-DK" sz="1600" b="1" dirty="0"/>
              <a:t>5 minutter</a:t>
            </a:r>
          </a:p>
        </p:txBody>
      </p:sp>
      <p:sp>
        <p:nvSpPr>
          <p:cNvPr id="18" name="Rektangel 17"/>
          <p:cNvSpPr/>
          <p:nvPr/>
        </p:nvSpPr>
        <p:spPr>
          <a:xfrm>
            <a:off x="7241415" y="3984857"/>
            <a:ext cx="1344333" cy="895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Hurtig gang </a:t>
            </a:r>
          </a:p>
          <a:p>
            <a:pPr algn="ctr"/>
            <a:r>
              <a:rPr lang="da-DK" sz="1600" b="1" dirty="0"/>
              <a:t>Puls 93,3</a:t>
            </a:r>
          </a:p>
          <a:p>
            <a:pPr algn="ctr"/>
            <a:r>
              <a:rPr lang="da-DK" sz="1600" b="1" dirty="0"/>
              <a:t>5 minutter</a:t>
            </a:r>
          </a:p>
        </p:txBody>
      </p:sp>
      <p:sp>
        <p:nvSpPr>
          <p:cNvPr id="19" name="Rektangel 18"/>
          <p:cNvSpPr/>
          <p:nvPr/>
        </p:nvSpPr>
        <p:spPr>
          <a:xfrm>
            <a:off x="8585748" y="3984857"/>
            <a:ext cx="1344333" cy="895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Langsom gang</a:t>
            </a:r>
          </a:p>
          <a:p>
            <a:pPr algn="ctr"/>
            <a:r>
              <a:rPr lang="da-DK" sz="1600" b="1" dirty="0"/>
              <a:t>Puls 93,3</a:t>
            </a:r>
          </a:p>
          <a:p>
            <a:pPr algn="ctr"/>
            <a:r>
              <a:rPr lang="da-DK" sz="1600" b="1" dirty="0"/>
              <a:t>5 minutter</a:t>
            </a:r>
          </a:p>
        </p:txBody>
      </p:sp>
      <p:sp>
        <p:nvSpPr>
          <p:cNvPr id="20" name="Rektangel 19"/>
          <p:cNvSpPr/>
          <p:nvPr/>
        </p:nvSpPr>
        <p:spPr>
          <a:xfrm>
            <a:off x="9946107" y="3994481"/>
            <a:ext cx="1344333" cy="895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Hurtig gang </a:t>
            </a:r>
          </a:p>
          <a:p>
            <a:pPr algn="ctr"/>
            <a:r>
              <a:rPr lang="da-DK" sz="1600" b="1" dirty="0"/>
              <a:t>Puls 93,3</a:t>
            </a:r>
          </a:p>
          <a:p>
            <a:pPr algn="ctr"/>
            <a:r>
              <a:rPr lang="da-DK" sz="1600" b="1" dirty="0"/>
              <a:t>5 minutter</a:t>
            </a:r>
          </a:p>
        </p:txBody>
      </p:sp>
    </p:spTree>
    <p:extLst>
      <p:ext uri="{BB962C8B-B14F-4D97-AF65-F5344CB8AC3E}">
        <p14:creationId xmlns:p14="http://schemas.microsoft.com/office/powerpoint/2010/main" val="3881132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50" y="2303050"/>
            <a:ext cx="8568661" cy="4320000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587140" y="308230"/>
            <a:ext cx="11011301" cy="1031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På det udleverede papir er der: </a:t>
            </a:r>
          </a:p>
          <a:p>
            <a:pPr algn="ctr"/>
            <a:r>
              <a:rPr lang="da-DK" dirty="0"/>
              <a:t>en X akse (linje) der viser arbejdet målt i WATT. (alle slags arbejde kan, som nævnt tidligere, måles i WATT). </a:t>
            </a:r>
          </a:p>
          <a:p>
            <a:pPr algn="ctr"/>
            <a:r>
              <a:rPr lang="da-DK" dirty="0"/>
              <a:t>en Y akse linje der viser vores puls op til et maksimum på 208. </a:t>
            </a:r>
          </a:p>
        </p:txBody>
      </p:sp>
      <p:sp>
        <p:nvSpPr>
          <p:cNvPr id="16" name="Rektangel 15"/>
          <p:cNvSpPr/>
          <p:nvPr/>
        </p:nvSpPr>
        <p:spPr>
          <a:xfrm>
            <a:off x="587140" y="1486392"/>
            <a:ext cx="11011301" cy="643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a-DK" dirty="0"/>
              <a:t>Lav en horisontal linje på tværs af papiret der viser din aldersrelaterede puls. Du finder den i det udleverede skema.  </a:t>
            </a:r>
          </a:p>
        </p:txBody>
      </p:sp>
    </p:spTree>
    <p:extLst>
      <p:ext uri="{BB962C8B-B14F-4D97-AF65-F5344CB8AC3E}">
        <p14:creationId xmlns:p14="http://schemas.microsoft.com/office/powerpoint/2010/main" val="1136540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50" y="2092559"/>
            <a:ext cx="8584514" cy="4320000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368300" y="337958"/>
            <a:ext cx="11182016" cy="68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dirty="0"/>
              <a:t>Nu slapper vi af i 10 minutter og så måler du din puls. </a:t>
            </a:r>
          </a:p>
          <a:p>
            <a:r>
              <a:rPr lang="da-DK" dirty="0"/>
              <a:t>Du kan måle den selv men du kan også bruge denne fine lille maskine eller du kan tage et </a:t>
            </a:r>
            <a:r>
              <a:rPr lang="da-DK" dirty="0" err="1"/>
              <a:t>pulsur</a:t>
            </a:r>
            <a:r>
              <a:rPr lang="da-DK" dirty="0"/>
              <a:t> på. </a:t>
            </a:r>
          </a:p>
        </p:txBody>
      </p:sp>
      <p:sp>
        <p:nvSpPr>
          <p:cNvPr id="6" name="Venstrepil 5"/>
          <p:cNvSpPr/>
          <p:nvPr/>
        </p:nvSpPr>
        <p:spPr>
          <a:xfrm rot="10313952">
            <a:off x="583593" y="4894990"/>
            <a:ext cx="1258516" cy="12689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/>
          <p:cNvSpPr/>
          <p:nvPr/>
        </p:nvSpPr>
        <p:spPr>
          <a:xfrm>
            <a:off x="1643931" y="1140123"/>
            <a:ext cx="8630753" cy="68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dirty="0"/>
              <a:t>         Når du kender din hvilepuls kan du markere den på Y aksen som den røde pil viser. </a:t>
            </a:r>
          </a:p>
        </p:txBody>
      </p:sp>
    </p:spTree>
    <p:extLst>
      <p:ext uri="{BB962C8B-B14F-4D97-AF65-F5344CB8AC3E}">
        <p14:creationId xmlns:p14="http://schemas.microsoft.com/office/powerpoint/2010/main" val="343970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20" name="Rektangel 19"/>
          <p:cNvSpPr/>
          <p:nvPr/>
        </p:nvSpPr>
        <p:spPr>
          <a:xfrm>
            <a:off x="0" y="0"/>
            <a:ext cx="4711849" cy="194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rgbClr val="00B050"/>
                </a:solidFill>
              </a:rPr>
              <a:t>Første afgørende fokusområde </a:t>
            </a:r>
            <a:r>
              <a:rPr lang="da-DK" sz="2000" b="1" dirty="0"/>
              <a:t>for ikke at glide langsomt ind i at være</a:t>
            </a:r>
          </a:p>
          <a:p>
            <a:pPr algn="ctr"/>
            <a:r>
              <a:rPr lang="da-DK" sz="2000" b="1" dirty="0"/>
              <a:t>AFHÆNGIG.</a:t>
            </a:r>
          </a:p>
        </p:txBody>
      </p:sp>
      <p:sp>
        <p:nvSpPr>
          <p:cNvPr id="9" name="Rektangel 8"/>
          <p:cNvSpPr/>
          <p:nvPr/>
        </p:nvSpPr>
        <p:spPr>
          <a:xfrm>
            <a:off x="457793" y="2470653"/>
            <a:ext cx="3644650" cy="145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vores </a:t>
            </a:r>
            <a:r>
              <a:rPr lang="da-DK" sz="3200" b="1" dirty="0"/>
              <a:t>kondition –udholdenhed</a:t>
            </a:r>
          </a:p>
        </p:txBody>
      </p:sp>
      <p:pic>
        <p:nvPicPr>
          <p:cNvPr id="8" name="Billed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57" y="518984"/>
            <a:ext cx="6315756" cy="237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led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57" y="3397310"/>
            <a:ext cx="6315756" cy="2371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/>
          <p:cNvSpPr/>
          <p:nvPr/>
        </p:nvSpPr>
        <p:spPr>
          <a:xfrm>
            <a:off x="433080" y="4421625"/>
            <a:ext cx="3644650" cy="1126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Vi er i stand til at måle konditionen og vise den som et tal</a:t>
            </a:r>
          </a:p>
        </p:txBody>
      </p:sp>
      <p:sp>
        <p:nvSpPr>
          <p:cNvPr id="3" name="Rektangel 2"/>
          <p:cNvSpPr/>
          <p:nvPr/>
        </p:nvSpPr>
        <p:spPr>
          <a:xfrm>
            <a:off x="10923373" y="973183"/>
            <a:ext cx="891140" cy="2041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10135402" y="3813736"/>
            <a:ext cx="1679111" cy="2041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977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4" name="Rektangel 3"/>
          <p:cNvSpPr/>
          <p:nvPr/>
        </p:nvSpPr>
        <p:spPr>
          <a:xfrm>
            <a:off x="952898" y="2705763"/>
            <a:ext cx="10279781" cy="3297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Nu skal I alle sætte jer på cyklen en ad gangen for at identificere modstanden (WATT) som I kan klare i 5 minutter. Vi starter med 100 WATT.</a:t>
            </a: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Hvis du føler at dette er for meget, skal du sige til hvorefter WATT vil blive reduceret til et niveau du mener du kan holde i 5 minutter. </a:t>
            </a: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HUSK AT VI STARTER VED 60 TIL 80% AF DIN MAKSIMALE ALDERSRELATEREDE PULS.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Det er en god ide at alle har enten et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pulsur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eller en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armrem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på så pulsen kan måles med det samme -  det er nemmere at finde 60 til 80% niveauet når man bruger et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pulsur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eller en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armrem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ktangel 2"/>
          <p:cNvSpPr/>
          <p:nvPr/>
        </p:nvSpPr>
        <p:spPr>
          <a:xfrm>
            <a:off x="519760" y="918932"/>
            <a:ext cx="8585735" cy="1010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ysClr val="windowText" lastClr="000000"/>
                </a:solidFill>
              </a:rPr>
              <a:t>Identificer dit konditionstal som en start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65" y="463399"/>
            <a:ext cx="2105768" cy="21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63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336" y="1963487"/>
            <a:ext cx="8584514" cy="43200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574710" y="683713"/>
            <a:ext cx="11011301" cy="1031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Når du har identificeret det WATT niveau du vil arbejde på (cykle) i 5 minutter – laver du en vertikal linje der viser hvor mange WATT – som vist med den blå linje. </a:t>
            </a:r>
          </a:p>
          <a:p>
            <a:pPr algn="ctr"/>
            <a:r>
              <a:rPr lang="da-DK" sz="2400" dirty="0"/>
              <a:t>I dette tilfælde markerer linjen 100 WATT. </a:t>
            </a:r>
          </a:p>
        </p:txBody>
      </p:sp>
    </p:spTree>
    <p:extLst>
      <p:ext uri="{BB962C8B-B14F-4D97-AF65-F5344CB8AC3E}">
        <p14:creationId xmlns:p14="http://schemas.microsoft.com/office/powerpoint/2010/main" val="475691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81" y="2498320"/>
            <a:ext cx="8777786" cy="43200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00324" y="115984"/>
            <a:ext cx="11011301" cy="22410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Før de 5 minutter er gået – skal nogen måle din puls.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Nogen tæller din puls fysisk ved at mærke på dit håndled i 30 sekunder og gange antallet af slag med 2.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Brug et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pulsur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Brug den elektroniske maskine – husk at tage armremmen på før du begynder at cykle.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Du tegner en horisontal linje (den orange linje) som viser din arbejdspuls.</a:t>
            </a:r>
          </a:p>
        </p:txBody>
      </p:sp>
    </p:spTree>
    <p:extLst>
      <p:ext uri="{BB962C8B-B14F-4D97-AF65-F5344CB8AC3E}">
        <p14:creationId xmlns:p14="http://schemas.microsoft.com/office/powerpoint/2010/main" val="455945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35" y="2175967"/>
            <a:ext cx="8576412" cy="4320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327579" y="363036"/>
            <a:ext cx="9216751" cy="16644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Lav den røde linje – 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Start ved din hvilepuls på x aksen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Før den igennem punktet hvor den blå WATT linje og den gule arbejdspulslinje mødes.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Sørg for at din røde linje krydser den grønne aldersrelaterede puls-linje.</a:t>
            </a:r>
          </a:p>
        </p:txBody>
      </p:sp>
    </p:spTree>
    <p:extLst>
      <p:ext uri="{BB962C8B-B14F-4D97-AF65-F5344CB8AC3E}">
        <p14:creationId xmlns:p14="http://schemas.microsoft.com/office/powerpoint/2010/main" val="1943929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06" y="2078392"/>
            <a:ext cx="8600294" cy="4320000"/>
          </a:xfrm>
          <a:prstGeom prst="rect">
            <a:avLst/>
          </a:prstGeom>
        </p:spPr>
      </p:pic>
      <p:sp>
        <p:nvSpPr>
          <p:cNvPr id="19" name="Rektangel 18"/>
          <p:cNvSpPr/>
          <p:nvPr/>
        </p:nvSpPr>
        <p:spPr>
          <a:xfrm>
            <a:off x="1327579" y="363037"/>
            <a:ext cx="9216751" cy="147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Og til sidst, tegn en sort linje fra punktet hvor den grønne linje og den røde linje krydser – og ned til x aksen og aflæs på WATT linjen hvor mange WATT. </a:t>
            </a: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 dette TILFÆLDE er det 122,3 WATT. </a:t>
            </a:r>
          </a:p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Dette tal, 122,3, overfører du til din SENIORSUNDHEDSPROFIL.</a:t>
            </a:r>
          </a:p>
        </p:txBody>
      </p:sp>
    </p:spTree>
    <p:extLst>
      <p:ext uri="{BB962C8B-B14F-4D97-AF65-F5344CB8AC3E}">
        <p14:creationId xmlns:p14="http://schemas.microsoft.com/office/powerpoint/2010/main" val="3564453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19" name="Rektangel 18"/>
          <p:cNvSpPr/>
          <p:nvPr/>
        </p:nvSpPr>
        <p:spPr>
          <a:xfrm>
            <a:off x="881797" y="363037"/>
            <a:ext cx="10707020" cy="147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Skriv tallet 122,3 i skemaet i din SENIORSUNDHEDSPROFIL og SKRIV DIN VÆGT, nu kan du aflæse dit konditionstal – i dette tilfælde 23,3. </a:t>
            </a: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Fra tidligere ved vi at en person skulle være på et niveau omkring 27 – så der er plads til forbedring.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97" y="1955198"/>
            <a:ext cx="10108314" cy="458408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165684" y="3657600"/>
            <a:ext cx="683394" cy="52938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4783756" y="3638350"/>
            <a:ext cx="683394" cy="52938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059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35" y="2175967"/>
            <a:ext cx="8576412" cy="4320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04775" y="363036"/>
            <a:ext cx="9639555" cy="16644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Det kan virke en smule kompliceret -  </a:t>
            </a:r>
          </a:p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men når du har gjort det en gang – skal du kun flytte linjerne – og så vil du nok opleve at det ikke er så kompliceret. </a:t>
            </a:r>
          </a:p>
        </p:txBody>
      </p:sp>
    </p:spTree>
    <p:extLst>
      <p:ext uri="{BB962C8B-B14F-4D97-AF65-F5344CB8AC3E}">
        <p14:creationId xmlns:p14="http://schemas.microsoft.com/office/powerpoint/2010/main" val="3017106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3" name="Rektangel 32"/>
          <p:cNvSpPr/>
          <p:nvPr/>
        </p:nvSpPr>
        <p:spPr>
          <a:xfrm>
            <a:off x="283780" y="357352"/>
            <a:ext cx="10871900" cy="13559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HVORDAN KAN MAN BEGYNDE AT TRÆNE </a:t>
            </a:r>
            <a:endParaRPr lang="en-GB" sz="2800" b="1" dirty="0" smtClean="0"/>
          </a:p>
          <a:p>
            <a:pPr algn="ctr"/>
            <a:r>
              <a:rPr lang="en-GB" sz="2800" b="1" dirty="0" smtClean="0"/>
              <a:t>ELLER </a:t>
            </a:r>
          </a:p>
          <a:p>
            <a:pPr algn="ctr"/>
            <a:r>
              <a:rPr lang="en-GB" sz="2800" b="1" dirty="0" smtClean="0"/>
              <a:t>HVORDAN KAN MAN KVALIFICERE DET </a:t>
            </a:r>
            <a:r>
              <a:rPr lang="en-GB" sz="2800" b="1" dirty="0"/>
              <a:t>MAN ALLEREDE GØR. 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63" y="3004287"/>
            <a:ext cx="4196135" cy="279742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11" y="2798953"/>
            <a:ext cx="4812134" cy="32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2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9" name="Rektangel 8"/>
          <p:cNvSpPr/>
          <p:nvPr/>
        </p:nvSpPr>
        <p:spPr>
          <a:xfrm>
            <a:off x="1119340" y="164300"/>
            <a:ext cx="9653099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3200" b="1"/>
              <a:t>HUSK DE GRUNDLÆGGENDE REGLER: </a:t>
            </a:r>
            <a:r>
              <a:rPr lang="da-DK"/>
              <a:t> 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96" y="1689705"/>
            <a:ext cx="6994777" cy="4668253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119340" y="1181440"/>
            <a:ext cx="9653099" cy="856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dirty="0"/>
              <a:t> </a:t>
            </a:r>
          </a:p>
          <a:p>
            <a:r>
              <a:rPr lang="da-DK" b="1" dirty="0"/>
              <a:t>Vi opretholder</a:t>
            </a:r>
          </a:p>
          <a:p>
            <a:r>
              <a:rPr lang="da-DK" dirty="0"/>
              <a:t>2 x om ugen på 80% af vores maksimum. En gang imellem en smule mere. </a:t>
            </a:r>
          </a:p>
        </p:txBody>
      </p:sp>
      <p:sp>
        <p:nvSpPr>
          <p:cNvPr id="8" name="Rektangel 7"/>
          <p:cNvSpPr/>
          <p:nvPr/>
        </p:nvSpPr>
        <p:spPr>
          <a:xfrm>
            <a:off x="1119340" y="5651964"/>
            <a:ext cx="9653099" cy="959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dirty="0"/>
              <a:t> </a:t>
            </a:r>
          </a:p>
          <a:p>
            <a:r>
              <a:rPr lang="da-DK" b="1" dirty="0"/>
              <a:t>Vi udvikler </a:t>
            </a:r>
          </a:p>
          <a:p>
            <a:r>
              <a:rPr lang="da-DK" dirty="0"/>
              <a:t>3 x om ugen på 80% af vores maksimum. En gang imellem en smule mere.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4068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8" name="Rektangel 7"/>
          <p:cNvSpPr/>
          <p:nvPr/>
        </p:nvSpPr>
        <p:spPr>
          <a:xfrm>
            <a:off x="1343030" y="3003713"/>
            <a:ext cx="8675810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dirty="0"/>
              <a:t> </a:t>
            </a:r>
          </a:p>
          <a:p>
            <a:r>
              <a:rPr lang="da-DK" dirty="0"/>
              <a:t>         TO GANGE om UGEN                  30 minutters gang – cykling – løb – svømning</a:t>
            </a:r>
          </a:p>
        </p:txBody>
      </p:sp>
      <p:sp>
        <p:nvSpPr>
          <p:cNvPr id="9" name="Rektangel 8"/>
          <p:cNvSpPr/>
          <p:nvPr/>
        </p:nvSpPr>
        <p:spPr>
          <a:xfrm>
            <a:off x="1098319" y="586046"/>
            <a:ext cx="1702633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/>
              <a:t>EKSEMPEL</a:t>
            </a:r>
          </a:p>
          <a:p>
            <a:pPr algn="ctr"/>
            <a:r>
              <a:rPr lang="da-DK"/>
              <a:t>75 år gammel 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055071" y="586046"/>
            <a:ext cx="2078018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Makspuls 155,5 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44477" y="499009"/>
            <a:ext cx="1103043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/>
              <a:t>   60%  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544477" y="1147088"/>
            <a:ext cx="1103043" cy="557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/>
              <a:t>     80%  </a:t>
            </a:r>
          </a:p>
        </p:txBody>
      </p:sp>
      <p:sp>
        <p:nvSpPr>
          <p:cNvPr id="14" name="Rektangel 13"/>
          <p:cNvSpPr/>
          <p:nvPr/>
        </p:nvSpPr>
        <p:spPr>
          <a:xfrm>
            <a:off x="6847290" y="488036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93,3  Puls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847290" y="1152426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124,4 Puls </a:t>
            </a:r>
          </a:p>
        </p:txBody>
      </p:sp>
      <p:sp>
        <p:nvSpPr>
          <p:cNvPr id="16" name="Rektangel 15"/>
          <p:cNvSpPr/>
          <p:nvPr/>
        </p:nvSpPr>
        <p:spPr>
          <a:xfrm>
            <a:off x="8843256" y="488035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Startniveau </a:t>
            </a:r>
          </a:p>
        </p:txBody>
      </p:sp>
      <p:sp>
        <p:nvSpPr>
          <p:cNvPr id="17" name="Rektangel 16"/>
          <p:cNvSpPr/>
          <p:nvPr/>
        </p:nvSpPr>
        <p:spPr>
          <a:xfrm>
            <a:off x="8843256" y="1280890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Slutniveau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356278" y="3655414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</a:t>
            </a:r>
          </a:p>
        </p:txBody>
      </p:sp>
      <p:sp>
        <p:nvSpPr>
          <p:cNvPr id="20" name="Rektangel 19"/>
          <p:cNvSpPr/>
          <p:nvPr/>
        </p:nvSpPr>
        <p:spPr>
          <a:xfrm>
            <a:off x="2864544" y="3670147"/>
            <a:ext cx="1271836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</a:t>
            </a:r>
          </a:p>
          <a:p>
            <a:pPr algn="ctr"/>
            <a:r>
              <a:rPr lang="da-DK" dirty="0"/>
              <a:t> 90 til 95</a:t>
            </a:r>
          </a:p>
        </p:txBody>
      </p:sp>
      <p:sp>
        <p:nvSpPr>
          <p:cNvPr id="21" name="Rektangel 20"/>
          <p:cNvSpPr/>
          <p:nvPr/>
        </p:nvSpPr>
        <p:spPr>
          <a:xfrm>
            <a:off x="4286601" y="3670147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</a:t>
            </a:r>
          </a:p>
        </p:txBody>
      </p:sp>
      <p:sp>
        <p:nvSpPr>
          <p:cNvPr id="22" name="Rektangel 21"/>
          <p:cNvSpPr/>
          <p:nvPr/>
        </p:nvSpPr>
        <p:spPr>
          <a:xfrm>
            <a:off x="5775074" y="3655414"/>
            <a:ext cx="1271835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</a:t>
            </a:r>
          </a:p>
          <a:p>
            <a:pPr algn="ctr"/>
            <a:r>
              <a:rPr lang="da-DK" dirty="0"/>
              <a:t> 90 til 95</a:t>
            </a:r>
          </a:p>
        </p:txBody>
      </p:sp>
      <p:sp>
        <p:nvSpPr>
          <p:cNvPr id="23" name="Rektangel 22"/>
          <p:cNvSpPr/>
          <p:nvPr/>
        </p:nvSpPr>
        <p:spPr>
          <a:xfrm>
            <a:off x="7263545" y="3655414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</a:t>
            </a:r>
          </a:p>
        </p:txBody>
      </p:sp>
      <p:sp>
        <p:nvSpPr>
          <p:cNvPr id="24" name="Rektangel 23"/>
          <p:cNvSpPr/>
          <p:nvPr/>
        </p:nvSpPr>
        <p:spPr>
          <a:xfrm>
            <a:off x="8747003" y="3641327"/>
            <a:ext cx="1271837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</a:t>
            </a:r>
          </a:p>
          <a:p>
            <a:pPr algn="ctr"/>
            <a:r>
              <a:rPr lang="da-DK" dirty="0"/>
              <a:t> 90 til 95</a:t>
            </a:r>
          </a:p>
        </p:txBody>
      </p:sp>
      <p:sp>
        <p:nvSpPr>
          <p:cNvPr id="5" name="Rektangel 4"/>
          <p:cNvSpPr/>
          <p:nvPr/>
        </p:nvSpPr>
        <p:spPr>
          <a:xfrm>
            <a:off x="2523127" y="5611528"/>
            <a:ext cx="7106931" cy="1126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000" dirty="0"/>
              <a:t>METODE 2</a:t>
            </a:r>
          </a:p>
        </p:txBody>
      </p:sp>
    </p:spTree>
    <p:extLst>
      <p:ext uri="{BB962C8B-B14F-4D97-AF65-F5344CB8AC3E}">
        <p14:creationId xmlns:p14="http://schemas.microsoft.com/office/powerpoint/2010/main" val="282583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433080" y="2106657"/>
            <a:ext cx="3644650" cy="145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Alt hvad vi gør er ”arbejde” og kan måles. 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77458" y="617530"/>
            <a:ext cx="3644650" cy="1126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Vores evne til at udføre et arbejde.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081015" y="640446"/>
            <a:ext cx="3644650" cy="71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Et arbejde?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019231" y="1946366"/>
            <a:ext cx="3644650" cy="71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Feje gulvet</a:t>
            </a:r>
          </a:p>
        </p:txBody>
      </p:sp>
      <p:sp>
        <p:nvSpPr>
          <p:cNvPr id="14" name="Rektangel 13"/>
          <p:cNvSpPr/>
          <p:nvPr/>
        </p:nvSpPr>
        <p:spPr>
          <a:xfrm>
            <a:off x="7081015" y="3206751"/>
            <a:ext cx="3644650" cy="71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Lave mad </a:t>
            </a:r>
          </a:p>
        </p:txBody>
      </p:sp>
      <p:sp>
        <p:nvSpPr>
          <p:cNvPr id="15" name="Rektangel 14"/>
          <p:cNvSpPr/>
          <p:nvPr/>
        </p:nvSpPr>
        <p:spPr>
          <a:xfrm>
            <a:off x="7019231" y="4280428"/>
            <a:ext cx="3644650" cy="71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Tage tøj på</a:t>
            </a:r>
          </a:p>
        </p:txBody>
      </p:sp>
      <p:pic>
        <p:nvPicPr>
          <p:cNvPr id="21" name="Billed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32" y="5115904"/>
            <a:ext cx="2097649" cy="1399162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>
            <a:off x="350985" y="4259902"/>
            <a:ext cx="3644650" cy="145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b="1" dirty="0"/>
              <a:t>Og vi måler det i WATT</a:t>
            </a: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56" y="2884835"/>
            <a:ext cx="3429000" cy="228600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08" y="346274"/>
            <a:ext cx="1991873" cy="29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4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8" name="Rektangel 7"/>
          <p:cNvSpPr/>
          <p:nvPr/>
        </p:nvSpPr>
        <p:spPr>
          <a:xfrm>
            <a:off x="1356278" y="3641440"/>
            <a:ext cx="8569372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/>
              <a:t> </a:t>
            </a:r>
            <a:r>
              <a:rPr lang="da-DK" sz="2000"/>
              <a:t>            TO GANGE om UGEN                30 minutters gang – cykling – løb –svømning </a:t>
            </a:r>
          </a:p>
        </p:txBody>
      </p:sp>
      <p:sp>
        <p:nvSpPr>
          <p:cNvPr id="9" name="Rektangel 8"/>
          <p:cNvSpPr/>
          <p:nvPr/>
        </p:nvSpPr>
        <p:spPr>
          <a:xfrm>
            <a:off x="1124862" y="186065"/>
            <a:ext cx="1702633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EKSEMPEL</a:t>
            </a:r>
          </a:p>
          <a:p>
            <a:pPr algn="ctr"/>
            <a:r>
              <a:rPr lang="da-DK" dirty="0"/>
              <a:t>75 år gammel 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038985" y="194798"/>
            <a:ext cx="2078018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Makspuls 155,5 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44477" y="162149"/>
            <a:ext cx="1103043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/>
              <a:t>   60%  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535670" y="946174"/>
            <a:ext cx="1103043" cy="557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/>
              <a:t>     80%  </a:t>
            </a:r>
          </a:p>
        </p:txBody>
      </p:sp>
      <p:sp>
        <p:nvSpPr>
          <p:cNvPr id="14" name="Rektangel 13"/>
          <p:cNvSpPr/>
          <p:nvPr/>
        </p:nvSpPr>
        <p:spPr>
          <a:xfrm>
            <a:off x="6860747" y="154337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93,3  Puls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832675" y="930136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124,4 Puls </a:t>
            </a:r>
          </a:p>
        </p:txBody>
      </p:sp>
      <p:sp>
        <p:nvSpPr>
          <p:cNvPr id="16" name="Rektangel 15"/>
          <p:cNvSpPr/>
          <p:nvPr/>
        </p:nvSpPr>
        <p:spPr>
          <a:xfrm>
            <a:off x="8818174" y="169892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Startniveau </a:t>
            </a:r>
          </a:p>
        </p:txBody>
      </p:sp>
      <p:sp>
        <p:nvSpPr>
          <p:cNvPr id="17" name="Rektangel 16"/>
          <p:cNvSpPr/>
          <p:nvPr/>
        </p:nvSpPr>
        <p:spPr>
          <a:xfrm>
            <a:off x="8884838" y="920857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Slutniveau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356278" y="4170688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 </a:t>
            </a:r>
          </a:p>
        </p:txBody>
      </p:sp>
      <p:sp>
        <p:nvSpPr>
          <p:cNvPr id="20" name="Rektangel 19"/>
          <p:cNvSpPr/>
          <p:nvPr/>
        </p:nvSpPr>
        <p:spPr>
          <a:xfrm>
            <a:off x="2789505" y="4170682"/>
            <a:ext cx="1258335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</a:t>
            </a:r>
          </a:p>
          <a:p>
            <a:pPr algn="ctr"/>
            <a:r>
              <a:rPr lang="da-DK" dirty="0"/>
              <a:t> 90 til 95</a:t>
            </a:r>
          </a:p>
        </p:txBody>
      </p:sp>
      <p:sp>
        <p:nvSpPr>
          <p:cNvPr id="21" name="Rektangel 20"/>
          <p:cNvSpPr/>
          <p:nvPr/>
        </p:nvSpPr>
        <p:spPr>
          <a:xfrm>
            <a:off x="4208142" y="4170686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 </a:t>
            </a:r>
          </a:p>
        </p:txBody>
      </p:sp>
      <p:sp>
        <p:nvSpPr>
          <p:cNvPr id="22" name="Rektangel 21"/>
          <p:cNvSpPr/>
          <p:nvPr/>
        </p:nvSpPr>
        <p:spPr>
          <a:xfrm>
            <a:off x="5713095" y="4170682"/>
            <a:ext cx="125833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</a:t>
            </a:r>
          </a:p>
          <a:p>
            <a:pPr algn="ctr"/>
            <a:r>
              <a:rPr lang="da-DK" dirty="0"/>
              <a:t> 90 til 95</a:t>
            </a:r>
          </a:p>
        </p:txBody>
      </p:sp>
      <p:sp>
        <p:nvSpPr>
          <p:cNvPr id="23" name="Rektangel 22"/>
          <p:cNvSpPr/>
          <p:nvPr/>
        </p:nvSpPr>
        <p:spPr>
          <a:xfrm>
            <a:off x="7204546" y="4170684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 </a:t>
            </a:r>
          </a:p>
        </p:txBody>
      </p:sp>
      <p:sp>
        <p:nvSpPr>
          <p:cNvPr id="24" name="Rektangel 23"/>
          <p:cNvSpPr/>
          <p:nvPr/>
        </p:nvSpPr>
        <p:spPr>
          <a:xfrm>
            <a:off x="8656943" y="4178532"/>
            <a:ext cx="1271837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</a:t>
            </a:r>
          </a:p>
          <a:p>
            <a:pPr algn="ctr"/>
            <a:r>
              <a:rPr lang="da-DK" dirty="0"/>
              <a:t> 90 til 95</a:t>
            </a:r>
          </a:p>
        </p:txBody>
      </p:sp>
      <p:sp>
        <p:nvSpPr>
          <p:cNvPr id="25" name="Rektangel 24"/>
          <p:cNvSpPr/>
          <p:nvPr/>
        </p:nvSpPr>
        <p:spPr>
          <a:xfrm>
            <a:off x="1489423" y="1644009"/>
            <a:ext cx="8145219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        </a:t>
            </a:r>
            <a:r>
              <a:rPr lang="da-DK" sz="2000" dirty="0"/>
              <a:t>TO GANGE om UGEN        30 minutters gang – cykling – løb – svømning </a:t>
            </a:r>
          </a:p>
        </p:txBody>
      </p:sp>
      <p:sp>
        <p:nvSpPr>
          <p:cNvPr id="26" name="Rektangel 25"/>
          <p:cNvSpPr/>
          <p:nvPr/>
        </p:nvSpPr>
        <p:spPr>
          <a:xfrm>
            <a:off x="1491296" y="2173252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</a:t>
            </a:r>
          </a:p>
        </p:txBody>
      </p:sp>
      <p:sp>
        <p:nvSpPr>
          <p:cNvPr id="27" name="Rektangel 26"/>
          <p:cNvSpPr/>
          <p:nvPr/>
        </p:nvSpPr>
        <p:spPr>
          <a:xfrm>
            <a:off x="2916547" y="2147759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1 minut</a:t>
            </a:r>
          </a:p>
          <a:p>
            <a:pPr algn="ctr"/>
            <a:r>
              <a:rPr lang="da-DK" dirty="0"/>
              <a:t>Høj puls 90 til 95</a:t>
            </a:r>
          </a:p>
        </p:txBody>
      </p:sp>
      <p:sp>
        <p:nvSpPr>
          <p:cNvPr id="28" name="Rektangel 27"/>
          <p:cNvSpPr/>
          <p:nvPr/>
        </p:nvSpPr>
        <p:spPr>
          <a:xfrm>
            <a:off x="4235375" y="2184861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</a:t>
            </a:r>
          </a:p>
        </p:txBody>
      </p:sp>
      <p:sp>
        <p:nvSpPr>
          <p:cNvPr id="29" name="Rektangel 28"/>
          <p:cNvSpPr/>
          <p:nvPr/>
        </p:nvSpPr>
        <p:spPr>
          <a:xfrm>
            <a:off x="5657091" y="2141843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1 minut</a:t>
            </a:r>
          </a:p>
          <a:p>
            <a:pPr algn="ctr"/>
            <a:r>
              <a:rPr lang="da-DK" dirty="0"/>
              <a:t>Høj puls 90 til 95</a:t>
            </a:r>
          </a:p>
        </p:txBody>
      </p:sp>
      <p:sp>
        <p:nvSpPr>
          <p:cNvPr id="30" name="Rektangel 29"/>
          <p:cNvSpPr/>
          <p:nvPr/>
        </p:nvSpPr>
        <p:spPr>
          <a:xfrm>
            <a:off x="7005872" y="2184859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 </a:t>
            </a:r>
          </a:p>
        </p:txBody>
      </p:sp>
      <p:sp>
        <p:nvSpPr>
          <p:cNvPr id="31" name="Rektangel 30"/>
          <p:cNvSpPr/>
          <p:nvPr/>
        </p:nvSpPr>
        <p:spPr>
          <a:xfrm>
            <a:off x="8468683" y="2180983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1 minut</a:t>
            </a:r>
          </a:p>
          <a:p>
            <a:pPr algn="ctr"/>
            <a:r>
              <a:rPr lang="da-DK" dirty="0"/>
              <a:t>Høj puls 90 til 95</a:t>
            </a:r>
          </a:p>
        </p:txBody>
      </p:sp>
      <p:sp>
        <p:nvSpPr>
          <p:cNvPr id="32" name="Rektangel 31"/>
          <p:cNvSpPr/>
          <p:nvPr/>
        </p:nvSpPr>
        <p:spPr>
          <a:xfrm>
            <a:off x="2523127" y="5611528"/>
            <a:ext cx="7106931" cy="1126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000"/>
              <a:t>METODE 2</a:t>
            </a:r>
          </a:p>
        </p:txBody>
      </p:sp>
    </p:spTree>
    <p:extLst>
      <p:ext uri="{BB962C8B-B14F-4D97-AF65-F5344CB8AC3E}">
        <p14:creationId xmlns:p14="http://schemas.microsoft.com/office/powerpoint/2010/main" val="3599654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8" name="Rektangel 7"/>
          <p:cNvSpPr/>
          <p:nvPr/>
        </p:nvSpPr>
        <p:spPr>
          <a:xfrm>
            <a:off x="1356278" y="3206926"/>
            <a:ext cx="8675810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dirty="0"/>
              <a:t>        </a:t>
            </a:r>
            <a:r>
              <a:rPr lang="da-DK" sz="2000" dirty="0"/>
              <a:t>TO GANGE om UGEN                  30 minutters gang – cykling – løb – svømning </a:t>
            </a:r>
          </a:p>
        </p:txBody>
      </p:sp>
      <p:sp>
        <p:nvSpPr>
          <p:cNvPr id="9" name="Rektangel 8"/>
          <p:cNvSpPr/>
          <p:nvPr/>
        </p:nvSpPr>
        <p:spPr>
          <a:xfrm>
            <a:off x="1124862" y="186065"/>
            <a:ext cx="1702633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/>
              <a:t>EKSEMPEL</a:t>
            </a:r>
          </a:p>
          <a:p>
            <a:pPr algn="ctr"/>
            <a:r>
              <a:rPr lang="da-DK"/>
              <a:t>75 år gammel 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038985" y="194798"/>
            <a:ext cx="2078018" cy="952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Makspuls 155,5 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44477" y="162149"/>
            <a:ext cx="1103043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/>
              <a:t>   60%  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535670" y="946174"/>
            <a:ext cx="1103043" cy="557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/>
              <a:t>     80%  </a:t>
            </a:r>
          </a:p>
        </p:txBody>
      </p:sp>
      <p:sp>
        <p:nvSpPr>
          <p:cNvPr id="14" name="Rektangel 13"/>
          <p:cNvSpPr/>
          <p:nvPr/>
        </p:nvSpPr>
        <p:spPr>
          <a:xfrm>
            <a:off x="6860747" y="154337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93,3  Puls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832675" y="930136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124,4 Puls </a:t>
            </a:r>
          </a:p>
        </p:txBody>
      </p:sp>
      <p:sp>
        <p:nvSpPr>
          <p:cNvPr id="16" name="Rektangel 15"/>
          <p:cNvSpPr/>
          <p:nvPr/>
        </p:nvSpPr>
        <p:spPr>
          <a:xfrm>
            <a:off x="8818174" y="169892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Startniveau </a:t>
            </a:r>
          </a:p>
        </p:txBody>
      </p:sp>
      <p:sp>
        <p:nvSpPr>
          <p:cNvPr id="17" name="Rektangel 16"/>
          <p:cNvSpPr/>
          <p:nvPr/>
        </p:nvSpPr>
        <p:spPr>
          <a:xfrm>
            <a:off x="8884838" y="920857"/>
            <a:ext cx="1796196" cy="543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Slutniveau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367579" y="3722937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</a:t>
            </a:r>
          </a:p>
        </p:txBody>
      </p:sp>
      <p:sp>
        <p:nvSpPr>
          <p:cNvPr id="20" name="Rektangel 19"/>
          <p:cNvSpPr/>
          <p:nvPr/>
        </p:nvSpPr>
        <p:spPr>
          <a:xfrm>
            <a:off x="2795439" y="3711120"/>
            <a:ext cx="1264636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</a:t>
            </a:r>
          </a:p>
          <a:p>
            <a:pPr algn="ctr"/>
            <a:r>
              <a:rPr lang="da-DK" dirty="0"/>
              <a:t> 90 til 95</a:t>
            </a:r>
          </a:p>
        </p:txBody>
      </p:sp>
      <p:sp>
        <p:nvSpPr>
          <p:cNvPr id="21" name="Rektangel 20"/>
          <p:cNvSpPr/>
          <p:nvPr/>
        </p:nvSpPr>
        <p:spPr>
          <a:xfrm>
            <a:off x="4209759" y="3739288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</a:t>
            </a:r>
          </a:p>
        </p:txBody>
      </p:sp>
      <p:sp>
        <p:nvSpPr>
          <p:cNvPr id="22" name="Rektangel 21"/>
          <p:cNvSpPr/>
          <p:nvPr/>
        </p:nvSpPr>
        <p:spPr>
          <a:xfrm>
            <a:off x="5667940" y="3738173"/>
            <a:ext cx="1264636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</a:t>
            </a:r>
          </a:p>
          <a:p>
            <a:pPr algn="ctr"/>
            <a:r>
              <a:rPr lang="da-DK" dirty="0"/>
              <a:t> 90 til 95</a:t>
            </a:r>
          </a:p>
        </p:txBody>
      </p:sp>
      <p:sp>
        <p:nvSpPr>
          <p:cNvPr id="23" name="Rektangel 22"/>
          <p:cNvSpPr/>
          <p:nvPr/>
        </p:nvSpPr>
        <p:spPr>
          <a:xfrm>
            <a:off x="7122926" y="3738173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</a:t>
            </a:r>
          </a:p>
        </p:txBody>
      </p:sp>
      <p:sp>
        <p:nvSpPr>
          <p:cNvPr id="24" name="Rektangel 23"/>
          <p:cNvSpPr/>
          <p:nvPr/>
        </p:nvSpPr>
        <p:spPr>
          <a:xfrm>
            <a:off x="8585113" y="3736169"/>
            <a:ext cx="127353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</a:t>
            </a:r>
          </a:p>
          <a:p>
            <a:pPr algn="ctr"/>
            <a:r>
              <a:rPr lang="da-DK" dirty="0"/>
              <a:t> 90 til 95</a:t>
            </a:r>
          </a:p>
        </p:txBody>
      </p:sp>
      <p:sp>
        <p:nvSpPr>
          <p:cNvPr id="25" name="Rektangel 24"/>
          <p:cNvSpPr/>
          <p:nvPr/>
        </p:nvSpPr>
        <p:spPr>
          <a:xfrm>
            <a:off x="1499048" y="1644009"/>
            <a:ext cx="8675810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dirty="0"/>
              <a:t>         </a:t>
            </a:r>
            <a:r>
              <a:rPr lang="da-DK" sz="2000" dirty="0"/>
              <a:t>TO GANGE om UGEN                  30 minutters gang – cykling – løb – svømning </a:t>
            </a:r>
          </a:p>
        </p:txBody>
      </p:sp>
      <p:sp>
        <p:nvSpPr>
          <p:cNvPr id="26" name="Rektangel 25"/>
          <p:cNvSpPr/>
          <p:nvPr/>
        </p:nvSpPr>
        <p:spPr>
          <a:xfrm>
            <a:off x="1491296" y="2173253"/>
            <a:ext cx="1271837" cy="861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/>
              <a:t>5 minutter</a:t>
            </a:r>
          </a:p>
          <a:p>
            <a:pPr algn="ctr"/>
            <a:r>
              <a:rPr lang="da-DK" sz="1400" dirty="0"/>
              <a:t>Lav puls</a:t>
            </a:r>
          </a:p>
          <a:p>
            <a:pPr algn="ctr"/>
            <a:r>
              <a:rPr lang="da-DK" sz="1400" dirty="0"/>
              <a:t>60 til 75</a:t>
            </a:r>
            <a:endParaRPr lang="da-DK" dirty="0"/>
          </a:p>
        </p:txBody>
      </p:sp>
      <p:sp>
        <p:nvSpPr>
          <p:cNvPr id="27" name="Rektangel 26"/>
          <p:cNvSpPr/>
          <p:nvPr/>
        </p:nvSpPr>
        <p:spPr>
          <a:xfrm>
            <a:off x="2916547" y="2147759"/>
            <a:ext cx="1175584" cy="8874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/>
              <a:t>1 minut</a:t>
            </a:r>
          </a:p>
          <a:p>
            <a:pPr algn="ctr"/>
            <a:r>
              <a:rPr lang="da-DK" sz="1400" dirty="0"/>
              <a:t>Høj puls 90 til 95</a:t>
            </a:r>
          </a:p>
        </p:txBody>
      </p:sp>
      <p:sp>
        <p:nvSpPr>
          <p:cNvPr id="28" name="Rektangel 27"/>
          <p:cNvSpPr/>
          <p:nvPr/>
        </p:nvSpPr>
        <p:spPr>
          <a:xfrm>
            <a:off x="4235375" y="2184861"/>
            <a:ext cx="1271837" cy="8503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/>
              <a:t>5 minutter</a:t>
            </a:r>
          </a:p>
          <a:p>
            <a:pPr algn="ctr"/>
            <a:r>
              <a:rPr lang="da-DK" sz="1400" dirty="0"/>
              <a:t>Lav puls</a:t>
            </a:r>
          </a:p>
          <a:p>
            <a:pPr algn="ctr"/>
            <a:r>
              <a:rPr lang="da-DK" sz="1400" dirty="0"/>
              <a:t>60 til 75  </a:t>
            </a:r>
          </a:p>
        </p:txBody>
      </p:sp>
      <p:sp>
        <p:nvSpPr>
          <p:cNvPr id="29" name="Rektangel 28"/>
          <p:cNvSpPr/>
          <p:nvPr/>
        </p:nvSpPr>
        <p:spPr>
          <a:xfrm>
            <a:off x="5657091" y="2141843"/>
            <a:ext cx="1175584" cy="8933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/>
              <a:t>1 minut</a:t>
            </a:r>
          </a:p>
          <a:p>
            <a:pPr algn="ctr"/>
            <a:r>
              <a:rPr lang="da-DK" sz="1400" dirty="0"/>
              <a:t>Høj puls 90 til 95</a:t>
            </a:r>
          </a:p>
        </p:txBody>
      </p:sp>
      <p:sp>
        <p:nvSpPr>
          <p:cNvPr id="30" name="Rektangel 29"/>
          <p:cNvSpPr/>
          <p:nvPr/>
        </p:nvSpPr>
        <p:spPr>
          <a:xfrm>
            <a:off x="7005872" y="2184859"/>
            <a:ext cx="1271837" cy="850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/>
              <a:t>5 minutter</a:t>
            </a:r>
          </a:p>
          <a:p>
            <a:pPr algn="ctr"/>
            <a:r>
              <a:rPr lang="da-DK" sz="1400" dirty="0"/>
              <a:t>Lav puls</a:t>
            </a:r>
          </a:p>
          <a:p>
            <a:pPr algn="ctr"/>
            <a:r>
              <a:rPr lang="da-DK" sz="1400" dirty="0"/>
              <a:t>60 til 75  </a:t>
            </a:r>
          </a:p>
        </p:txBody>
      </p:sp>
      <p:sp>
        <p:nvSpPr>
          <p:cNvPr id="31" name="Rektangel 30"/>
          <p:cNvSpPr/>
          <p:nvPr/>
        </p:nvSpPr>
        <p:spPr>
          <a:xfrm>
            <a:off x="8468683" y="2180983"/>
            <a:ext cx="1175584" cy="854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/>
              <a:t>1 minut</a:t>
            </a:r>
          </a:p>
          <a:p>
            <a:pPr algn="ctr"/>
            <a:r>
              <a:rPr lang="da-DK" sz="1400" dirty="0"/>
              <a:t>Høj puls 90 til 95</a:t>
            </a:r>
          </a:p>
        </p:txBody>
      </p:sp>
      <p:sp>
        <p:nvSpPr>
          <p:cNvPr id="32" name="Rektangel 31"/>
          <p:cNvSpPr/>
          <p:nvPr/>
        </p:nvSpPr>
        <p:spPr>
          <a:xfrm>
            <a:off x="1319186" y="4925338"/>
            <a:ext cx="8675810" cy="529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dirty="0"/>
              <a:t> </a:t>
            </a:r>
            <a:r>
              <a:rPr lang="da-DK" sz="2000" dirty="0"/>
              <a:t>     TO GANGE om UGEN                  30 minutters gang – cykling – løb – svømning </a:t>
            </a:r>
          </a:p>
        </p:txBody>
      </p:sp>
      <p:sp>
        <p:nvSpPr>
          <p:cNvPr id="33" name="Rektangel 32"/>
          <p:cNvSpPr/>
          <p:nvPr/>
        </p:nvSpPr>
        <p:spPr>
          <a:xfrm>
            <a:off x="1356278" y="5427356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</a:t>
            </a:r>
          </a:p>
        </p:txBody>
      </p:sp>
      <p:sp>
        <p:nvSpPr>
          <p:cNvPr id="34" name="Rektangel 33"/>
          <p:cNvSpPr/>
          <p:nvPr/>
        </p:nvSpPr>
        <p:spPr>
          <a:xfrm>
            <a:off x="2821847" y="5457783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 120 - 125</a:t>
            </a:r>
          </a:p>
        </p:txBody>
      </p:sp>
      <p:sp>
        <p:nvSpPr>
          <p:cNvPr id="35" name="Rektangel 34"/>
          <p:cNvSpPr/>
          <p:nvPr/>
        </p:nvSpPr>
        <p:spPr>
          <a:xfrm>
            <a:off x="4209758" y="5469392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</a:t>
            </a:r>
          </a:p>
        </p:txBody>
      </p:sp>
      <p:sp>
        <p:nvSpPr>
          <p:cNvPr id="36" name="Rektangel 35"/>
          <p:cNvSpPr/>
          <p:nvPr/>
        </p:nvSpPr>
        <p:spPr>
          <a:xfrm>
            <a:off x="5732924" y="5457783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 120 - 125</a:t>
            </a:r>
          </a:p>
        </p:txBody>
      </p:sp>
      <p:sp>
        <p:nvSpPr>
          <p:cNvPr id="37" name="Rektangel 36"/>
          <p:cNvSpPr/>
          <p:nvPr/>
        </p:nvSpPr>
        <p:spPr>
          <a:xfrm>
            <a:off x="7179914" y="5450532"/>
            <a:ext cx="1271837" cy="10587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Lav puls</a:t>
            </a:r>
          </a:p>
          <a:p>
            <a:pPr algn="ctr"/>
            <a:r>
              <a:rPr lang="da-DK" dirty="0"/>
              <a:t>60 til 75  </a:t>
            </a:r>
          </a:p>
        </p:txBody>
      </p:sp>
      <p:sp>
        <p:nvSpPr>
          <p:cNvPr id="38" name="Rektangel 37"/>
          <p:cNvSpPr/>
          <p:nvPr/>
        </p:nvSpPr>
        <p:spPr>
          <a:xfrm>
            <a:off x="8683063" y="5465514"/>
            <a:ext cx="1175584" cy="1058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5 minutter</a:t>
            </a:r>
          </a:p>
          <a:p>
            <a:pPr algn="ctr"/>
            <a:r>
              <a:rPr lang="da-DK" dirty="0"/>
              <a:t>Høj puls 120 - 125</a:t>
            </a:r>
          </a:p>
        </p:txBody>
      </p:sp>
      <p:sp>
        <p:nvSpPr>
          <p:cNvPr id="5" name="Nedadgående pil 4"/>
          <p:cNvSpPr/>
          <p:nvPr/>
        </p:nvSpPr>
        <p:spPr>
          <a:xfrm>
            <a:off x="10510787" y="1876926"/>
            <a:ext cx="895150" cy="439874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909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/>
              <a:t> 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74" y="1617517"/>
            <a:ext cx="5708844" cy="38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4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led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36" y="338991"/>
            <a:ext cx="3429000" cy="2266950"/>
          </a:xfrm>
          <a:prstGeom prst="rect">
            <a:avLst/>
          </a:prstGeom>
        </p:spPr>
      </p:pic>
      <p:cxnSp>
        <p:nvCxnSpPr>
          <p:cNvPr id="7" name="Lige pilforbindelse 6"/>
          <p:cNvCxnSpPr/>
          <p:nvPr/>
        </p:nvCxnSpPr>
        <p:spPr>
          <a:xfrm flipV="1">
            <a:off x="837398" y="837398"/>
            <a:ext cx="28876" cy="48800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 flipV="1">
            <a:off x="837398" y="5707782"/>
            <a:ext cx="9981398" cy="192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2429872" y="375385"/>
            <a:ext cx="6284264" cy="92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Vi ved at hvis man har et konditionstal på 15 – er det at gå fra stueetagen til første etage det maksimale arbejde man kan udføre. </a:t>
            </a:r>
          </a:p>
        </p:txBody>
      </p:sp>
      <p:cxnSp>
        <p:nvCxnSpPr>
          <p:cNvPr id="14" name="Lige pilforbindelse 13"/>
          <p:cNvCxnSpPr/>
          <p:nvPr/>
        </p:nvCxnSpPr>
        <p:spPr>
          <a:xfrm flipV="1">
            <a:off x="837398" y="4408372"/>
            <a:ext cx="9981398" cy="1925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303882" y="4242086"/>
            <a:ext cx="456514" cy="4053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15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65908" y="283946"/>
            <a:ext cx="1282165" cy="5534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Konditions-tal</a:t>
            </a:r>
          </a:p>
        </p:txBody>
      </p:sp>
      <p:cxnSp>
        <p:nvCxnSpPr>
          <p:cNvPr id="17" name="Lige pilforbindelse 16"/>
          <p:cNvCxnSpPr/>
          <p:nvPr/>
        </p:nvCxnSpPr>
        <p:spPr>
          <a:xfrm>
            <a:off x="1193533" y="2360661"/>
            <a:ext cx="9548261" cy="2190886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1006990" y="1686960"/>
            <a:ext cx="732492" cy="5534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44</a:t>
            </a:r>
          </a:p>
        </p:txBody>
      </p:sp>
      <p:sp>
        <p:nvSpPr>
          <p:cNvPr id="21" name="Rektangel 20"/>
          <p:cNvSpPr/>
          <p:nvPr/>
        </p:nvSpPr>
        <p:spPr>
          <a:xfrm>
            <a:off x="2007995" y="1840831"/>
            <a:ext cx="732492" cy="5534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42</a:t>
            </a:r>
          </a:p>
        </p:txBody>
      </p:sp>
      <p:sp>
        <p:nvSpPr>
          <p:cNvPr id="22" name="Rektangel 21"/>
          <p:cNvSpPr/>
          <p:nvPr/>
        </p:nvSpPr>
        <p:spPr>
          <a:xfrm>
            <a:off x="6678149" y="2962241"/>
            <a:ext cx="732492" cy="5534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22</a:t>
            </a:r>
          </a:p>
        </p:txBody>
      </p:sp>
      <p:sp>
        <p:nvSpPr>
          <p:cNvPr id="23" name="Rektangel 22"/>
          <p:cNvSpPr/>
          <p:nvPr/>
        </p:nvSpPr>
        <p:spPr>
          <a:xfrm>
            <a:off x="10501310" y="5765535"/>
            <a:ext cx="1282165" cy="5534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Alder</a:t>
            </a:r>
          </a:p>
        </p:txBody>
      </p:sp>
      <p:sp>
        <p:nvSpPr>
          <p:cNvPr id="24" name="Rektangel 23"/>
          <p:cNvSpPr/>
          <p:nvPr/>
        </p:nvSpPr>
        <p:spPr>
          <a:xfrm>
            <a:off x="9681557" y="4498038"/>
            <a:ext cx="732492" cy="553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11</a:t>
            </a:r>
          </a:p>
        </p:txBody>
      </p:sp>
      <p:sp>
        <p:nvSpPr>
          <p:cNvPr id="25" name="Forbindelse 24"/>
          <p:cNvSpPr/>
          <p:nvPr/>
        </p:nvSpPr>
        <p:spPr>
          <a:xfrm>
            <a:off x="1337764" y="2290245"/>
            <a:ext cx="201749" cy="21232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Forbindelse 25"/>
          <p:cNvSpPr/>
          <p:nvPr/>
        </p:nvSpPr>
        <p:spPr>
          <a:xfrm>
            <a:off x="2228123" y="2473408"/>
            <a:ext cx="201749" cy="21232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8" name="Lige pilforbindelse 27"/>
          <p:cNvCxnSpPr/>
          <p:nvPr/>
        </p:nvCxnSpPr>
        <p:spPr>
          <a:xfrm>
            <a:off x="1438638" y="2502568"/>
            <a:ext cx="0" cy="19058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10685878" y="698673"/>
            <a:ext cx="456514" cy="4053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15</a:t>
            </a:r>
          </a:p>
        </p:txBody>
      </p:sp>
      <p:sp>
        <p:nvSpPr>
          <p:cNvPr id="32" name="Rektangel 31"/>
          <p:cNvSpPr/>
          <p:nvPr/>
        </p:nvSpPr>
        <p:spPr>
          <a:xfrm>
            <a:off x="1070888" y="3265548"/>
            <a:ext cx="732492" cy="393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193%</a:t>
            </a:r>
          </a:p>
        </p:txBody>
      </p:sp>
      <p:cxnSp>
        <p:nvCxnSpPr>
          <p:cNvPr id="33" name="Lige pilforbindelse 32"/>
          <p:cNvCxnSpPr/>
          <p:nvPr/>
        </p:nvCxnSpPr>
        <p:spPr>
          <a:xfrm>
            <a:off x="2314537" y="2685731"/>
            <a:ext cx="5151" cy="16360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/>
          <p:cNvSpPr/>
          <p:nvPr/>
        </p:nvSpPr>
        <p:spPr>
          <a:xfrm>
            <a:off x="1962751" y="3276200"/>
            <a:ext cx="732492" cy="393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180%</a:t>
            </a:r>
          </a:p>
        </p:txBody>
      </p:sp>
      <p:sp>
        <p:nvSpPr>
          <p:cNvPr id="36" name="Rektangel 35"/>
          <p:cNvSpPr/>
          <p:nvPr/>
        </p:nvSpPr>
        <p:spPr>
          <a:xfrm>
            <a:off x="5967663" y="3755201"/>
            <a:ext cx="732492" cy="3932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46%</a:t>
            </a:r>
          </a:p>
        </p:txBody>
      </p:sp>
      <p:cxnSp>
        <p:nvCxnSpPr>
          <p:cNvPr id="37" name="Lige pilforbindelse 36"/>
          <p:cNvCxnSpPr/>
          <p:nvPr/>
        </p:nvCxnSpPr>
        <p:spPr>
          <a:xfrm flipH="1">
            <a:off x="7044395" y="3733541"/>
            <a:ext cx="7804" cy="674831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ktangel 38"/>
          <p:cNvSpPr/>
          <p:nvPr/>
        </p:nvSpPr>
        <p:spPr>
          <a:xfrm>
            <a:off x="7981644" y="3250049"/>
            <a:ext cx="732492" cy="5534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19</a:t>
            </a:r>
          </a:p>
        </p:txBody>
      </p:sp>
      <p:cxnSp>
        <p:nvCxnSpPr>
          <p:cNvPr id="40" name="Lige pilforbindelse 39"/>
          <p:cNvCxnSpPr/>
          <p:nvPr/>
        </p:nvCxnSpPr>
        <p:spPr>
          <a:xfrm>
            <a:off x="8371225" y="3983292"/>
            <a:ext cx="10923" cy="42508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 41"/>
          <p:cNvSpPr/>
          <p:nvPr/>
        </p:nvSpPr>
        <p:spPr>
          <a:xfrm>
            <a:off x="1006990" y="5765534"/>
            <a:ext cx="732492" cy="413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40</a:t>
            </a:r>
          </a:p>
        </p:txBody>
      </p:sp>
      <p:sp>
        <p:nvSpPr>
          <p:cNvPr id="43" name="Rektangel 42"/>
          <p:cNvSpPr/>
          <p:nvPr/>
        </p:nvSpPr>
        <p:spPr>
          <a:xfrm>
            <a:off x="2063626" y="5765535"/>
            <a:ext cx="732492" cy="413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45</a:t>
            </a:r>
          </a:p>
        </p:txBody>
      </p:sp>
      <p:sp>
        <p:nvSpPr>
          <p:cNvPr id="44" name="Rektangel 43"/>
          <p:cNvSpPr/>
          <p:nvPr/>
        </p:nvSpPr>
        <p:spPr>
          <a:xfrm>
            <a:off x="6620518" y="5746285"/>
            <a:ext cx="732492" cy="413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60</a:t>
            </a:r>
          </a:p>
        </p:txBody>
      </p:sp>
      <p:sp>
        <p:nvSpPr>
          <p:cNvPr id="45" name="Rektangel 44"/>
          <p:cNvSpPr/>
          <p:nvPr/>
        </p:nvSpPr>
        <p:spPr>
          <a:xfrm>
            <a:off x="8186116" y="5755912"/>
            <a:ext cx="732492" cy="4138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70</a:t>
            </a:r>
          </a:p>
        </p:txBody>
      </p:sp>
      <p:sp>
        <p:nvSpPr>
          <p:cNvPr id="46" name="Rektangel 45"/>
          <p:cNvSpPr/>
          <p:nvPr/>
        </p:nvSpPr>
        <p:spPr>
          <a:xfrm>
            <a:off x="8704107" y="3809871"/>
            <a:ext cx="732492" cy="3932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26 %</a:t>
            </a:r>
          </a:p>
        </p:txBody>
      </p:sp>
    </p:spTree>
    <p:extLst>
      <p:ext uri="{BB962C8B-B14F-4D97-AF65-F5344CB8AC3E}">
        <p14:creationId xmlns:p14="http://schemas.microsoft.com/office/powerpoint/2010/main" val="228621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30777" y="823713"/>
            <a:ext cx="1685016" cy="463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/>
              <a:t>60 – 64 år</a:t>
            </a:r>
          </a:p>
        </p:txBody>
      </p:sp>
      <p:sp>
        <p:nvSpPr>
          <p:cNvPr id="7" name="Rektangel 6"/>
          <p:cNvSpPr/>
          <p:nvPr/>
        </p:nvSpPr>
        <p:spPr>
          <a:xfrm>
            <a:off x="6186444" y="822573"/>
            <a:ext cx="1684800" cy="46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/>
              <a:t>65 – 79 år</a:t>
            </a:r>
          </a:p>
        </p:txBody>
      </p:sp>
      <p:sp>
        <p:nvSpPr>
          <p:cNvPr id="9" name="Rektangel 8"/>
          <p:cNvSpPr/>
          <p:nvPr/>
        </p:nvSpPr>
        <p:spPr>
          <a:xfrm>
            <a:off x="9339121" y="829884"/>
            <a:ext cx="1684800" cy="46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/>
              <a:t>+ 80 år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630777" y="2399289"/>
            <a:ext cx="2124000" cy="72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8,8 % </a:t>
            </a:r>
          </a:p>
          <a:p>
            <a:pPr algn="ctr"/>
            <a:r>
              <a:rPr lang="da-DK" sz="1200" dirty="0"/>
              <a:t>er ikke i stand til det</a:t>
            </a:r>
            <a:endParaRPr lang="da-DK" dirty="0"/>
          </a:p>
        </p:txBody>
      </p:sp>
      <p:sp>
        <p:nvSpPr>
          <p:cNvPr id="18" name="Rektangel 17"/>
          <p:cNvSpPr/>
          <p:nvPr/>
        </p:nvSpPr>
        <p:spPr>
          <a:xfrm>
            <a:off x="20305" y="-13370"/>
            <a:ext cx="12171695" cy="837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Hvor mange </a:t>
            </a:r>
            <a:r>
              <a:rPr lang="da-DK" sz="2800" b="1" dirty="0">
                <a:solidFill>
                  <a:srgbClr val="FF0000"/>
                </a:solidFill>
              </a:rPr>
              <a:t>kan ikke bruge </a:t>
            </a:r>
            <a:r>
              <a:rPr lang="da-DK" sz="2800" b="1" dirty="0"/>
              <a:t>trapperne som da de var 60. </a:t>
            </a:r>
          </a:p>
        </p:txBody>
      </p:sp>
      <p:sp>
        <p:nvSpPr>
          <p:cNvPr id="26" name="Rektangel 25"/>
          <p:cNvSpPr/>
          <p:nvPr/>
        </p:nvSpPr>
        <p:spPr>
          <a:xfrm>
            <a:off x="6020372" y="2260225"/>
            <a:ext cx="2124000" cy="72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15,6 % </a:t>
            </a:r>
          </a:p>
          <a:p>
            <a:pPr algn="ctr"/>
            <a:r>
              <a:rPr lang="da-DK" sz="1200" dirty="0"/>
              <a:t>er ikke i stand til det</a:t>
            </a:r>
          </a:p>
          <a:p>
            <a:pPr algn="ctr"/>
            <a:endParaRPr lang="da-DK" sz="2400" dirty="0"/>
          </a:p>
        </p:txBody>
      </p:sp>
      <p:sp>
        <p:nvSpPr>
          <p:cNvPr id="27" name="Rektangel 26"/>
          <p:cNvSpPr/>
          <p:nvPr/>
        </p:nvSpPr>
        <p:spPr>
          <a:xfrm>
            <a:off x="9106186" y="1459731"/>
            <a:ext cx="2124000" cy="72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43,5 %</a:t>
            </a:r>
          </a:p>
          <a:p>
            <a:pPr algn="ctr"/>
            <a:r>
              <a:rPr lang="da-DK" sz="1200" dirty="0"/>
              <a:t>er ikke i stand til det.</a:t>
            </a:r>
          </a:p>
        </p:txBody>
      </p:sp>
      <p:sp>
        <p:nvSpPr>
          <p:cNvPr id="34" name="Rektangel 33"/>
          <p:cNvSpPr/>
          <p:nvPr/>
        </p:nvSpPr>
        <p:spPr>
          <a:xfrm>
            <a:off x="2214015" y="3382556"/>
            <a:ext cx="9821465" cy="673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Hvor mange </a:t>
            </a:r>
            <a:r>
              <a:rPr lang="da-DK" sz="2800" b="1" dirty="0">
                <a:solidFill>
                  <a:srgbClr val="00B050"/>
                </a:solidFill>
              </a:rPr>
              <a:t>kan stadig bruge </a:t>
            </a:r>
            <a:r>
              <a:rPr lang="da-DK" sz="2800" b="1" dirty="0"/>
              <a:t>trapperne som da de var 60?</a:t>
            </a:r>
          </a:p>
        </p:txBody>
      </p:sp>
      <p:sp>
        <p:nvSpPr>
          <p:cNvPr id="44" name="Rektangel 43"/>
          <p:cNvSpPr/>
          <p:nvPr/>
        </p:nvSpPr>
        <p:spPr>
          <a:xfrm>
            <a:off x="3614465" y="4072975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91,1 %</a:t>
            </a:r>
          </a:p>
          <a:p>
            <a:pPr algn="ctr"/>
            <a:r>
              <a:rPr lang="da-DK" sz="1200" dirty="0"/>
              <a:t>er stadig i stand til det</a:t>
            </a:r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46" name="Rektangel 45"/>
          <p:cNvSpPr/>
          <p:nvPr/>
        </p:nvSpPr>
        <p:spPr>
          <a:xfrm>
            <a:off x="5946221" y="4318839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84,4 % </a:t>
            </a:r>
          </a:p>
          <a:p>
            <a:pPr algn="ctr"/>
            <a:r>
              <a:rPr lang="da-DK" sz="1200" dirty="0"/>
              <a:t>er stadig i stand til det</a:t>
            </a:r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48" name="Rektangel 47"/>
          <p:cNvSpPr/>
          <p:nvPr/>
        </p:nvSpPr>
        <p:spPr>
          <a:xfrm>
            <a:off x="8899921" y="5430936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56,5 % </a:t>
            </a:r>
          </a:p>
          <a:p>
            <a:pPr algn="ctr"/>
            <a:r>
              <a:rPr lang="da-DK" sz="1200" dirty="0"/>
              <a:t>er stadig i stand til det</a:t>
            </a:r>
          </a:p>
          <a:p>
            <a:pPr algn="ctr"/>
            <a:r>
              <a:rPr lang="da-DK" sz="2400" dirty="0"/>
              <a:t> </a:t>
            </a:r>
          </a:p>
        </p:txBody>
      </p:sp>
      <p:pic>
        <p:nvPicPr>
          <p:cNvPr id="15" name="Billed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6" y="2067477"/>
            <a:ext cx="1341120" cy="2536190"/>
          </a:xfrm>
          <a:prstGeom prst="rect">
            <a:avLst/>
          </a:prstGeom>
          <a:noFill/>
        </p:spPr>
      </p:pic>
      <p:sp>
        <p:nvSpPr>
          <p:cNvPr id="19" name="Rektangel 18"/>
          <p:cNvSpPr/>
          <p:nvPr/>
        </p:nvSpPr>
        <p:spPr>
          <a:xfrm>
            <a:off x="20305" y="3335572"/>
            <a:ext cx="2124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MÆND</a:t>
            </a:r>
          </a:p>
        </p:txBody>
      </p:sp>
    </p:spTree>
    <p:extLst>
      <p:ext uri="{BB962C8B-B14F-4D97-AF65-F5344CB8AC3E}">
        <p14:creationId xmlns:p14="http://schemas.microsoft.com/office/powerpoint/2010/main" val="13866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6" grpId="0" animBg="1"/>
      <p:bldP spid="27" grpId="0" animBg="1"/>
      <p:bldP spid="34" grpId="0" animBg="1"/>
      <p:bldP spid="44" grpId="0" animBg="1"/>
      <p:bldP spid="46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550" y="2921781"/>
            <a:ext cx="1273121" cy="73532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da-DK" sz="1800" dirty="0"/>
              <a:t>KVINDER</a:t>
            </a:r>
          </a:p>
        </p:txBody>
      </p:sp>
      <p:sp>
        <p:nvSpPr>
          <p:cNvPr id="5" name="Rektangel 4"/>
          <p:cNvSpPr/>
          <p:nvPr/>
        </p:nvSpPr>
        <p:spPr>
          <a:xfrm>
            <a:off x="3628073" y="755228"/>
            <a:ext cx="1685016" cy="439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60 – 64 år</a:t>
            </a:r>
          </a:p>
        </p:txBody>
      </p:sp>
      <p:sp>
        <p:nvSpPr>
          <p:cNvPr id="7" name="Rektangel 6"/>
          <p:cNvSpPr/>
          <p:nvPr/>
        </p:nvSpPr>
        <p:spPr>
          <a:xfrm>
            <a:off x="6081096" y="767585"/>
            <a:ext cx="1791855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65 – 79 år</a:t>
            </a:r>
          </a:p>
        </p:txBody>
      </p:sp>
      <p:sp>
        <p:nvSpPr>
          <p:cNvPr id="9" name="Rektangel 8"/>
          <p:cNvSpPr/>
          <p:nvPr/>
        </p:nvSpPr>
        <p:spPr>
          <a:xfrm>
            <a:off x="8988644" y="750858"/>
            <a:ext cx="15834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+ 80 år</a:t>
            </a:r>
          </a:p>
        </p:txBody>
      </p:sp>
      <p:sp>
        <p:nvSpPr>
          <p:cNvPr id="18" name="Rektangel 17"/>
          <p:cNvSpPr/>
          <p:nvPr/>
        </p:nvSpPr>
        <p:spPr>
          <a:xfrm>
            <a:off x="2265243" y="1494"/>
            <a:ext cx="9692640" cy="75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Hvor mange </a:t>
            </a:r>
            <a:r>
              <a:rPr lang="da-DK" sz="2800" b="1" dirty="0">
                <a:solidFill>
                  <a:srgbClr val="FF0000"/>
                </a:solidFill>
              </a:rPr>
              <a:t>kan ikke bruge </a:t>
            </a:r>
            <a:r>
              <a:rPr lang="da-DK" sz="2800" b="1" dirty="0"/>
              <a:t>trapperne som da de var 60. </a:t>
            </a:r>
          </a:p>
        </p:txBody>
      </p:sp>
      <p:sp>
        <p:nvSpPr>
          <p:cNvPr id="21" name="Rektangel 20"/>
          <p:cNvSpPr/>
          <p:nvPr/>
        </p:nvSpPr>
        <p:spPr>
          <a:xfrm>
            <a:off x="3465093" y="2201601"/>
            <a:ext cx="2060934" cy="7213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13,2 % </a:t>
            </a:r>
          </a:p>
          <a:p>
            <a:pPr algn="ctr"/>
            <a:r>
              <a:rPr lang="da-DK" sz="1200" dirty="0"/>
              <a:t>er ikke i stand til det</a:t>
            </a:r>
          </a:p>
        </p:txBody>
      </p:sp>
      <p:sp>
        <p:nvSpPr>
          <p:cNvPr id="22" name="Rektangel 21"/>
          <p:cNvSpPr/>
          <p:nvPr/>
        </p:nvSpPr>
        <p:spPr>
          <a:xfrm>
            <a:off x="6179788" y="1640554"/>
            <a:ext cx="2062800" cy="721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22,1 % </a:t>
            </a:r>
          </a:p>
          <a:p>
            <a:pPr algn="ctr"/>
            <a:r>
              <a:rPr lang="da-DK" sz="1200" dirty="0"/>
              <a:t>er ikke i stand til det</a:t>
            </a:r>
          </a:p>
        </p:txBody>
      </p:sp>
      <p:sp>
        <p:nvSpPr>
          <p:cNvPr id="28" name="Rektangel 27"/>
          <p:cNvSpPr/>
          <p:nvPr/>
        </p:nvSpPr>
        <p:spPr>
          <a:xfrm>
            <a:off x="8739155" y="1339467"/>
            <a:ext cx="2062800" cy="7213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62,1 % </a:t>
            </a:r>
          </a:p>
          <a:p>
            <a:pPr algn="ctr"/>
            <a:r>
              <a:rPr lang="da-DK" sz="1200" dirty="0"/>
              <a:t>er ikke i stand til det</a:t>
            </a:r>
          </a:p>
          <a:p>
            <a:pPr algn="ctr"/>
            <a:endParaRPr lang="da-DK" sz="2400" dirty="0"/>
          </a:p>
        </p:txBody>
      </p:sp>
      <p:sp>
        <p:nvSpPr>
          <p:cNvPr id="17" name="Rektangel 16"/>
          <p:cNvSpPr/>
          <p:nvPr/>
        </p:nvSpPr>
        <p:spPr>
          <a:xfrm>
            <a:off x="1982671" y="2951327"/>
            <a:ext cx="9692640" cy="75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Hvor mange </a:t>
            </a:r>
            <a:r>
              <a:rPr lang="da-DK" sz="2800" b="1" dirty="0">
                <a:solidFill>
                  <a:srgbClr val="00B050"/>
                </a:solidFill>
              </a:rPr>
              <a:t>kan stadig bruge </a:t>
            </a:r>
            <a:r>
              <a:rPr lang="da-DK" sz="2800" b="1" dirty="0"/>
              <a:t>trapperne som da de var 60?</a:t>
            </a:r>
          </a:p>
        </p:txBody>
      </p:sp>
      <p:sp>
        <p:nvSpPr>
          <p:cNvPr id="20" name="Rektangel 19"/>
          <p:cNvSpPr/>
          <p:nvPr/>
        </p:nvSpPr>
        <p:spPr>
          <a:xfrm>
            <a:off x="8741021" y="5425264"/>
            <a:ext cx="2060934" cy="721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37,9% </a:t>
            </a:r>
          </a:p>
          <a:p>
            <a:pPr algn="ctr"/>
            <a:r>
              <a:rPr lang="da-DK" sz="1200" dirty="0"/>
              <a:t>er stadig i stand til det</a:t>
            </a:r>
          </a:p>
        </p:txBody>
      </p:sp>
      <p:sp>
        <p:nvSpPr>
          <p:cNvPr id="23" name="Rektangel 22"/>
          <p:cNvSpPr/>
          <p:nvPr/>
        </p:nvSpPr>
        <p:spPr>
          <a:xfrm>
            <a:off x="6225757" y="4056298"/>
            <a:ext cx="2060934" cy="721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77,9% </a:t>
            </a:r>
          </a:p>
          <a:p>
            <a:pPr algn="ctr"/>
            <a:r>
              <a:rPr lang="da-DK" sz="1200" dirty="0"/>
              <a:t>er stadig i stand til det</a:t>
            </a:r>
          </a:p>
        </p:txBody>
      </p:sp>
      <p:sp>
        <p:nvSpPr>
          <p:cNvPr id="24" name="Rektangel 23"/>
          <p:cNvSpPr/>
          <p:nvPr/>
        </p:nvSpPr>
        <p:spPr>
          <a:xfrm>
            <a:off x="3434491" y="3705572"/>
            <a:ext cx="2060934" cy="721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86,8 % </a:t>
            </a:r>
          </a:p>
          <a:p>
            <a:pPr algn="ctr"/>
            <a:r>
              <a:rPr lang="da-DK" sz="1200" dirty="0"/>
              <a:t>er stadig i stand til det</a:t>
            </a: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8" y="2358399"/>
            <a:ext cx="1469263" cy="2328874"/>
          </a:xfrm>
          <a:prstGeom prst="rect">
            <a:avLst/>
          </a:prstGeom>
        </p:spPr>
      </p:pic>
      <p:sp>
        <p:nvSpPr>
          <p:cNvPr id="14" name="Oval billedforklaring 13"/>
          <p:cNvSpPr/>
          <p:nvPr/>
        </p:nvSpPr>
        <p:spPr>
          <a:xfrm>
            <a:off x="82130" y="488462"/>
            <a:ext cx="2554277" cy="1512759"/>
          </a:xfrm>
          <a:prstGeom prst="wedgeEllipseCallout">
            <a:avLst>
              <a:gd name="adj1" fmla="val 68"/>
              <a:gd name="adj2" fmla="val 75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Hvad er det vigtige spørgsmål man skal stille</a:t>
            </a:r>
          </a:p>
        </p:txBody>
      </p:sp>
    </p:spTree>
    <p:extLst>
      <p:ext uri="{BB962C8B-B14F-4D97-AF65-F5344CB8AC3E}">
        <p14:creationId xmlns:p14="http://schemas.microsoft.com/office/powerpoint/2010/main" val="28204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0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30777" y="847577"/>
            <a:ext cx="1685016" cy="439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60 – 64 år</a:t>
            </a:r>
          </a:p>
        </p:txBody>
      </p:sp>
      <p:sp>
        <p:nvSpPr>
          <p:cNvPr id="7" name="Rektangel 6"/>
          <p:cNvSpPr/>
          <p:nvPr/>
        </p:nvSpPr>
        <p:spPr>
          <a:xfrm>
            <a:off x="6186444" y="773145"/>
            <a:ext cx="1791855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65 – 79 år</a:t>
            </a:r>
          </a:p>
        </p:txBody>
      </p:sp>
      <p:sp>
        <p:nvSpPr>
          <p:cNvPr id="9" name="Rektangel 8"/>
          <p:cNvSpPr/>
          <p:nvPr/>
        </p:nvSpPr>
        <p:spPr>
          <a:xfrm>
            <a:off x="8696571" y="755742"/>
            <a:ext cx="15834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+ 80 år</a:t>
            </a:r>
          </a:p>
        </p:txBody>
      </p:sp>
      <p:sp>
        <p:nvSpPr>
          <p:cNvPr id="34" name="Rektangel 33"/>
          <p:cNvSpPr/>
          <p:nvPr/>
        </p:nvSpPr>
        <p:spPr>
          <a:xfrm>
            <a:off x="2560005" y="-22828"/>
            <a:ext cx="8414300" cy="870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Hvor mange </a:t>
            </a:r>
            <a:r>
              <a:rPr lang="da-DK" sz="2800" b="1" dirty="0">
                <a:solidFill>
                  <a:srgbClr val="FF0000"/>
                </a:solidFill>
              </a:rPr>
              <a:t>kan ikke gå 400 meter </a:t>
            </a:r>
            <a:r>
              <a:rPr lang="da-DK" sz="2800" b="1" dirty="0"/>
              <a:t>som de kunne før de var 60</a:t>
            </a:r>
          </a:p>
        </p:txBody>
      </p:sp>
      <p:sp>
        <p:nvSpPr>
          <p:cNvPr id="44" name="Rektangel 43"/>
          <p:cNvSpPr/>
          <p:nvPr/>
        </p:nvSpPr>
        <p:spPr>
          <a:xfrm>
            <a:off x="3275500" y="2166049"/>
            <a:ext cx="2124000" cy="72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10,1 %</a:t>
            </a:r>
          </a:p>
          <a:p>
            <a:pPr algn="ctr"/>
            <a:r>
              <a:rPr lang="da-DK" sz="1200" dirty="0"/>
              <a:t>er ikke i stand til det</a:t>
            </a:r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46" name="Rektangel 45"/>
          <p:cNvSpPr/>
          <p:nvPr/>
        </p:nvSpPr>
        <p:spPr>
          <a:xfrm>
            <a:off x="6020371" y="1717436"/>
            <a:ext cx="2124000" cy="72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16,8 % </a:t>
            </a:r>
          </a:p>
          <a:p>
            <a:pPr algn="ctr"/>
            <a:r>
              <a:rPr lang="da-DK" sz="1200" dirty="0"/>
              <a:t>er ikke i stand til det</a:t>
            </a:r>
          </a:p>
          <a:p>
            <a:pPr algn="ctr"/>
            <a:endParaRPr lang="da-DK" sz="2400" dirty="0"/>
          </a:p>
        </p:txBody>
      </p:sp>
      <p:sp>
        <p:nvSpPr>
          <p:cNvPr id="48" name="Rektangel 47"/>
          <p:cNvSpPr/>
          <p:nvPr/>
        </p:nvSpPr>
        <p:spPr>
          <a:xfrm>
            <a:off x="8504316" y="1448417"/>
            <a:ext cx="2124000" cy="72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43,5 % </a:t>
            </a:r>
          </a:p>
          <a:p>
            <a:pPr algn="ctr"/>
            <a:r>
              <a:rPr lang="da-DK" sz="1200" dirty="0"/>
              <a:t>er ikke i stand til det</a:t>
            </a:r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337893" y="3168017"/>
            <a:ext cx="9598734" cy="773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Hvor mange </a:t>
            </a:r>
            <a:r>
              <a:rPr lang="da-DK" sz="2800" b="1" dirty="0">
                <a:solidFill>
                  <a:srgbClr val="00B050"/>
                </a:solidFill>
              </a:rPr>
              <a:t>kan stadig </a:t>
            </a:r>
            <a:r>
              <a:rPr lang="da-DK" sz="2800" b="1" dirty="0"/>
              <a:t>gå 400 meter som de kunne før de var 60.</a:t>
            </a:r>
          </a:p>
        </p:txBody>
      </p:sp>
      <p:sp>
        <p:nvSpPr>
          <p:cNvPr id="15" name="Rektangel 14"/>
          <p:cNvSpPr/>
          <p:nvPr/>
        </p:nvSpPr>
        <p:spPr>
          <a:xfrm>
            <a:off x="3312570" y="4170371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89,9 %</a:t>
            </a:r>
          </a:p>
          <a:p>
            <a:pPr algn="ctr"/>
            <a:r>
              <a:rPr lang="da-DK" sz="1200" dirty="0"/>
              <a:t>er stadig i stand til det</a:t>
            </a:r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16" name="Rektangel 15"/>
          <p:cNvSpPr/>
          <p:nvPr/>
        </p:nvSpPr>
        <p:spPr>
          <a:xfrm>
            <a:off x="6020371" y="4581410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83,2% </a:t>
            </a:r>
          </a:p>
          <a:p>
            <a:pPr algn="ctr"/>
            <a:r>
              <a:rPr lang="da-DK" sz="1200" dirty="0"/>
              <a:t>er stadig i stand til det</a:t>
            </a:r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17" name="Rektangel 16"/>
          <p:cNvSpPr/>
          <p:nvPr/>
        </p:nvSpPr>
        <p:spPr>
          <a:xfrm>
            <a:off x="8426279" y="5337056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56,5 % </a:t>
            </a:r>
          </a:p>
          <a:p>
            <a:pPr algn="ctr"/>
            <a:r>
              <a:rPr lang="da-DK" sz="1200" dirty="0"/>
              <a:t>er stadig i stand til det</a:t>
            </a:r>
          </a:p>
          <a:p>
            <a:pPr algn="ctr"/>
            <a:r>
              <a:rPr lang="da-DK" sz="2400" dirty="0"/>
              <a:t> </a:t>
            </a:r>
          </a:p>
        </p:txBody>
      </p:sp>
      <p:pic>
        <p:nvPicPr>
          <p:cNvPr id="18" name="Billed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6" y="2067477"/>
            <a:ext cx="1341120" cy="2536190"/>
          </a:xfrm>
          <a:prstGeom prst="rect">
            <a:avLst/>
          </a:prstGeom>
          <a:noFill/>
        </p:spPr>
      </p:pic>
      <p:sp>
        <p:nvSpPr>
          <p:cNvPr id="19" name="Rektangel 18"/>
          <p:cNvSpPr/>
          <p:nvPr/>
        </p:nvSpPr>
        <p:spPr>
          <a:xfrm>
            <a:off x="213893" y="3168017"/>
            <a:ext cx="2124000" cy="720000"/>
          </a:xfrm>
          <a:prstGeom prst="rect">
            <a:avLst/>
          </a:prstGeom>
          <a:solidFill>
            <a:srgbClr val="3FD2E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MÆND</a:t>
            </a:r>
          </a:p>
        </p:txBody>
      </p:sp>
    </p:spTree>
    <p:extLst>
      <p:ext uri="{BB962C8B-B14F-4D97-AF65-F5344CB8AC3E}">
        <p14:creationId xmlns:p14="http://schemas.microsoft.com/office/powerpoint/2010/main" val="25474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 animBg="1"/>
      <p:bldP spid="46" grpId="0" animBg="1"/>
      <p:bldP spid="48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28073" y="529703"/>
            <a:ext cx="16850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 60 – 64 år </a:t>
            </a:r>
          </a:p>
        </p:txBody>
      </p:sp>
      <p:sp>
        <p:nvSpPr>
          <p:cNvPr id="7" name="Rektangel 6"/>
          <p:cNvSpPr/>
          <p:nvPr/>
        </p:nvSpPr>
        <p:spPr>
          <a:xfrm>
            <a:off x="6081096" y="537308"/>
            <a:ext cx="1791855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65 – 79 år</a:t>
            </a:r>
          </a:p>
        </p:txBody>
      </p:sp>
      <p:sp>
        <p:nvSpPr>
          <p:cNvPr id="9" name="Rektangel 8"/>
          <p:cNvSpPr/>
          <p:nvPr/>
        </p:nvSpPr>
        <p:spPr>
          <a:xfrm>
            <a:off x="8945274" y="537308"/>
            <a:ext cx="15834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+ 80 år</a:t>
            </a:r>
          </a:p>
        </p:txBody>
      </p:sp>
      <p:sp>
        <p:nvSpPr>
          <p:cNvPr id="34" name="Rektangel 33"/>
          <p:cNvSpPr/>
          <p:nvPr/>
        </p:nvSpPr>
        <p:spPr>
          <a:xfrm>
            <a:off x="2183802" y="0"/>
            <a:ext cx="9415167" cy="642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/>
              <a:t>Hvor mange </a:t>
            </a:r>
            <a:r>
              <a:rPr lang="da-DK" sz="2800" b="1">
                <a:solidFill>
                  <a:srgbClr val="FF0000"/>
                </a:solidFill>
              </a:rPr>
              <a:t>kan ikke gå 400 meter </a:t>
            </a:r>
            <a:r>
              <a:rPr lang="da-DK" sz="2800" b="1"/>
              <a:t>som de kunne før de var 60</a:t>
            </a:r>
          </a:p>
        </p:txBody>
      </p:sp>
      <p:sp>
        <p:nvSpPr>
          <p:cNvPr id="43" name="Rektangel 42"/>
          <p:cNvSpPr/>
          <p:nvPr/>
        </p:nvSpPr>
        <p:spPr>
          <a:xfrm>
            <a:off x="3440114" y="1956235"/>
            <a:ext cx="2060934" cy="72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/>
              <a:t>10,6 %</a:t>
            </a:r>
          </a:p>
          <a:p>
            <a:pPr algn="ctr"/>
            <a:r>
              <a:rPr lang="da-DK" sz="1200"/>
              <a:t>er ikke i stand til det</a:t>
            </a:r>
          </a:p>
        </p:txBody>
      </p:sp>
      <p:sp>
        <p:nvSpPr>
          <p:cNvPr id="45" name="Rektangel 44"/>
          <p:cNvSpPr/>
          <p:nvPr/>
        </p:nvSpPr>
        <p:spPr>
          <a:xfrm>
            <a:off x="6081096" y="1868270"/>
            <a:ext cx="2060934" cy="72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/>
              <a:t>22,1 %</a:t>
            </a:r>
          </a:p>
          <a:p>
            <a:pPr algn="ctr"/>
            <a:r>
              <a:rPr lang="da-DK" sz="1200"/>
              <a:t>er ikke i stand til det</a:t>
            </a:r>
          </a:p>
        </p:txBody>
      </p:sp>
      <p:sp>
        <p:nvSpPr>
          <p:cNvPr id="47" name="Rektangel 46"/>
          <p:cNvSpPr/>
          <p:nvPr/>
        </p:nvSpPr>
        <p:spPr>
          <a:xfrm>
            <a:off x="8558234" y="1426582"/>
            <a:ext cx="2060934" cy="72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/>
              <a:t>50,3 %</a:t>
            </a:r>
          </a:p>
          <a:p>
            <a:pPr algn="ctr"/>
            <a:r>
              <a:rPr lang="da-DK" sz="1200"/>
              <a:t>er ikke i stand til det</a:t>
            </a:r>
          </a:p>
        </p:txBody>
      </p:sp>
      <p:sp>
        <p:nvSpPr>
          <p:cNvPr id="14" name="Oval billedforklaring 13"/>
          <p:cNvSpPr/>
          <p:nvPr/>
        </p:nvSpPr>
        <p:spPr>
          <a:xfrm>
            <a:off x="82130" y="509749"/>
            <a:ext cx="2554277" cy="1326117"/>
          </a:xfrm>
          <a:prstGeom prst="wedgeEllipseCallout">
            <a:avLst>
              <a:gd name="adj1" fmla="val 6730"/>
              <a:gd name="adj2" fmla="val 88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Hvad er det vigtige spørgsmål man skal stille</a:t>
            </a:r>
          </a:p>
        </p:txBody>
      </p:sp>
      <p:sp>
        <p:nvSpPr>
          <p:cNvPr id="17" name="Rektangel 16"/>
          <p:cNvSpPr/>
          <p:nvPr/>
        </p:nvSpPr>
        <p:spPr>
          <a:xfrm>
            <a:off x="2554276" y="3029957"/>
            <a:ext cx="9124993" cy="70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/>
              <a:t>Hvor mange </a:t>
            </a:r>
            <a:r>
              <a:rPr lang="da-DK" sz="2800" b="1">
                <a:solidFill>
                  <a:srgbClr val="00B050"/>
                </a:solidFill>
              </a:rPr>
              <a:t>kan stadig </a:t>
            </a:r>
            <a:r>
              <a:rPr lang="da-DK" sz="2800" b="1"/>
              <a:t>gå 400 meter som de kunne før de var 60.</a:t>
            </a:r>
          </a:p>
        </p:txBody>
      </p:sp>
      <p:sp>
        <p:nvSpPr>
          <p:cNvPr id="19" name="Rektangel 18"/>
          <p:cNvSpPr/>
          <p:nvPr/>
        </p:nvSpPr>
        <p:spPr>
          <a:xfrm>
            <a:off x="3440114" y="3723035"/>
            <a:ext cx="2060934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/>
              <a:t>89,4 %</a:t>
            </a:r>
          </a:p>
          <a:p>
            <a:pPr algn="ctr"/>
            <a:r>
              <a:rPr lang="da-DK" sz="1200"/>
              <a:t>er stadig i stand til det</a:t>
            </a:r>
          </a:p>
        </p:txBody>
      </p:sp>
      <p:sp>
        <p:nvSpPr>
          <p:cNvPr id="20" name="Rektangel 19"/>
          <p:cNvSpPr/>
          <p:nvPr/>
        </p:nvSpPr>
        <p:spPr>
          <a:xfrm>
            <a:off x="5996997" y="3932815"/>
            <a:ext cx="2060934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/>
              <a:t>78,9 %</a:t>
            </a:r>
          </a:p>
          <a:p>
            <a:pPr algn="ctr"/>
            <a:r>
              <a:rPr lang="da-DK" sz="1200"/>
              <a:t>er stadig i stand til det</a:t>
            </a:r>
          </a:p>
        </p:txBody>
      </p:sp>
      <p:sp>
        <p:nvSpPr>
          <p:cNvPr id="23" name="Rektangel 22"/>
          <p:cNvSpPr/>
          <p:nvPr/>
        </p:nvSpPr>
        <p:spPr>
          <a:xfrm>
            <a:off x="8595305" y="5178262"/>
            <a:ext cx="2060934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/>
              <a:t>49,7 %</a:t>
            </a:r>
          </a:p>
          <a:p>
            <a:pPr algn="ctr"/>
            <a:r>
              <a:rPr lang="da-DK" sz="1200"/>
              <a:t>er stadig i stand til det</a:t>
            </a:r>
          </a:p>
        </p:txBody>
      </p:sp>
      <p:sp>
        <p:nvSpPr>
          <p:cNvPr id="26" name="Rektangel 25"/>
          <p:cNvSpPr/>
          <p:nvPr/>
        </p:nvSpPr>
        <p:spPr>
          <a:xfrm>
            <a:off x="0" y="6034062"/>
            <a:ext cx="9588137" cy="837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Hvilken gruppe vil du gerne være i når du passerer 80 år. </a:t>
            </a: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8" y="2358399"/>
            <a:ext cx="1469263" cy="2328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793" y="3951951"/>
            <a:ext cx="2041547" cy="7353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da-DK" sz="3600" b="1"/>
              <a:t>KVINDER</a:t>
            </a:r>
          </a:p>
        </p:txBody>
      </p:sp>
    </p:spTree>
    <p:extLst>
      <p:ext uri="{BB962C8B-B14F-4D97-AF65-F5344CB8AC3E}">
        <p14:creationId xmlns:p14="http://schemas.microsoft.com/office/powerpoint/2010/main" val="8856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  <p:bldP spid="45" grpId="0" animBg="1"/>
      <p:bldP spid="47" grpId="0" animBg="1"/>
      <p:bldP spid="17" grpId="0" animBg="1"/>
      <p:bldP spid="19" grpId="0" animBg="1"/>
      <p:bldP spid="20" grpId="0" animBg="1"/>
      <p:bldP spid="2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4847</TotalTime>
  <Words>2232</Words>
  <Application>Microsoft Office PowerPoint</Application>
  <PresentationFormat>Widescreen</PresentationFormat>
  <Paragraphs>594</Paragraphs>
  <Slides>42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Office-tema</vt:lpstr>
      <vt:lpstr>PowerPoint-præsentation</vt:lpstr>
      <vt:lpstr>PowerPoint-præsentation</vt:lpstr>
      <vt:lpstr> </vt:lpstr>
      <vt:lpstr>PowerPoint-præsentation</vt:lpstr>
      <vt:lpstr>PowerPoint-præsentation</vt:lpstr>
      <vt:lpstr>PowerPoint-præsentation</vt:lpstr>
      <vt:lpstr>KVINDER</vt:lpstr>
      <vt:lpstr>PowerPoint-præsentation</vt:lpstr>
      <vt:lpstr>KVINDER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</vt:lpstr>
      <vt:lpstr> </vt:lpstr>
      <vt:lpstr>PowerPoint-præsentation</vt:lpstr>
      <vt:lpstr>PowerPoint-præsentation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108</cp:revision>
  <cp:lastPrinted>2018-11-28T09:15:52Z</cp:lastPrinted>
  <dcterms:created xsi:type="dcterms:W3CDTF">2018-11-23T15:51:03Z</dcterms:created>
  <dcterms:modified xsi:type="dcterms:W3CDTF">2019-12-01T10:48:08Z</dcterms:modified>
</cp:coreProperties>
</file>