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61"/>
  </p:handoutMasterIdLst>
  <p:sldIdLst>
    <p:sldId id="256" r:id="rId2"/>
    <p:sldId id="293" r:id="rId3"/>
    <p:sldId id="292" r:id="rId4"/>
    <p:sldId id="294" r:id="rId5"/>
    <p:sldId id="295" r:id="rId6"/>
    <p:sldId id="298" r:id="rId7"/>
    <p:sldId id="300" r:id="rId8"/>
    <p:sldId id="381" r:id="rId9"/>
    <p:sldId id="372" r:id="rId10"/>
    <p:sldId id="384" r:id="rId11"/>
    <p:sldId id="362" r:id="rId12"/>
    <p:sldId id="382" r:id="rId13"/>
    <p:sldId id="383" r:id="rId14"/>
    <p:sldId id="369" r:id="rId15"/>
    <p:sldId id="371" r:id="rId16"/>
    <p:sldId id="345" r:id="rId17"/>
    <p:sldId id="347" r:id="rId18"/>
    <p:sldId id="349" r:id="rId19"/>
    <p:sldId id="257" r:id="rId20"/>
    <p:sldId id="364" r:id="rId21"/>
    <p:sldId id="365" r:id="rId22"/>
    <p:sldId id="284" r:id="rId23"/>
    <p:sldId id="366" r:id="rId24"/>
    <p:sldId id="326" r:id="rId25"/>
    <p:sldId id="378" r:id="rId26"/>
    <p:sldId id="350" r:id="rId27"/>
    <p:sldId id="353" r:id="rId28"/>
    <p:sldId id="320" r:id="rId29"/>
    <p:sldId id="322" r:id="rId30"/>
    <p:sldId id="380" r:id="rId31"/>
    <p:sldId id="321" r:id="rId32"/>
    <p:sldId id="390" r:id="rId33"/>
    <p:sldId id="375" r:id="rId34"/>
    <p:sldId id="377" r:id="rId35"/>
    <p:sldId id="376" r:id="rId36"/>
    <p:sldId id="356" r:id="rId37"/>
    <p:sldId id="357" r:id="rId38"/>
    <p:sldId id="316" r:id="rId39"/>
    <p:sldId id="311" r:id="rId40"/>
    <p:sldId id="354" r:id="rId41"/>
    <p:sldId id="355" r:id="rId42"/>
    <p:sldId id="315" r:id="rId43"/>
    <p:sldId id="319" r:id="rId44"/>
    <p:sldId id="318" r:id="rId45"/>
    <p:sldId id="329" r:id="rId46"/>
    <p:sldId id="335" r:id="rId47"/>
    <p:sldId id="331" r:id="rId48"/>
    <p:sldId id="341" r:id="rId49"/>
    <p:sldId id="340" r:id="rId50"/>
    <p:sldId id="336" r:id="rId51"/>
    <p:sldId id="360" r:id="rId52"/>
    <p:sldId id="332" r:id="rId53"/>
    <p:sldId id="342" r:id="rId54"/>
    <p:sldId id="351" r:id="rId55"/>
    <p:sldId id="337" r:id="rId56"/>
    <p:sldId id="343" r:id="rId57"/>
    <p:sldId id="363" r:id="rId58"/>
    <p:sldId id="339" r:id="rId59"/>
    <p:sldId id="374" r:id="rId6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34F1852-FF41-41B0-9D27-A48938EAE7CA}">
          <p14:sldIdLst>
            <p14:sldId id="256"/>
            <p14:sldId id="293"/>
            <p14:sldId id="292"/>
            <p14:sldId id="294"/>
            <p14:sldId id="295"/>
            <p14:sldId id="298"/>
            <p14:sldId id="300"/>
            <p14:sldId id="381"/>
            <p14:sldId id="372"/>
            <p14:sldId id="384"/>
            <p14:sldId id="362"/>
            <p14:sldId id="382"/>
            <p14:sldId id="383"/>
            <p14:sldId id="369"/>
            <p14:sldId id="371"/>
            <p14:sldId id="345"/>
            <p14:sldId id="347"/>
            <p14:sldId id="349"/>
            <p14:sldId id="257"/>
            <p14:sldId id="364"/>
            <p14:sldId id="365"/>
            <p14:sldId id="284"/>
            <p14:sldId id="366"/>
            <p14:sldId id="326"/>
            <p14:sldId id="378"/>
            <p14:sldId id="350"/>
            <p14:sldId id="353"/>
            <p14:sldId id="320"/>
            <p14:sldId id="322"/>
            <p14:sldId id="380"/>
            <p14:sldId id="321"/>
            <p14:sldId id="390"/>
            <p14:sldId id="375"/>
            <p14:sldId id="377"/>
            <p14:sldId id="376"/>
            <p14:sldId id="356"/>
            <p14:sldId id="357"/>
            <p14:sldId id="316"/>
            <p14:sldId id="311"/>
            <p14:sldId id="354"/>
            <p14:sldId id="355"/>
            <p14:sldId id="315"/>
            <p14:sldId id="319"/>
            <p14:sldId id="318"/>
            <p14:sldId id="329"/>
            <p14:sldId id="335"/>
            <p14:sldId id="331"/>
            <p14:sldId id="341"/>
            <p14:sldId id="340"/>
            <p14:sldId id="336"/>
            <p14:sldId id="360"/>
            <p14:sldId id="332"/>
            <p14:sldId id="342"/>
            <p14:sldId id="351"/>
            <p14:sldId id="337"/>
            <p14:sldId id="343"/>
            <p14:sldId id="363"/>
            <p14:sldId id="339"/>
            <p14:sldId id="374"/>
          </p14:sldIdLst>
        </p14:section>
        <p14:section name="Ikke-navngivet sektion" id="{2A09F78C-E62E-4C8C-91E1-125E052D056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BE9EE-799C-4590-8094-1830399DDF3F}" type="datetimeFigureOut">
              <a:rPr lang="da-DK" smtClean="0"/>
              <a:t>01-12-2019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C56C4-6D89-4E2D-9EEE-9DE14B5B4E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389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Relationship Id="rId4" Type="http://schemas.openxmlformats.org/officeDocument/2006/relationships/image" Target="cid:image001.jpg@01D37A4A.783D05B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4.jpeg"/><Relationship Id="rId10" Type="http://schemas.openxmlformats.org/officeDocument/2006/relationships/image" Target="../media/image38.jp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dk/url?sa=i&amp;rct=j&amp;q=&amp;esrc=s&amp;source=images&amp;cd=&amp;cad=rja&amp;uact=8&amp;ved=2ahUKEwi0yMHgvP7eAhXnsosKHVQoAHAQjRx6BAgBEAU&amp;url=https://testmagasinet.dk/sundhed/fedtprocentmaaler.html&amp;psig=AOvVaw1oilNhSRphfmtLLrFyGhP2&amp;ust=154374830780525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37A4A.783D05B0" TargetMode="External"/><Relationship Id="rId7" Type="http://schemas.openxmlformats.org/officeDocument/2006/relationships/image" Target="../media/image9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&amp;esrc=s&amp;source=images&amp;cd=&amp;cad=rja&amp;uact=8&amp;ved=2ahUKEwjU-_bvxPrZAhWD3CwKHacKBKEQjRx6BAgAEAU&amp;url=http://www.delmne.ec.europa.eu/code/navigate.php?Id%3D3873&amp;psig=AOvVaw2vd0Uouawn_Nt5qnrQapL8&amp;ust=1521622820596345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C:\Users\ojncv\AppData\Local\Packages\Microsoft.MicrosoftEdge_8wekyb3d8bbwe\TempState\Downloads\vegetables-summer-food-vegetable-background-organic-1449247-pxhere.co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56" y="798365"/>
            <a:ext cx="8465573" cy="55453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/>
          <p:cNvSpPr/>
          <p:nvPr/>
        </p:nvSpPr>
        <p:spPr>
          <a:xfrm>
            <a:off x="4267199" y="2966733"/>
            <a:ext cx="4532671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 smtClean="0">
                <a:solidFill>
                  <a:schemeClr val="tx1"/>
                </a:solidFill>
              </a:rPr>
              <a:t>Ernæring - Kost </a:t>
            </a:r>
            <a:endParaRPr lang="da-DK" sz="4800" dirty="0">
              <a:solidFill>
                <a:schemeClr val="tx1"/>
              </a:solidFill>
            </a:endParaRPr>
          </a:p>
        </p:txBody>
      </p:sp>
      <p:pic>
        <p:nvPicPr>
          <p:cNvPr id="8" name="Billede 7" descr="cid:image001.jpg@01D37A4A.783D05B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Image result for EU logo">
            <a:hlinkClick r:id="rId5"/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/>
          <p:cNvSpPr/>
          <p:nvPr/>
        </p:nvSpPr>
        <p:spPr>
          <a:xfrm>
            <a:off x="9796629" y="2608198"/>
            <a:ext cx="2081334" cy="1200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>
                <a:solidFill>
                  <a:sysClr val="windowText" lastClr="000000"/>
                </a:solidFill>
              </a:rPr>
              <a:t>MODUL 7</a:t>
            </a:r>
            <a:endParaRPr lang="da-DK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4695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726237" y="528637"/>
            <a:ext cx="6884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.</a:t>
            </a:r>
            <a:endParaRPr lang="da-DK" sz="2800" b="1" dirty="0">
              <a:solidFill>
                <a:srgbClr val="FF00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188823" y="2231434"/>
            <a:ext cx="7207020" cy="190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</a:pPr>
            <a:r>
              <a:rPr lang="da-DK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  <a:cs typeface="Times New Roman" panose="02020603050405020304" pitchFamily="18" charset="0"/>
              </a:rPr>
              <a:t>Når ældre mennesker bliver underernærede, risikerer de </a:t>
            </a:r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At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lide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af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 protein og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kaloriemangel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.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Yu Mincho"/>
            </a:endParaRP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At mangle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sporstoffer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vitaminer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mineraler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Yu Mincho"/>
              </a:rPr>
              <a:t>)</a:t>
            </a:r>
            <a:endParaRPr lang="da-D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143329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/>
          <p:cNvSpPr/>
          <p:nvPr/>
        </p:nvSpPr>
        <p:spPr>
          <a:xfrm>
            <a:off x="577260" y="2728301"/>
            <a:ext cx="4023360" cy="174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Undersøgelesr</a:t>
            </a:r>
            <a:r>
              <a:rPr lang="da-DK" dirty="0" smtClean="0"/>
              <a:t> på danske hospitaler viser at 73</a:t>
            </a:r>
            <a:r>
              <a:rPr lang="da-DK" dirty="0"/>
              <a:t>% af seniorer, der har kronisk </a:t>
            </a:r>
            <a:r>
              <a:rPr lang="da-DK" dirty="0" smtClean="0"/>
              <a:t>sygdom eller handicaps </a:t>
            </a:r>
            <a:r>
              <a:rPr lang="da-DK" dirty="0"/>
              <a:t>er undervægtige, </a:t>
            </a:r>
            <a:endParaRPr lang="en-GB" dirty="0"/>
          </a:p>
        </p:txBody>
      </p:sp>
      <p:sp>
        <p:nvSpPr>
          <p:cNvPr id="17" name="Rektangel 16"/>
          <p:cNvSpPr/>
          <p:nvPr/>
        </p:nvSpPr>
        <p:spPr>
          <a:xfrm>
            <a:off x="3572597" y="553819"/>
            <a:ext cx="5656608" cy="2012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Analyser viser </a:t>
            </a:r>
            <a:r>
              <a:rPr lang="da-DK" dirty="0" smtClean="0"/>
              <a:t>at </a:t>
            </a:r>
            <a:r>
              <a:rPr lang="da-DK" dirty="0"/>
              <a:t>kroniske sygdomme eller lidelser er særlig almindelige blandt de ældre.</a:t>
            </a:r>
            <a:br>
              <a:rPr lang="da-DK" dirty="0"/>
            </a:br>
            <a:r>
              <a:rPr lang="da-DK" dirty="0"/>
              <a:t>Således </a:t>
            </a:r>
            <a:r>
              <a:rPr lang="da-DK" dirty="0" smtClean="0"/>
              <a:t>har 45</a:t>
            </a:r>
            <a:r>
              <a:rPr lang="da-DK" dirty="0"/>
              <a:t>% af befolkningen over 85 år mindst en af følgende kroniske sygdomme: KOL, </a:t>
            </a:r>
            <a:r>
              <a:rPr lang="da-DK" dirty="0" smtClean="0"/>
              <a:t>slidgigt, </a:t>
            </a:r>
            <a:r>
              <a:rPr lang="da-DK" dirty="0"/>
              <a:t>knogletab, type 1 eller 2 diabetes, hjertesvigt og astma.</a:t>
            </a:r>
            <a:br>
              <a:rPr lang="da-DK" dirty="0"/>
            </a:br>
            <a:r>
              <a:rPr lang="da-DK" dirty="0"/>
              <a:t>Mange </a:t>
            </a:r>
            <a:r>
              <a:rPr lang="da-DK" dirty="0" smtClean="0"/>
              <a:t>ældre lider af flere af </a:t>
            </a:r>
            <a:r>
              <a:rPr lang="da-DK" dirty="0"/>
              <a:t>de </a:t>
            </a:r>
            <a:r>
              <a:rPr lang="da-DK" dirty="0" smtClean="0"/>
              <a:t>nævnte sygdomme</a:t>
            </a:r>
            <a:endParaRPr lang="da-DK" dirty="0"/>
          </a:p>
        </p:txBody>
      </p:sp>
      <p:sp>
        <p:nvSpPr>
          <p:cNvPr id="20" name="Rektangel 19"/>
          <p:cNvSpPr/>
          <p:nvPr/>
        </p:nvSpPr>
        <p:spPr>
          <a:xfrm>
            <a:off x="6468181" y="3531204"/>
            <a:ext cx="3994483" cy="1742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Dårlig </a:t>
            </a:r>
            <a:r>
              <a:rPr lang="da-DK" dirty="0" smtClean="0"/>
              <a:t>ernæring bidrager </a:t>
            </a:r>
            <a:r>
              <a:rPr lang="da-DK" dirty="0"/>
              <a:t>til udviklingen af kroniske lidelser</a:t>
            </a:r>
          </a:p>
        </p:txBody>
      </p:sp>
      <p:sp>
        <p:nvSpPr>
          <p:cNvPr id="6" name="Bøjet pil 5"/>
          <p:cNvSpPr/>
          <p:nvPr/>
        </p:nvSpPr>
        <p:spPr>
          <a:xfrm rot="5400000">
            <a:off x="9172219" y="2033622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1" name="Bøjet pil 20"/>
          <p:cNvSpPr/>
          <p:nvPr/>
        </p:nvSpPr>
        <p:spPr>
          <a:xfrm rot="16200000">
            <a:off x="3981780" y="2502264"/>
            <a:ext cx="993649" cy="45412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2" name="Bøjet pil 21"/>
          <p:cNvSpPr/>
          <p:nvPr/>
        </p:nvSpPr>
        <p:spPr>
          <a:xfrm>
            <a:off x="2066931" y="1433915"/>
            <a:ext cx="1505666" cy="1302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5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804614" y="702416"/>
            <a:ext cx="6884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Underernæring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almindelig</a:t>
            </a:r>
            <a:r>
              <a:rPr lang="en-US" sz="2000" dirty="0" smtClean="0"/>
              <a:t> </a:t>
            </a:r>
            <a:r>
              <a:rPr lang="en-US" sz="2000" dirty="0" err="1" smtClean="0"/>
              <a:t>ved</a:t>
            </a:r>
            <a:r>
              <a:rPr lang="en-US" sz="2000" dirty="0" smtClean="0"/>
              <a:t> </a:t>
            </a:r>
            <a:r>
              <a:rPr lang="en-US" sz="2000" dirty="0" err="1" smtClean="0"/>
              <a:t>kroniske</a:t>
            </a:r>
            <a:r>
              <a:rPr lang="en-US" sz="2000" dirty="0" smtClean="0"/>
              <a:t> </a:t>
            </a:r>
            <a:r>
              <a:rPr lang="en-US" sz="2000" dirty="0" err="1" smtClean="0"/>
              <a:t>sygdomme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da-DK" sz="2000" dirty="0"/>
              <a:t>I en afhandling blev </a:t>
            </a:r>
            <a:r>
              <a:rPr lang="da-DK" sz="2000" dirty="0" smtClean="0"/>
              <a:t>næringstilstanden for ca</a:t>
            </a:r>
            <a:r>
              <a:rPr lang="da-DK" sz="2000" dirty="0"/>
              <a:t>. 1.300 </a:t>
            </a:r>
            <a:r>
              <a:rPr lang="da-DK" sz="2000" dirty="0" smtClean="0"/>
              <a:t> over 65 </a:t>
            </a:r>
            <a:r>
              <a:rPr lang="da-DK" sz="2000" dirty="0"/>
              <a:t>år (gennemsnitlig alder 85 år), hvoraf 73% var i </a:t>
            </a:r>
            <a:r>
              <a:rPr lang="da-DK" sz="2000" dirty="0" smtClean="0"/>
              <a:t>risikogruppen undersøgt</a:t>
            </a:r>
            <a:r>
              <a:rPr lang="en-US" sz="2000" dirty="0" smtClean="0"/>
              <a:t>.</a:t>
            </a:r>
            <a:endParaRPr lang="da-DK" sz="3200" dirty="0"/>
          </a:p>
        </p:txBody>
      </p:sp>
      <p:sp>
        <p:nvSpPr>
          <p:cNvPr id="7" name="Rektangel 6"/>
          <p:cNvSpPr/>
          <p:nvPr/>
        </p:nvSpPr>
        <p:spPr>
          <a:xfrm>
            <a:off x="4874282" y="4162344"/>
            <a:ext cx="68846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 smtClean="0"/>
              <a:t>Bliver 73</a:t>
            </a:r>
            <a:r>
              <a:rPr lang="da-DK" dirty="0"/>
              <a:t>% af </a:t>
            </a:r>
            <a:r>
              <a:rPr lang="da-DK" dirty="0" smtClean="0"/>
              <a:t>seniorer </a:t>
            </a:r>
            <a:r>
              <a:rPr lang="da-DK" dirty="0"/>
              <a:t>indlagt på hospitalet, fordi hospitalerne i Danmark sulter </a:t>
            </a:r>
            <a:r>
              <a:rPr lang="da-DK" dirty="0" smtClean="0"/>
              <a:t>ældre </a:t>
            </a:r>
            <a:r>
              <a:rPr lang="da-DK" dirty="0"/>
              <a:t>patienter?</a:t>
            </a:r>
          </a:p>
          <a:p>
            <a:pPr algn="ctr"/>
            <a:r>
              <a:rPr lang="en-GB" i="1" dirty="0"/>
              <a:t> </a:t>
            </a:r>
            <a:endParaRPr lang="da-DK" dirty="0"/>
          </a:p>
          <a:p>
            <a:pPr algn="ctr"/>
            <a:r>
              <a:rPr lang="en-GB" dirty="0" err="1" smtClean="0"/>
              <a:t>eller</a:t>
            </a:r>
            <a:r>
              <a:rPr lang="en-GB" dirty="0" smtClean="0"/>
              <a:t> </a:t>
            </a:r>
            <a:endParaRPr lang="da-DK" dirty="0"/>
          </a:p>
          <a:p>
            <a:pPr algn="ctr"/>
            <a:r>
              <a:rPr lang="en-GB" dirty="0"/>
              <a:t> </a:t>
            </a:r>
            <a:endParaRPr lang="da-DK" dirty="0"/>
          </a:p>
          <a:p>
            <a:pPr algn="ctr"/>
            <a:r>
              <a:rPr lang="da-DK" i="1" dirty="0" smtClean="0"/>
              <a:t>Er den lave vægt </a:t>
            </a:r>
            <a:r>
              <a:rPr lang="da-DK" i="1" dirty="0" err="1" smtClean="0"/>
              <a:t>grudnen</a:t>
            </a:r>
            <a:r>
              <a:rPr lang="da-DK" i="1" dirty="0" smtClean="0"/>
              <a:t> til at ældre mennesker med en kronisk sygdom indlægges på hospitaler?</a:t>
            </a:r>
            <a:endParaRPr lang="da-DK" dirty="0"/>
          </a:p>
          <a:p>
            <a:r>
              <a:rPr lang="en-US" dirty="0"/>
              <a:t> 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4745488" y="2136339"/>
            <a:ext cx="688468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 smtClean="0"/>
              <a:t> </a:t>
            </a:r>
          </a:p>
          <a:p>
            <a:pPr algn="ctr"/>
            <a:r>
              <a:rPr lang="da-DK" sz="2800" dirty="0" smtClean="0"/>
              <a:t>Efter </a:t>
            </a:r>
            <a:r>
              <a:rPr lang="da-DK" sz="2800" dirty="0"/>
              <a:t>tre år fandt man en forbindelse mellem underernæring, lavt </a:t>
            </a:r>
            <a:r>
              <a:rPr lang="da-DK" sz="2800" dirty="0" smtClean="0"/>
              <a:t>BMI </a:t>
            </a:r>
            <a:r>
              <a:rPr lang="da-DK" sz="2800" dirty="0"/>
              <a:t>og død</a:t>
            </a:r>
          </a:p>
          <a:p>
            <a:pPr algn="ctr"/>
            <a:r>
              <a:rPr lang="en-US" sz="2800" dirty="0" smtClean="0"/>
              <a:t>.</a:t>
            </a:r>
            <a:endParaRPr lang="da-DK" sz="2800" b="1" dirty="0">
              <a:solidFill>
                <a:srgbClr val="FF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0" y="1894464"/>
            <a:ext cx="3775532" cy="28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975361" y="500213"/>
            <a:ext cx="4545874" cy="902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/>
              <a:t>Udfordringer</a:t>
            </a:r>
            <a:r>
              <a:rPr lang="en-GB" sz="2800" dirty="0" smtClean="0"/>
              <a:t> </a:t>
            </a:r>
            <a:r>
              <a:rPr lang="en-GB" sz="2800" dirty="0" err="1" smtClean="0"/>
              <a:t>ved</a:t>
            </a:r>
            <a:r>
              <a:rPr lang="en-GB" sz="2800" dirty="0" smtClean="0"/>
              <a:t> </a:t>
            </a:r>
            <a:r>
              <a:rPr lang="en-GB" sz="2800" dirty="0" err="1" smtClean="0"/>
              <a:t>overvægt</a:t>
            </a:r>
            <a:endParaRPr lang="en-GB" sz="2800" dirty="0"/>
          </a:p>
        </p:txBody>
      </p:sp>
      <p:sp>
        <p:nvSpPr>
          <p:cNvPr id="6" name="Rektangel 5"/>
          <p:cNvSpPr/>
          <p:nvPr/>
        </p:nvSpPr>
        <p:spPr>
          <a:xfrm>
            <a:off x="4138213" y="1970863"/>
            <a:ext cx="4545874" cy="345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2 diabetes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Kardiovaskulær</a:t>
            </a:r>
            <a:r>
              <a:rPr lang="en-GB" dirty="0" smtClean="0"/>
              <a:t> </a:t>
            </a:r>
            <a:r>
              <a:rPr lang="en-GB" dirty="0" err="1" smtClean="0"/>
              <a:t>sygdomme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Blodpropper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Blodpropper</a:t>
            </a:r>
            <a:r>
              <a:rPr lang="en-GB" dirty="0" smtClean="0"/>
              <a:t> I </a:t>
            </a:r>
            <a:r>
              <a:rPr lang="en-GB" dirty="0" err="1" smtClean="0"/>
              <a:t>hjernen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Gallesten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Urinsyre</a:t>
            </a:r>
            <a:r>
              <a:rPr lang="en-GB" dirty="0" smtClean="0"/>
              <a:t> </a:t>
            </a:r>
            <a:r>
              <a:rPr lang="en-GB" dirty="0" err="1" smtClean="0"/>
              <a:t>gigt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Gigt</a:t>
            </a:r>
            <a:r>
              <a:rPr lang="en-GB" dirty="0" smtClean="0"/>
              <a:t> I </a:t>
            </a:r>
            <a:r>
              <a:rPr lang="en-GB" dirty="0" err="1" smtClean="0"/>
              <a:t>hånd</a:t>
            </a:r>
            <a:r>
              <a:rPr lang="en-GB" dirty="0" smtClean="0"/>
              <a:t>, </a:t>
            </a:r>
            <a:r>
              <a:rPr lang="en-GB" dirty="0" err="1" smtClean="0"/>
              <a:t>knæ</a:t>
            </a:r>
            <a:r>
              <a:rPr lang="en-GB" dirty="0" smtClean="0"/>
              <a:t> og </a:t>
            </a:r>
            <a:r>
              <a:rPr lang="en-GB" dirty="0" err="1" smtClean="0"/>
              <a:t>hofter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Brystkræft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Livmoderhalskræft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Tarmkræft</a:t>
            </a: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Nyrekræft</a:t>
            </a:r>
            <a:endParaRPr lang="en-GB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" y="160098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81400" y="1637211"/>
            <a:ext cx="7273429" cy="34506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3000" dirty="0" err="1" smtClean="0"/>
              <a:t>Dårlig</a:t>
            </a:r>
            <a:r>
              <a:rPr lang="en-US" sz="3000" dirty="0" smtClean="0"/>
              <a:t> </a:t>
            </a:r>
            <a:r>
              <a:rPr lang="en-US" sz="3000" dirty="0" err="1" smtClean="0"/>
              <a:t>ernæring</a:t>
            </a:r>
            <a:r>
              <a:rPr lang="en-US" sz="3000" dirty="0" smtClean="0"/>
              <a:t> hos </a:t>
            </a:r>
            <a:r>
              <a:rPr lang="en-US" sz="3000" dirty="0" err="1" smtClean="0"/>
              <a:t>ældre</a:t>
            </a:r>
            <a:r>
              <a:rPr lang="en-US" sz="3000" dirty="0" smtClean="0"/>
              <a:t> </a:t>
            </a:r>
            <a:r>
              <a:rPr lang="en-US" sz="3000" dirty="0" err="1" smtClean="0"/>
              <a:t>betyder</a:t>
            </a:r>
            <a:r>
              <a:rPr lang="en-US" sz="3000" dirty="0" smtClean="0"/>
              <a:t>: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 smtClean="0"/>
          </a:p>
          <a:p>
            <a:pPr>
              <a:lnSpc>
                <a:spcPct val="110000"/>
              </a:lnSpc>
            </a:pPr>
            <a:r>
              <a:rPr lang="en-US" sz="3000" dirty="0" err="1" smtClean="0"/>
              <a:t>Inaktivitet</a:t>
            </a:r>
            <a:r>
              <a:rPr lang="en-US" sz="3000" dirty="0" smtClean="0"/>
              <a:t>– </a:t>
            </a:r>
            <a:r>
              <a:rPr lang="en-US" sz="3000" dirty="0" err="1" smtClean="0"/>
              <a:t>træthed</a:t>
            </a:r>
            <a:endParaRPr lang="en-US" sz="3000" dirty="0" smtClean="0"/>
          </a:p>
          <a:p>
            <a:pPr>
              <a:lnSpc>
                <a:spcPct val="110000"/>
              </a:lnSpc>
            </a:pPr>
            <a:r>
              <a:rPr lang="en-US" sz="3000" dirty="0" err="1" smtClean="0"/>
              <a:t>Forhøjet</a:t>
            </a:r>
            <a:r>
              <a:rPr lang="en-US" sz="3000" dirty="0" smtClean="0"/>
              <a:t> </a:t>
            </a:r>
            <a:r>
              <a:rPr lang="en-US" sz="3000" dirty="0" err="1" smtClean="0"/>
              <a:t>dødelighed</a:t>
            </a:r>
            <a:endParaRPr lang="en-US" sz="3000" dirty="0" smtClean="0"/>
          </a:p>
          <a:p>
            <a:pPr>
              <a:lnSpc>
                <a:spcPct val="110000"/>
              </a:lnSpc>
            </a:pPr>
            <a:r>
              <a:rPr lang="en-US" sz="3000" dirty="0" smtClean="0"/>
              <a:t>Passer </a:t>
            </a:r>
            <a:r>
              <a:rPr lang="en-US" sz="3000" dirty="0" err="1" smtClean="0"/>
              <a:t>ikke</a:t>
            </a:r>
            <a:r>
              <a:rPr lang="en-US" sz="3000" dirty="0" smtClean="0"/>
              <a:t> </a:t>
            </a:r>
            <a:r>
              <a:rPr lang="en-US" sz="3000" dirty="0" err="1" smtClean="0"/>
              <a:t>på</a:t>
            </a:r>
            <a:r>
              <a:rPr lang="en-US" sz="3000" dirty="0" smtClean="0"/>
              <a:t> sig </a:t>
            </a:r>
            <a:r>
              <a:rPr lang="en-US" sz="3000" dirty="0" err="1" smtClean="0"/>
              <a:t>selv</a:t>
            </a:r>
            <a:endParaRPr lang="en-US" sz="3000" dirty="0" smtClean="0"/>
          </a:p>
          <a:p>
            <a:pPr>
              <a:lnSpc>
                <a:spcPct val="110000"/>
              </a:lnSpc>
            </a:pPr>
            <a:r>
              <a:rPr lang="en-US" sz="3000" dirty="0" err="1" smtClean="0"/>
              <a:t>Forringet</a:t>
            </a:r>
            <a:r>
              <a:rPr lang="en-US" sz="3000" dirty="0" smtClean="0"/>
              <a:t> </a:t>
            </a:r>
            <a:r>
              <a:rPr lang="en-US" sz="3000" dirty="0" err="1" smtClean="0"/>
              <a:t>sundhedstilstand</a:t>
            </a:r>
            <a:endParaRPr lang="en-US" sz="3000" dirty="0" smtClean="0"/>
          </a:p>
          <a:p>
            <a:pPr>
              <a:lnSpc>
                <a:spcPct val="110000"/>
              </a:lnSpc>
            </a:pPr>
            <a:r>
              <a:rPr lang="en-US" sz="3000" dirty="0" err="1" smtClean="0"/>
              <a:t>Forringet</a:t>
            </a:r>
            <a:r>
              <a:rPr lang="en-US" sz="3000" dirty="0" smtClean="0"/>
              <a:t> </a:t>
            </a:r>
            <a:r>
              <a:rPr lang="en-US" sz="3000" dirty="0" err="1" smtClean="0"/>
              <a:t>livskvalitet</a:t>
            </a:r>
            <a:r>
              <a:rPr lang="en-US" sz="3000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GB" sz="3000" dirty="0" err="1" smtClean="0"/>
              <a:t>Dårligt</a:t>
            </a:r>
            <a:r>
              <a:rPr lang="en-GB" sz="3000" dirty="0" smtClean="0"/>
              <a:t> </a:t>
            </a:r>
            <a:r>
              <a:rPr lang="en-GB" sz="3000" dirty="0" err="1" smtClean="0"/>
              <a:t>imunforsvar</a:t>
            </a:r>
            <a:endParaRPr lang="en-GB" sz="3000" dirty="0"/>
          </a:p>
        </p:txBody>
      </p:sp>
      <p:sp>
        <p:nvSpPr>
          <p:cNvPr id="4" name="Rektangel 3"/>
          <p:cNvSpPr/>
          <p:nvPr/>
        </p:nvSpPr>
        <p:spPr>
          <a:xfrm>
            <a:off x="705393" y="705394"/>
            <a:ext cx="7800432" cy="931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Udfordringer ved undervægt– Underernæring</a:t>
            </a:r>
            <a:endParaRPr lang="da-DK" sz="28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69" y="2468391"/>
            <a:ext cx="1190985" cy="25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143329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ktangel 12"/>
          <p:cNvSpPr/>
          <p:nvPr/>
        </p:nvSpPr>
        <p:spPr>
          <a:xfrm>
            <a:off x="5480866" y="3808994"/>
            <a:ext cx="5380502" cy="13485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Tiltagende lavere BMI </a:t>
            </a:r>
            <a:r>
              <a:rPr lang="da-DK" dirty="0"/>
              <a:t>er ikke normalt bare fordi du </a:t>
            </a:r>
            <a:r>
              <a:rPr lang="da-DK" dirty="0" smtClean="0"/>
              <a:t>bliver </a:t>
            </a:r>
            <a:r>
              <a:rPr lang="da-DK" dirty="0"/>
              <a:t>ældre </a:t>
            </a:r>
            <a:r>
              <a:rPr lang="da-DK" dirty="0" smtClean="0"/>
              <a:t>og </a:t>
            </a:r>
            <a:r>
              <a:rPr lang="da-DK" dirty="0"/>
              <a:t>ældre. </a:t>
            </a:r>
            <a:r>
              <a:rPr lang="da-DK" dirty="0" smtClean="0"/>
              <a:t>Du skal være </a:t>
            </a:r>
            <a:r>
              <a:rPr lang="da-DK" dirty="0"/>
              <a:t>opmærksom og </a:t>
            </a:r>
            <a:r>
              <a:rPr lang="da-DK" dirty="0" smtClean="0"/>
              <a:t>blive undersøgt </a:t>
            </a:r>
            <a:r>
              <a:rPr lang="da-DK" dirty="0"/>
              <a:t>og </a:t>
            </a:r>
            <a:r>
              <a:rPr lang="da-DK" dirty="0" smtClean="0"/>
              <a:t>få afklaring, </a:t>
            </a:r>
            <a:r>
              <a:rPr lang="da-DK" dirty="0"/>
              <a:t>hvis det sker.</a:t>
            </a:r>
          </a:p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180" y="1357942"/>
            <a:ext cx="5857875" cy="1952625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4039405" y="254253"/>
            <a:ext cx="4082547" cy="6052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Så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hvad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er</a:t>
            </a:r>
            <a:r>
              <a:rPr lang="en-GB" dirty="0" smtClean="0">
                <a:solidFill>
                  <a:schemeClr val="tx1"/>
                </a:solidFill>
              </a:rPr>
              <a:t> BMI – Body Mass Index?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5" y="1600988"/>
            <a:ext cx="2824401" cy="3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170" y="1871102"/>
            <a:ext cx="5866629" cy="2351130"/>
          </a:xfrm>
          <a:prstGeom prst="rect">
            <a:avLst/>
          </a:prstGeom>
        </p:spPr>
      </p:pic>
      <p:sp>
        <p:nvSpPr>
          <p:cNvPr id="6" name="Billedforklaring med opadgående pil 5"/>
          <p:cNvSpPr/>
          <p:nvPr/>
        </p:nvSpPr>
        <p:spPr>
          <a:xfrm>
            <a:off x="481485" y="4063669"/>
            <a:ext cx="994750" cy="487475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Op til18,5</a:t>
            </a:r>
            <a:endParaRPr lang="da-DK" sz="1200" dirty="0"/>
          </a:p>
        </p:txBody>
      </p:sp>
      <p:sp>
        <p:nvSpPr>
          <p:cNvPr id="7" name="Billedforklaring med opadgående pil 6"/>
          <p:cNvSpPr/>
          <p:nvPr/>
        </p:nvSpPr>
        <p:spPr>
          <a:xfrm>
            <a:off x="1575895" y="4063668"/>
            <a:ext cx="1092344" cy="487475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18,5 til 24,9</a:t>
            </a:r>
            <a:endParaRPr lang="da-DK" sz="1200" dirty="0"/>
          </a:p>
        </p:txBody>
      </p:sp>
      <p:sp>
        <p:nvSpPr>
          <p:cNvPr id="8" name="Billedforklaring med opadgående pil 7"/>
          <p:cNvSpPr/>
          <p:nvPr/>
        </p:nvSpPr>
        <p:spPr>
          <a:xfrm>
            <a:off x="2767899" y="4028429"/>
            <a:ext cx="1013223" cy="527596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25 til 29,9</a:t>
            </a:r>
            <a:endParaRPr lang="da-DK" sz="1200" dirty="0"/>
          </a:p>
        </p:txBody>
      </p:sp>
      <p:sp>
        <p:nvSpPr>
          <p:cNvPr id="9" name="Billedforklaring med opadgående pil 8"/>
          <p:cNvSpPr/>
          <p:nvPr/>
        </p:nvSpPr>
        <p:spPr>
          <a:xfrm>
            <a:off x="3920218" y="4051608"/>
            <a:ext cx="1001210" cy="481237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30 til 34,9</a:t>
            </a:r>
            <a:endParaRPr lang="da-DK" sz="1200" dirty="0"/>
          </a:p>
        </p:txBody>
      </p:sp>
      <p:sp>
        <p:nvSpPr>
          <p:cNvPr id="10" name="Billedforklaring med opadgående pil 9"/>
          <p:cNvSpPr/>
          <p:nvPr/>
        </p:nvSpPr>
        <p:spPr>
          <a:xfrm>
            <a:off x="5131818" y="4051608"/>
            <a:ext cx="1035378" cy="505693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Mere end 34</a:t>
            </a:r>
            <a:endParaRPr lang="da-DK" sz="1200" dirty="0"/>
          </a:p>
        </p:txBody>
      </p:sp>
      <p:sp>
        <p:nvSpPr>
          <p:cNvPr id="11" name="Rektangel 10"/>
          <p:cNvSpPr/>
          <p:nvPr/>
        </p:nvSpPr>
        <p:spPr>
          <a:xfrm>
            <a:off x="269324" y="225811"/>
            <a:ext cx="3591476" cy="700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Hvad er BMI– Hvad er dit BMI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332395" y="3541681"/>
            <a:ext cx="130998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Undervægtig</a:t>
            </a:r>
            <a:endParaRPr lang="da-DK" sz="1600" dirty="0"/>
          </a:p>
        </p:txBody>
      </p:sp>
      <p:sp>
        <p:nvSpPr>
          <p:cNvPr id="13" name="Rektangel 12"/>
          <p:cNvSpPr/>
          <p:nvPr/>
        </p:nvSpPr>
        <p:spPr>
          <a:xfrm>
            <a:off x="1729470" y="3538107"/>
            <a:ext cx="1154702" cy="473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På vej </a:t>
            </a:r>
            <a:endParaRPr lang="da-DK" sz="1600" dirty="0"/>
          </a:p>
        </p:txBody>
      </p:sp>
      <p:sp>
        <p:nvSpPr>
          <p:cNvPr id="14" name="Rektangel 13"/>
          <p:cNvSpPr/>
          <p:nvPr/>
        </p:nvSpPr>
        <p:spPr>
          <a:xfrm>
            <a:off x="3099129" y="3531163"/>
            <a:ext cx="3363670" cy="4734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/>
              <a:t>Gennemgående ringe opmærksomhed på sundhed</a:t>
            </a:r>
            <a:endParaRPr lang="da-DK" sz="1600" dirty="0"/>
          </a:p>
        </p:txBody>
      </p:sp>
      <p:sp>
        <p:nvSpPr>
          <p:cNvPr id="3" name="Rektangel 2"/>
          <p:cNvSpPr/>
          <p:nvPr/>
        </p:nvSpPr>
        <p:spPr>
          <a:xfrm>
            <a:off x="7813495" y="1476554"/>
            <a:ext cx="37130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a-DK" dirty="0" smtClean="0"/>
              <a:t>Kvinder med en BMI mellem  </a:t>
            </a:r>
            <a:r>
              <a:rPr lang="da-DK" b="1" dirty="0"/>
              <a:t>23 – </a:t>
            </a:r>
            <a:r>
              <a:rPr lang="da-DK" b="1" dirty="0" smtClean="0"/>
              <a:t>25 havde den laveste dødsrate </a:t>
            </a:r>
            <a:endParaRPr lang="da-DK" b="1" dirty="0"/>
          </a:p>
        </p:txBody>
      </p:sp>
      <p:sp>
        <p:nvSpPr>
          <p:cNvPr id="16" name="Tekstfelt 15"/>
          <p:cNvSpPr txBox="1"/>
          <p:nvPr/>
        </p:nvSpPr>
        <p:spPr>
          <a:xfrm>
            <a:off x="7813495" y="3417337"/>
            <a:ext cx="3998550" cy="646331"/>
          </a:xfrm>
          <a:prstGeom prst="rect">
            <a:avLst/>
          </a:prstGeom>
          <a:solidFill>
            <a:srgbClr val="30CB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/>
              <a:t>Mænd med et BMI mellem </a:t>
            </a:r>
            <a:r>
              <a:rPr lang="da-DK" b="1" dirty="0" smtClean="0"/>
              <a:t>26 – 28 havde den laveste dødsrate</a:t>
            </a:r>
            <a:endParaRPr lang="da-DK" b="1" dirty="0"/>
          </a:p>
        </p:txBody>
      </p:sp>
      <p:sp>
        <p:nvSpPr>
          <p:cNvPr id="18" name="Rektangel 17"/>
          <p:cNvSpPr/>
          <p:nvPr/>
        </p:nvSpPr>
        <p:spPr>
          <a:xfrm>
            <a:off x="5910133" y="6184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/>
              <a:t>Studier viser at når det kommer til aldersgruppen +60 at: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2991838" y="4787959"/>
            <a:ext cx="575785" cy="245859"/>
          </a:xfrm>
          <a:prstGeom prst="rect">
            <a:avLst/>
          </a:prstGeom>
          <a:solidFill>
            <a:srgbClr val="30CB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sp>
        <p:nvSpPr>
          <p:cNvPr id="19" name="Rektangel 18"/>
          <p:cNvSpPr/>
          <p:nvPr/>
        </p:nvSpPr>
        <p:spPr>
          <a:xfrm>
            <a:off x="2225964" y="4787959"/>
            <a:ext cx="541935" cy="2458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90006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42169" y="-1127387"/>
            <a:ext cx="12191999" cy="64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-24743"/>
            <a:ext cx="7467600" cy="8229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>
                <a:solidFill>
                  <a:schemeClr val="tx1"/>
                </a:solidFill>
              </a:rPr>
              <a:t>NUTRION</a:t>
            </a:r>
            <a:endParaRPr lang="da-DK" sz="3200" dirty="0">
              <a:solidFill>
                <a:schemeClr val="tx1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4171490" y="774765"/>
            <a:ext cx="611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- 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85" y="404948"/>
            <a:ext cx="7732493" cy="362933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187497" y="4300127"/>
            <a:ext cx="5964082" cy="23215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Den </a:t>
            </a:r>
            <a:r>
              <a:rPr lang="da-DK" dirty="0" smtClean="0"/>
              <a:t>fantastiske ved at </a:t>
            </a:r>
            <a:r>
              <a:rPr lang="da-DK" dirty="0"/>
              <a:t>være en </a:t>
            </a:r>
            <a:r>
              <a:rPr lang="da-DK" dirty="0" smtClean="0"/>
              <a:t>mand der </a:t>
            </a:r>
            <a:r>
              <a:rPr lang="da-DK" dirty="0"/>
              <a:t>fejrer </a:t>
            </a:r>
            <a:r>
              <a:rPr lang="da-DK" dirty="0" smtClean="0"/>
              <a:t>60 </a:t>
            </a:r>
            <a:r>
              <a:rPr lang="da-DK" dirty="0"/>
              <a:t>års fødselsdag.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Dagen før min 60 års fødselsdag har </a:t>
            </a:r>
            <a:r>
              <a:rPr lang="da-DK" dirty="0" smtClean="0"/>
              <a:t>jeg et </a:t>
            </a:r>
            <a:r>
              <a:rPr lang="da-DK" dirty="0"/>
              <a:t>BMI på 25 eller 26 eller måske endnu mere -</a:t>
            </a:r>
            <a:br>
              <a:rPr lang="da-DK" dirty="0"/>
            </a:br>
            <a:r>
              <a:rPr lang="da-DK" dirty="0"/>
              <a:t>Jeg </a:t>
            </a:r>
            <a:r>
              <a:rPr lang="da-DK" dirty="0" smtClean="0"/>
              <a:t>er tæt </a:t>
            </a:r>
            <a:r>
              <a:rPr lang="da-DK" dirty="0"/>
              <a:t>på at være overvægtig -</a:t>
            </a:r>
            <a:br>
              <a:rPr lang="da-DK" dirty="0"/>
            </a:br>
            <a:r>
              <a:rPr lang="da-DK" dirty="0"/>
              <a:t>Dagen efter </a:t>
            </a:r>
            <a:r>
              <a:rPr lang="da-DK" dirty="0" smtClean="0"/>
              <a:t>min fødselsdag er </a:t>
            </a:r>
            <a:r>
              <a:rPr lang="da-DK" dirty="0"/>
              <a:t>jeg næsten en slank </a:t>
            </a:r>
            <a:r>
              <a:rPr lang="da-DK" dirty="0" smtClean="0"/>
              <a:t>senior </a:t>
            </a:r>
            <a:r>
              <a:rPr lang="da-DK" dirty="0"/>
              <a:t>med et BMI </a:t>
            </a:r>
            <a:r>
              <a:rPr lang="da-DK" dirty="0" smtClean="0"/>
              <a:t>på </a:t>
            </a:r>
            <a:r>
              <a:rPr lang="da-DK" dirty="0"/>
              <a:t>28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0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8555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6" y="1683353"/>
            <a:ext cx="2466975" cy="18478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84" y="4458242"/>
            <a:ext cx="2926080" cy="19507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93" y="4458242"/>
            <a:ext cx="2083643" cy="156273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78" y="4125219"/>
            <a:ext cx="2517509" cy="180372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56" y="1767282"/>
            <a:ext cx="2178349" cy="1633762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2417779" y="2250169"/>
            <a:ext cx="6539346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Hvor</a:t>
            </a:r>
            <a:r>
              <a:rPr lang="en-GB" sz="2400" dirty="0" smtClean="0"/>
              <a:t> </a:t>
            </a:r>
            <a:r>
              <a:rPr lang="en-GB" sz="2400" dirty="0" err="1" smtClean="0"/>
              <a:t>meget</a:t>
            </a:r>
            <a:r>
              <a:rPr lang="en-GB" sz="2400" dirty="0" smtClean="0"/>
              <a:t> </a:t>
            </a:r>
            <a:r>
              <a:rPr lang="en-GB" sz="2400" dirty="0" err="1" smtClean="0"/>
              <a:t>har</a:t>
            </a:r>
            <a:r>
              <a:rPr lang="en-GB" sz="2400" dirty="0" smtClean="0"/>
              <a:t> </a:t>
            </a:r>
            <a:r>
              <a:rPr lang="en-GB" sz="2400" dirty="0" err="1" smtClean="0"/>
              <a:t>brug</a:t>
            </a:r>
            <a:r>
              <a:rPr lang="en-GB" sz="2400" dirty="0" smtClean="0"/>
              <a:t> for at </a:t>
            </a:r>
            <a:r>
              <a:rPr lang="en-GB" sz="2400" dirty="0" err="1" smtClean="0"/>
              <a:t>spise</a:t>
            </a:r>
            <a:r>
              <a:rPr lang="en-GB" sz="2400" dirty="0" smtClean="0"/>
              <a:t>.?</a:t>
            </a:r>
          </a:p>
          <a:p>
            <a:pPr algn="ctr"/>
            <a:r>
              <a:rPr lang="en-GB" sz="2400" dirty="0" err="1" smtClean="0"/>
              <a:t>Hvad</a:t>
            </a:r>
            <a:r>
              <a:rPr lang="en-GB" sz="2400" dirty="0" smtClean="0"/>
              <a:t> </a:t>
            </a:r>
            <a:r>
              <a:rPr lang="en-GB" sz="2400" dirty="0" err="1" smtClean="0"/>
              <a:t>bruger</a:t>
            </a:r>
            <a:r>
              <a:rPr lang="en-GB" sz="2400" dirty="0" smtClean="0"/>
              <a:t> vi </a:t>
            </a:r>
            <a:r>
              <a:rPr lang="en-GB" sz="2400" dirty="0" err="1" smtClean="0"/>
              <a:t>maden</a:t>
            </a:r>
            <a:r>
              <a:rPr lang="en-GB" sz="2400" dirty="0" smtClean="0"/>
              <a:t> og </a:t>
            </a:r>
            <a:r>
              <a:rPr lang="en-GB" sz="2400" dirty="0" err="1" smtClean="0"/>
              <a:t>væsken</a:t>
            </a:r>
            <a:r>
              <a:rPr lang="en-GB" sz="2400" dirty="0" smtClean="0"/>
              <a:t> til?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21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3048000" y="2136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/>
            </a:r>
            <a:br>
              <a:rPr lang="da-DK" dirty="0" smtClean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3048000" y="368280"/>
            <a:ext cx="613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/>
              <a:t>Videnskabsmanden</a:t>
            </a:r>
            <a:r>
              <a:rPr lang="en-GB" dirty="0" smtClean="0"/>
              <a:t> Brian </a:t>
            </a:r>
            <a:r>
              <a:rPr lang="en-GB" dirty="0" err="1" smtClean="0"/>
              <a:t>Wansink</a:t>
            </a:r>
            <a:r>
              <a:rPr lang="en-GB" dirty="0" smtClean="0"/>
              <a:t> </a:t>
            </a:r>
            <a:r>
              <a:rPr lang="en-GB" dirty="0" err="1" smtClean="0"/>
              <a:t>inviterede</a:t>
            </a:r>
            <a:r>
              <a:rPr lang="en-GB" dirty="0" smtClean="0"/>
              <a:t>.</a:t>
            </a:r>
          </a:p>
        </p:txBody>
      </p:sp>
      <p:sp>
        <p:nvSpPr>
          <p:cNvPr id="5" name="Rektangel 4"/>
          <p:cNvSpPr/>
          <p:nvPr/>
        </p:nvSpPr>
        <p:spPr>
          <a:xfrm>
            <a:off x="1433804" y="1720840"/>
            <a:ext cx="918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.</a:t>
            </a:r>
          </a:p>
        </p:txBody>
      </p:sp>
      <p:sp>
        <p:nvSpPr>
          <p:cNvPr id="8" name="Rektangel 7"/>
          <p:cNvSpPr/>
          <p:nvPr/>
        </p:nvSpPr>
        <p:spPr>
          <a:xfrm>
            <a:off x="8169965" y="4684343"/>
            <a:ext cx="3748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53 % </a:t>
            </a:r>
          </a:p>
          <a:p>
            <a:pPr algn="ctr"/>
            <a:r>
              <a:rPr lang="en-GB" dirty="0" err="1" smtClean="0"/>
              <a:t>spiser</a:t>
            </a:r>
            <a:r>
              <a:rPr lang="en-GB" dirty="0" smtClean="0"/>
              <a:t> mere is end de der </a:t>
            </a:r>
            <a:r>
              <a:rPr lang="en-GB" dirty="0" err="1" smtClean="0"/>
              <a:t>fik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lille</a:t>
            </a:r>
            <a:r>
              <a:rPr lang="en-GB" dirty="0" smtClean="0"/>
              <a:t> </a:t>
            </a:r>
            <a:r>
              <a:rPr lang="en-GB" dirty="0" err="1" smtClean="0"/>
              <a:t>tallerken</a:t>
            </a:r>
            <a:r>
              <a:rPr lang="en-GB" dirty="0" smtClean="0"/>
              <a:t> og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lille</a:t>
            </a:r>
            <a:r>
              <a:rPr lang="en-GB" dirty="0" smtClean="0"/>
              <a:t> </a:t>
            </a:r>
            <a:r>
              <a:rPr lang="en-GB" dirty="0" err="1" smtClean="0"/>
              <a:t>ske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9" name="Grafik 5" descr="eu_flag_llp_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2505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age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14" y="6351"/>
            <a:ext cx="1315685" cy="104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44" y="2200135"/>
            <a:ext cx="1830744" cy="1830744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2960588" y="912126"/>
            <a:ext cx="6130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86 </a:t>
            </a:r>
            <a:r>
              <a:rPr lang="en-GB" sz="2400" dirty="0" err="1" smtClean="0">
                <a:solidFill>
                  <a:srgbClr val="FF0000"/>
                </a:solidFill>
              </a:rPr>
              <a:t>Ernæringseksperter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middag</a:t>
            </a:r>
            <a:r>
              <a:rPr lang="en-GB" dirty="0" smtClean="0"/>
              <a:t>.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144" y="1687104"/>
            <a:ext cx="2468566" cy="232942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5" y="1610877"/>
            <a:ext cx="2782670" cy="2782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3796673">
            <a:off x="1818059" y="1268810"/>
            <a:ext cx="895350" cy="2581275"/>
          </a:xfrm>
          <a:prstGeom prst="rect">
            <a:avLst/>
          </a:prstGeom>
          <a:noFill/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797835">
            <a:off x="9042714" y="1335688"/>
            <a:ext cx="772522" cy="30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" y="-973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436113" y="754693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/>
              <a:t>Som grundlæggende retningslinje har vi brug for ca.</a:t>
            </a:r>
            <a:br>
              <a:rPr lang="da-DK" sz="2400" dirty="0"/>
            </a:br>
            <a:r>
              <a:rPr lang="da-DK" sz="2400" dirty="0"/>
              <a:t>1.800 til 2.200 kcal per dag ..</a:t>
            </a:r>
          </a:p>
          <a:p>
            <a:pPr algn="ctr"/>
            <a:endParaRPr lang="en-GB" sz="2400" dirty="0"/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770262"/>
              </p:ext>
            </p:extLst>
          </p:nvPr>
        </p:nvGraphicFramePr>
        <p:xfrm>
          <a:off x="1918807" y="1768687"/>
          <a:ext cx="81279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6238743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17178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5288177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da-DK" dirty="0" smtClean="0"/>
                        <a:t>   Hvor mange kalorier</a:t>
                      </a:r>
                      <a:r>
                        <a:rPr lang="da-DK" baseline="0" dirty="0" smtClean="0"/>
                        <a:t> har vi brug for at holde kroppen kørende.</a:t>
                      </a:r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0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Vores arbejdende hjerne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360 til 440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Ca. 20%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405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Nyrerne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180 til 220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Ca. 10%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10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Hjertet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144 til 176 </a:t>
                      </a:r>
                      <a:r>
                        <a:rPr lang="da-DK" dirty="0" err="1" smtClean="0"/>
                        <a:t>kca</a:t>
                      </a:r>
                      <a:r>
                        <a:rPr lang="da-DK" dirty="0" smtClean="0"/>
                        <a:t>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Ca</a:t>
                      </a:r>
                      <a:r>
                        <a:rPr lang="da-DK" dirty="0" smtClean="0"/>
                        <a:t> 6 – 8%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62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Leveren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360 til 440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Ca.</a:t>
                      </a:r>
                      <a:r>
                        <a:rPr lang="da-DK" baseline="0" dirty="0" smtClean="0"/>
                        <a:t> 20%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799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Musklerne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240 til 330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Ca. 15%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2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Fedtvævet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108 til 208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Ca. 7 til 13%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853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Fordøjelsen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126 til 286 kcal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Ca</a:t>
                      </a:r>
                      <a:r>
                        <a:rPr lang="da-DK" dirty="0" smtClean="0"/>
                        <a:t> .2 til 4 %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288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Andre funktioner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391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8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8311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342363" y="10204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/>
              <a:t>7 kcal, der ikke </a:t>
            </a:r>
            <a:r>
              <a:rPr lang="da-DK" sz="2400" dirty="0" smtClean="0"/>
              <a:t>bruges, </a:t>
            </a:r>
            <a:r>
              <a:rPr lang="da-DK" sz="2400" dirty="0"/>
              <a:t>gemmes som 1 gram fedt</a:t>
            </a:r>
          </a:p>
          <a:p>
            <a:pPr algn="ctr"/>
            <a:endParaRPr lang="en-GB" sz="2400" dirty="0"/>
          </a:p>
        </p:txBody>
      </p:sp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937" y="911946"/>
            <a:ext cx="6981825" cy="5305425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2984" y="2745675"/>
            <a:ext cx="2805863" cy="1166894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/>
              <a:t>Det er muligt at beregne dit daglige behov for kcal</a:t>
            </a:r>
          </a:p>
        </p:txBody>
      </p:sp>
    </p:spTree>
    <p:extLst>
      <p:ext uri="{BB962C8B-B14F-4D97-AF65-F5344CB8AC3E}">
        <p14:creationId xmlns:p14="http://schemas.microsoft.com/office/powerpoint/2010/main" val="18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216546"/>
            <a:ext cx="7467600" cy="8229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>
                <a:solidFill>
                  <a:schemeClr val="tx1"/>
                </a:solidFill>
              </a:rPr>
              <a:t>Hvor meget har vi brug for?</a:t>
            </a:r>
            <a:endParaRPr lang="da-DK" sz="3200" dirty="0">
              <a:solidFill>
                <a:schemeClr val="tx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526" y="1065742"/>
            <a:ext cx="7609539" cy="4743450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359337" y="2848965"/>
            <a:ext cx="2834423" cy="10805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Det meste af hvad vi </a:t>
            </a:r>
            <a:r>
              <a:rPr lang="da-DK" dirty="0" smtClean="0"/>
              <a:t>spiser </a:t>
            </a:r>
            <a:r>
              <a:rPr lang="da-DK" dirty="0"/>
              <a:t>på daglig basis, </a:t>
            </a:r>
            <a:r>
              <a:rPr lang="da-DK" dirty="0" smtClean="0"/>
              <a:t>bruges til at </a:t>
            </a:r>
            <a:r>
              <a:rPr lang="da-DK" dirty="0"/>
              <a:t>holde vores krop og </a:t>
            </a:r>
            <a:r>
              <a:rPr lang="da-DK" dirty="0" smtClean="0"/>
              <a:t>hjerne ved lige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6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/>
          <p:cNvSpPr/>
          <p:nvPr/>
        </p:nvSpPr>
        <p:spPr>
          <a:xfrm>
            <a:off x="380999" y="247650"/>
            <a:ext cx="11409947" cy="10001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dirty="0"/>
              <a:t>100 kcal eller 500 kcal </a:t>
            </a:r>
            <a:r>
              <a:rPr lang="da-DK" sz="3200" dirty="0" smtClean="0"/>
              <a:t>for meget </a:t>
            </a:r>
            <a:r>
              <a:rPr lang="da-DK" sz="3200" dirty="0"/>
              <a:t>en gang imellem er ikke problemet</a:t>
            </a:r>
          </a:p>
          <a:p>
            <a:pPr algn="ctr"/>
            <a:endParaRPr lang="en-GB" dirty="0"/>
          </a:p>
        </p:txBody>
      </p:sp>
      <p:sp>
        <p:nvSpPr>
          <p:cNvPr id="10" name="Rektangel 9"/>
          <p:cNvSpPr/>
          <p:nvPr/>
        </p:nvSpPr>
        <p:spPr>
          <a:xfrm>
            <a:off x="342900" y="1724025"/>
            <a:ext cx="26955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14 kcal for </a:t>
            </a:r>
            <a:r>
              <a:rPr lang="en-GB" dirty="0" err="1" smtClean="0"/>
              <a:t>meget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daglig</a:t>
            </a:r>
            <a:r>
              <a:rPr lang="en-GB" dirty="0" smtClean="0"/>
              <a:t> basis</a:t>
            </a:r>
            <a:endParaRPr lang="en-GB" dirty="0"/>
          </a:p>
        </p:txBody>
      </p:sp>
      <p:sp>
        <p:nvSpPr>
          <p:cNvPr id="11" name="Rektangel 10"/>
          <p:cNvSpPr/>
          <p:nvPr/>
        </p:nvSpPr>
        <p:spPr>
          <a:xfrm>
            <a:off x="3152776" y="1733550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 gr. </a:t>
            </a:r>
            <a:r>
              <a:rPr lang="en-GB" dirty="0" err="1" smtClean="0"/>
              <a:t>fedt</a:t>
            </a:r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4429125" y="1724023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365 </a:t>
            </a:r>
            <a:r>
              <a:rPr lang="en-GB" dirty="0" err="1" smtClean="0"/>
              <a:t>dage</a:t>
            </a:r>
            <a:r>
              <a:rPr lang="en-GB" dirty="0" smtClean="0"/>
              <a:t> om </a:t>
            </a:r>
            <a:r>
              <a:rPr lang="en-GB" dirty="0" err="1" smtClean="0"/>
              <a:t>året</a:t>
            </a:r>
            <a:endParaRPr lang="en-GB" dirty="0"/>
          </a:p>
        </p:txBody>
      </p:sp>
      <p:sp>
        <p:nvSpPr>
          <p:cNvPr id="13" name="Rektangel 12"/>
          <p:cNvSpPr/>
          <p:nvPr/>
        </p:nvSpPr>
        <p:spPr>
          <a:xfrm>
            <a:off x="5619751" y="1724024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730 gr. om </a:t>
            </a:r>
            <a:r>
              <a:rPr lang="en-GB" dirty="0" err="1" smtClean="0"/>
              <a:t>året</a:t>
            </a:r>
            <a:endParaRPr lang="en-GB" dirty="0"/>
          </a:p>
        </p:txBody>
      </p:sp>
      <p:sp>
        <p:nvSpPr>
          <p:cNvPr id="14" name="Rektangel 13"/>
          <p:cNvSpPr/>
          <p:nvPr/>
        </p:nvSpPr>
        <p:spPr>
          <a:xfrm>
            <a:off x="6943726" y="1733550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7,3 kg </a:t>
            </a:r>
            <a:r>
              <a:rPr lang="en-GB" dirty="0" err="1" smtClean="0"/>
              <a:t>på</a:t>
            </a:r>
            <a:r>
              <a:rPr lang="en-GB" dirty="0" smtClean="0"/>
              <a:t> 10 </a:t>
            </a:r>
            <a:r>
              <a:rPr lang="en-GB" dirty="0" err="1" smtClean="0"/>
              <a:t>år</a:t>
            </a:r>
            <a:endParaRPr lang="en-GB" dirty="0"/>
          </a:p>
        </p:txBody>
      </p:sp>
      <p:sp>
        <p:nvSpPr>
          <p:cNvPr id="15" name="Rektangel 14"/>
          <p:cNvSpPr/>
          <p:nvPr/>
        </p:nvSpPr>
        <p:spPr>
          <a:xfrm>
            <a:off x="381000" y="2819400"/>
            <a:ext cx="26955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28 kcal for </a:t>
            </a:r>
            <a:r>
              <a:rPr lang="en-GB" dirty="0" err="1" smtClean="0"/>
              <a:t>meget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daglig</a:t>
            </a:r>
            <a:r>
              <a:rPr lang="en-GB" dirty="0" smtClean="0"/>
              <a:t> basis.</a:t>
            </a:r>
            <a:endParaRPr lang="en-GB" dirty="0"/>
          </a:p>
        </p:txBody>
      </p:sp>
      <p:sp>
        <p:nvSpPr>
          <p:cNvPr id="16" name="Rektangel 15"/>
          <p:cNvSpPr/>
          <p:nvPr/>
        </p:nvSpPr>
        <p:spPr>
          <a:xfrm>
            <a:off x="3181351" y="2819400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  <a:r>
              <a:rPr lang="en-GB" dirty="0" smtClean="0"/>
              <a:t> gr. </a:t>
            </a:r>
            <a:r>
              <a:rPr lang="en-GB" dirty="0" err="1" smtClean="0"/>
              <a:t>fedt</a:t>
            </a:r>
            <a:endParaRPr lang="en-GB" dirty="0"/>
          </a:p>
        </p:txBody>
      </p:sp>
      <p:sp>
        <p:nvSpPr>
          <p:cNvPr id="17" name="Rektangel 16"/>
          <p:cNvSpPr/>
          <p:nvPr/>
        </p:nvSpPr>
        <p:spPr>
          <a:xfrm>
            <a:off x="4410075" y="2819399"/>
            <a:ext cx="104774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365 </a:t>
            </a:r>
            <a:r>
              <a:rPr lang="en-GB" dirty="0" err="1" smtClean="0"/>
              <a:t>dage</a:t>
            </a:r>
            <a:r>
              <a:rPr lang="en-GB" dirty="0" smtClean="0"/>
              <a:t> om </a:t>
            </a:r>
            <a:r>
              <a:rPr lang="en-GB" dirty="0" err="1" smtClean="0"/>
              <a:t>året</a:t>
            </a:r>
            <a:endParaRPr lang="en-GB" dirty="0"/>
          </a:p>
        </p:txBody>
      </p:sp>
      <p:sp>
        <p:nvSpPr>
          <p:cNvPr id="18" name="Rektangel 17"/>
          <p:cNvSpPr/>
          <p:nvPr/>
        </p:nvSpPr>
        <p:spPr>
          <a:xfrm>
            <a:off x="5638799" y="2819399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1.460  gr. om </a:t>
            </a:r>
            <a:r>
              <a:rPr lang="en-GB" dirty="0" err="1" smtClean="0"/>
              <a:t>året</a:t>
            </a:r>
            <a:endParaRPr lang="en-GB" dirty="0"/>
          </a:p>
        </p:txBody>
      </p:sp>
      <p:sp>
        <p:nvSpPr>
          <p:cNvPr id="19" name="Rektangel 18"/>
          <p:cNvSpPr/>
          <p:nvPr/>
        </p:nvSpPr>
        <p:spPr>
          <a:xfrm>
            <a:off x="6943726" y="2819399"/>
            <a:ext cx="109537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14.600  gr. om </a:t>
            </a:r>
            <a:r>
              <a:rPr lang="en-GB" dirty="0" err="1" smtClean="0"/>
              <a:t>året</a:t>
            </a:r>
            <a:endParaRPr lang="en-GB" dirty="0"/>
          </a:p>
        </p:txBody>
      </p:sp>
      <p:sp>
        <p:nvSpPr>
          <p:cNvPr id="20" name="Rektangel 19"/>
          <p:cNvSpPr/>
          <p:nvPr/>
        </p:nvSpPr>
        <p:spPr>
          <a:xfrm>
            <a:off x="8686801" y="1724022"/>
            <a:ext cx="190499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Ikke</a:t>
            </a:r>
            <a:r>
              <a:rPr lang="en-GB" dirty="0" smtClean="0"/>
              <a:t> et </a:t>
            </a:r>
            <a:r>
              <a:rPr lang="en-GB" dirty="0" err="1" smtClean="0"/>
              <a:t>stort</a:t>
            </a:r>
            <a:r>
              <a:rPr lang="en-GB" dirty="0" smtClean="0"/>
              <a:t> problem for de </a:t>
            </a:r>
            <a:r>
              <a:rPr lang="en-GB" dirty="0" err="1" smtClean="0"/>
              <a:t>fleste</a:t>
            </a:r>
            <a:endParaRPr lang="en-GB" dirty="0"/>
          </a:p>
        </p:txBody>
      </p:sp>
      <p:sp>
        <p:nvSpPr>
          <p:cNvPr id="21" name="Rektangel 20"/>
          <p:cNvSpPr/>
          <p:nvPr/>
        </p:nvSpPr>
        <p:spPr>
          <a:xfrm>
            <a:off x="8724901" y="2819398"/>
            <a:ext cx="1904999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Et </a:t>
            </a:r>
            <a:r>
              <a:rPr lang="en-GB" dirty="0" err="1" smtClean="0"/>
              <a:t>stort</a:t>
            </a:r>
            <a:r>
              <a:rPr lang="en-GB" dirty="0" smtClean="0"/>
              <a:t> problem for de </a:t>
            </a:r>
            <a:r>
              <a:rPr lang="en-GB" dirty="0" err="1" smtClean="0"/>
              <a:t>fleste</a:t>
            </a:r>
            <a:endParaRPr lang="en-GB" dirty="0"/>
          </a:p>
        </p:txBody>
      </p:sp>
      <p:sp>
        <p:nvSpPr>
          <p:cNvPr id="22" name="Rektangel 21"/>
          <p:cNvSpPr/>
          <p:nvPr/>
        </p:nvSpPr>
        <p:spPr>
          <a:xfrm>
            <a:off x="3171825" y="4514850"/>
            <a:ext cx="5991225" cy="100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Vend </a:t>
            </a:r>
            <a:r>
              <a:rPr lang="da-DK" dirty="0" smtClean="0"/>
              <a:t>det </a:t>
            </a:r>
            <a:r>
              <a:rPr lang="da-DK" dirty="0"/>
              <a:t>rundt </a:t>
            </a:r>
            <a:r>
              <a:rPr lang="da-DK" dirty="0" smtClean="0"/>
              <a:t>– at spise 28 </a:t>
            </a:r>
            <a:r>
              <a:rPr lang="da-DK" dirty="0"/>
              <a:t>kcal </a:t>
            </a:r>
            <a:r>
              <a:rPr lang="da-DK" dirty="0" smtClean="0"/>
              <a:t>mindre </a:t>
            </a:r>
            <a:r>
              <a:rPr lang="da-DK" dirty="0"/>
              <a:t>hver dag.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Betyder at du har tabt </a:t>
            </a:r>
            <a:r>
              <a:rPr lang="da-DK" dirty="0"/>
              <a:t>14,6 kg om 10 år </a:t>
            </a:r>
            <a:r>
              <a:rPr lang="da-DK" dirty="0" smtClean="0"/>
              <a:t>og det kan være et problem for nogle mennesker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1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5653" y="964368"/>
            <a:ext cx="6159184" cy="4244941"/>
          </a:xfrm>
        </p:spPr>
        <p:txBody>
          <a:bodyPr>
            <a:normAutofit/>
          </a:bodyPr>
          <a:lstStyle/>
          <a:p>
            <a:r>
              <a:rPr lang="da-DK" dirty="0"/>
              <a:t>Med alderen falder vægten og højden </a:t>
            </a:r>
            <a:r>
              <a:rPr lang="da-DK" dirty="0" smtClean="0"/>
              <a:t>for </a:t>
            </a:r>
            <a:r>
              <a:rPr lang="da-DK" dirty="0"/>
              <a:t>mange ældre mennesker.</a:t>
            </a:r>
          </a:p>
          <a:p>
            <a:r>
              <a:rPr lang="da-DK" dirty="0"/>
              <a:t>Blandt de mennesker, der </a:t>
            </a:r>
            <a:r>
              <a:rPr lang="da-DK" dirty="0" smtClean="0"/>
              <a:t>var med i undersøgelsen i 25 </a:t>
            </a:r>
            <a:r>
              <a:rPr lang="da-DK" dirty="0"/>
              <a:t>år - blev den gennemsnitlige højde reduceret med:</a:t>
            </a:r>
            <a:br>
              <a:rPr lang="da-DK" dirty="0"/>
            </a:br>
            <a:r>
              <a:rPr lang="da-DK" dirty="0" smtClean="0"/>
              <a:t>5 </a:t>
            </a:r>
            <a:r>
              <a:rPr lang="da-DK" dirty="0"/>
              <a:t>cm for kvinder og den gennemsnitlige </a:t>
            </a:r>
            <a:r>
              <a:rPr lang="da-DK" dirty="0" smtClean="0"/>
              <a:t>vægt med </a:t>
            </a:r>
            <a:br>
              <a:rPr lang="da-DK" dirty="0" smtClean="0"/>
            </a:br>
            <a:r>
              <a:rPr lang="da-DK" dirty="0" smtClean="0"/>
              <a:t>5,1 </a:t>
            </a:r>
            <a:r>
              <a:rPr lang="da-DK" dirty="0"/>
              <a:t>kg.</a:t>
            </a:r>
            <a:br>
              <a:rPr lang="da-DK" dirty="0"/>
            </a:br>
            <a:r>
              <a:rPr lang="da-DK" dirty="0" smtClean="0"/>
              <a:t>For mænd var det 4 </a:t>
            </a:r>
            <a:r>
              <a:rPr lang="da-DK" dirty="0"/>
              <a:t>cm </a:t>
            </a:r>
            <a:r>
              <a:rPr lang="da-DK" dirty="0" smtClean="0"/>
              <a:t>og </a:t>
            </a:r>
            <a:r>
              <a:rPr lang="da-DK" dirty="0"/>
              <a:t>gennemsnitsvægt med 3,2 kg For nogle er det godt, at vægten falder lidt - for mange af os er det et problem, der </a:t>
            </a:r>
            <a:r>
              <a:rPr lang="da-DK" dirty="0" smtClean="0"/>
              <a:t>stiger gennem </a:t>
            </a:r>
            <a:r>
              <a:rPr lang="da-DK" dirty="0"/>
              <a:t>alderdommen.  </a:t>
            </a:r>
            <a:r>
              <a:rPr lang="da-DK" dirty="0" smtClean="0"/>
              <a:t>Vi taber os – og ender med at tabe os for meget.</a:t>
            </a:r>
            <a:endParaRPr lang="da-DK" dirty="0"/>
          </a:p>
          <a:p>
            <a:endParaRPr lang="en-US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31" y="1962764"/>
            <a:ext cx="2277151" cy="27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205" y="1254448"/>
            <a:ext cx="2409825" cy="55245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9" y="1225096"/>
            <a:ext cx="2762250" cy="5619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697" y="1215572"/>
            <a:ext cx="2733675" cy="581025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1880814" y="1210026"/>
            <a:ext cx="1544711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 cm </a:t>
            </a:r>
            <a:r>
              <a:rPr lang="en-GB" dirty="0" err="1" smtClean="0"/>
              <a:t>mindre</a:t>
            </a:r>
            <a:endParaRPr lang="en-GB" dirty="0"/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92" y="3804123"/>
            <a:ext cx="2381250" cy="571500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744" y="3824964"/>
            <a:ext cx="2733675" cy="542925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697" y="3821792"/>
            <a:ext cx="2771775" cy="561975"/>
          </a:xfrm>
          <a:prstGeom prst="rect">
            <a:avLst/>
          </a:prstGeom>
        </p:spPr>
      </p:pic>
      <p:sp>
        <p:nvSpPr>
          <p:cNvPr id="34" name="Pentagon 33"/>
          <p:cNvSpPr/>
          <p:nvPr/>
        </p:nvSpPr>
        <p:spPr>
          <a:xfrm>
            <a:off x="86727" y="1226638"/>
            <a:ext cx="1794087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Mænd</a:t>
            </a:r>
            <a:r>
              <a:rPr lang="en-GB" dirty="0" smtClean="0"/>
              <a:t> </a:t>
            </a:r>
          </a:p>
          <a:p>
            <a:pPr algn="ctr"/>
            <a:r>
              <a:rPr lang="en-GB" dirty="0" err="1" smtClean="0"/>
              <a:t>bliver</a:t>
            </a:r>
            <a:endParaRPr lang="en-GB" dirty="0"/>
          </a:p>
        </p:txBody>
      </p:sp>
      <p:pic>
        <p:nvPicPr>
          <p:cNvPr id="36" name="Billed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500" y="1867933"/>
            <a:ext cx="2752725" cy="571500"/>
          </a:xfrm>
          <a:prstGeom prst="rect">
            <a:avLst/>
          </a:prstGeom>
        </p:spPr>
      </p:pic>
      <p:sp>
        <p:nvSpPr>
          <p:cNvPr id="37" name="Pentagon 36"/>
          <p:cNvSpPr/>
          <p:nvPr/>
        </p:nvSpPr>
        <p:spPr>
          <a:xfrm>
            <a:off x="3485636" y="2010318"/>
            <a:ext cx="5280783" cy="4660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Mænd</a:t>
            </a:r>
            <a:r>
              <a:rPr lang="en-GB" dirty="0" smtClean="0"/>
              <a:t> </a:t>
            </a:r>
            <a:r>
              <a:rPr lang="en-GB" dirty="0" err="1" smtClean="0"/>
              <a:t>taber</a:t>
            </a:r>
            <a:r>
              <a:rPr lang="en-GB" dirty="0" smtClean="0"/>
              <a:t> sig ca. 3,2 kg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ældre</a:t>
            </a:r>
            <a:endParaRPr lang="en-GB" dirty="0"/>
          </a:p>
        </p:txBody>
      </p:sp>
      <p:sp>
        <p:nvSpPr>
          <p:cNvPr id="39" name="Pentagon 38"/>
          <p:cNvSpPr/>
          <p:nvPr/>
        </p:nvSpPr>
        <p:spPr>
          <a:xfrm>
            <a:off x="150893" y="3824964"/>
            <a:ext cx="1794087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Kvinder</a:t>
            </a:r>
            <a:endParaRPr lang="en-GB" dirty="0" smtClean="0"/>
          </a:p>
          <a:p>
            <a:pPr algn="ctr"/>
            <a:r>
              <a:rPr lang="en-GB" dirty="0" err="1" smtClean="0"/>
              <a:t>bliver</a:t>
            </a:r>
            <a:endParaRPr lang="en-GB" dirty="0"/>
          </a:p>
        </p:txBody>
      </p:sp>
      <p:sp>
        <p:nvSpPr>
          <p:cNvPr id="40" name="Pentagon 39"/>
          <p:cNvSpPr/>
          <p:nvPr/>
        </p:nvSpPr>
        <p:spPr>
          <a:xfrm>
            <a:off x="1940925" y="3807514"/>
            <a:ext cx="1544711" cy="6412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  <a:r>
              <a:rPr lang="en-GB" dirty="0" smtClean="0"/>
              <a:t> cm </a:t>
            </a:r>
            <a:r>
              <a:rPr lang="en-GB" dirty="0" err="1" smtClean="0"/>
              <a:t>mindre</a:t>
            </a:r>
            <a:endParaRPr lang="en-GB" dirty="0"/>
          </a:p>
        </p:txBody>
      </p:sp>
      <p:pic>
        <p:nvPicPr>
          <p:cNvPr id="42" name="Bille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4696" y="4448809"/>
            <a:ext cx="2771775" cy="5715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09575" y="219075"/>
            <a:ext cx="5295823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Vi </a:t>
            </a:r>
            <a:r>
              <a:rPr lang="en-GB" sz="2800" dirty="0" err="1" smtClean="0"/>
              <a:t>bliver</a:t>
            </a:r>
            <a:r>
              <a:rPr lang="en-GB" sz="2800" dirty="0" smtClean="0"/>
              <a:t> </a:t>
            </a:r>
            <a:r>
              <a:rPr lang="en-GB" sz="2800" dirty="0" err="1" smtClean="0"/>
              <a:t>mindre</a:t>
            </a:r>
            <a:r>
              <a:rPr lang="en-GB" sz="2800" dirty="0" smtClean="0"/>
              <a:t>- </a:t>
            </a:r>
            <a:endParaRPr lang="en-GB" sz="2800" dirty="0"/>
          </a:p>
        </p:txBody>
      </p:sp>
      <p:sp>
        <p:nvSpPr>
          <p:cNvPr id="18" name="Pentagon 17"/>
          <p:cNvSpPr/>
          <p:nvPr/>
        </p:nvSpPr>
        <p:spPr>
          <a:xfrm>
            <a:off x="3157188" y="4564468"/>
            <a:ext cx="5067300" cy="4660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Kvinder</a:t>
            </a:r>
            <a:r>
              <a:rPr lang="en-GB" dirty="0" smtClean="0"/>
              <a:t> </a:t>
            </a:r>
            <a:r>
              <a:rPr lang="en-GB" dirty="0" err="1" smtClean="0"/>
              <a:t>taber</a:t>
            </a:r>
            <a:r>
              <a:rPr lang="en-GB" dirty="0" smtClean="0"/>
              <a:t> sig 5 kg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ælre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4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3018" y="1341634"/>
            <a:ext cx="6660156" cy="4134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Hvorfor bliver vi lavere og lavere:</a:t>
            </a:r>
          </a:p>
          <a:p>
            <a:pPr marL="457200" indent="-457200">
              <a:buAutoNum type="arabicParenR"/>
            </a:pP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naturligvis</a:t>
            </a:r>
            <a:r>
              <a:rPr lang="en-GB" dirty="0" smtClean="0"/>
              <a:t> </a:t>
            </a:r>
            <a:r>
              <a:rPr lang="en-GB" dirty="0" err="1" smtClean="0"/>
              <a:t>tyngdekraftens</a:t>
            </a:r>
            <a:r>
              <a:rPr lang="en-GB" dirty="0" smtClean="0"/>
              <a:t> </a:t>
            </a:r>
            <a:r>
              <a:rPr lang="en-GB" dirty="0" err="1" smtClean="0"/>
              <a:t>indvirkning</a:t>
            </a:r>
            <a:endParaRPr lang="en-GB" dirty="0" smtClean="0"/>
          </a:p>
          <a:p>
            <a:pPr marL="0" indent="0">
              <a:buNone/>
            </a:pPr>
            <a:r>
              <a:rPr lang="da-DK" dirty="0"/>
              <a:t>Faktisk er de fleste af os kortere, når vi går i seng - sammenlignet med når vi rejser op fra sengen </a:t>
            </a:r>
            <a:r>
              <a:rPr lang="da-DK" dirty="0" smtClean="0"/>
              <a:t>– selv i en </a:t>
            </a:r>
            <a:r>
              <a:rPr lang="da-DK" dirty="0"/>
              <a:t>meget ung alder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523" y="4228345"/>
            <a:ext cx="1914525" cy="18764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41986" y="4252158"/>
            <a:ext cx="2085975" cy="165735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3" y="670945"/>
            <a:ext cx="2277151" cy="27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2549" y="2412272"/>
            <a:ext cx="6047744" cy="3540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Hvorfor bliver vi lavere og lavere:</a:t>
            </a:r>
          </a:p>
          <a:p>
            <a:pPr marL="0" indent="0">
              <a:buNone/>
            </a:pPr>
            <a:r>
              <a:rPr lang="da-DK" dirty="0"/>
              <a:t>Når vi bliver </a:t>
            </a:r>
            <a:r>
              <a:rPr lang="da-DK" dirty="0" smtClean="0"/>
              <a:t>lavere og lavere når vi kommer op i årene og </a:t>
            </a:r>
            <a:r>
              <a:rPr lang="da-DK" dirty="0"/>
              <a:t>ikke </a:t>
            </a:r>
            <a:r>
              <a:rPr lang="da-DK" dirty="0" smtClean="0"/>
              <a:t>formår </a:t>
            </a:r>
            <a:r>
              <a:rPr lang="da-DK" dirty="0"/>
              <a:t>at </a:t>
            </a:r>
            <a:r>
              <a:rPr lang="da-DK" dirty="0" smtClean="0"/>
              <a:t>strække os ud igen </a:t>
            </a:r>
            <a:r>
              <a:rPr lang="da-DK" dirty="0"/>
              <a:t>om natten - skyldes det dels, at mindre fysisk aktivitet svækker vores slimhinder og </a:t>
            </a:r>
            <a:r>
              <a:rPr lang="da-DK" dirty="0" smtClean="0"/>
              <a:t>dermed ikke får musklen </a:t>
            </a:r>
            <a:r>
              <a:rPr lang="da-DK" dirty="0"/>
              <a:t>til at </a:t>
            </a:r>
            <a:r>
              <a:rPr lang="da-DK" dirty="0" smtClean="0"/>
              <a:t>strække sig ud </a:t>
            </a:r>
            <a:r>
              <a:rPr lang="da-DK" dirty="0"/>
              <a:t>igen.</a:t>
            </a:r>
            <a:br>
              <a:rPr lang="da-DK" dirty="0"/>
            </a:br>
            <a:r>
              <a:rPr lang="da-DK" dirty="0"/>
              <a:t>Det øger risikoen for diskusprolaps.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2324818" y="1749349"/>
            <a:ext cx="6660156" cy="41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56" y="3568717"/>
            <a:ext cx="3888416" cy="200836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1" y="162988"/>
            <a:ext cx="2577845" cy="263450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90" y="837409"/>
            <a:ext cx="2859007" cy="18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255565" y="983974"/>
            <a:ext cx="3896139" cy="4206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Udtrykket "</a:t>
            </a:r>
            <a:r>
              <a:rPr lang="da-DK" dirty="0" smtClean="0"/>
              <a:t>tynd/fed" </a:t>
            </a:r>
            <a:r>
              <a:rPr lang="da-DK" dirty="0"/>
              <a:t>refererer til en person, der ikke er overvægtig, men hvor kroppens </a:t>
            </a:r>
            <a:r>
              <a:rPr lang="da-DK" dirty="0" smtClean="0"/>
              <a:t>fedtmasse </a:t>
            </a:r>
            <a:r>
              <a:rPr lang="da-DK" dirty="0"/>
              <a:t>stadig er så høj, at den har konsekvenser for helbredet.</a:t>
            </a:r>
          </a:p>
        </p:txBody>
      </p:sp>
      <p:sp>
        <p:nvSpPr>
          <p:cNvPr id="3" name="Rektangel 2"/>
          <p:cNvSpPr/>
          <p:nvPr/>
        </p:nvSpPr>
        <p:spPr>
          <a:xfrm>
            <a:off x="783771" y="487680"/>
            <a:ext cx="5138058" cy="731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Hvad vil det sige at være tynd/fed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59" y="1592613"/>
            <a:ext cx="5187425" cy="3449638"/>
          </a:xfrm>
        </p:spPr>
      </p:pic>
    </p:spTree>
    <p:extLst>
      <p:ext uri="{BB962C8B-B14F-4D97-AF65-F5344CB8AC3E}">
        <p14:creationId xmlns:p14="http://schemas.microsoft.com/office/powerpoint/2010/main" val="32797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4319818" y="3268512"/>
            <a:ext cx="891509" cy="81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25%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6" name="Rektangel 5"/>
          <p:cNvSpPr/>
          <p:nvPr/>
        </p:nvSpPr>
        <p:spPr>
          <a:xfrm>
            <a:off x="5209591" y="3530267"/>
            <a:ext cx="790576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15% fat</a:t>
            </a:r>
            <a:endParaRPr lang="en-GB" sz="1400" dirty="0"/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65 år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Total-</a:t>
            </a:r>
            <a:r>
              <a:rPr lang="en-GB" dirty="0" err="1" smtClean="0"/>
              <a:t>vægt</a:t>
            </a:r>
            <a:endParaRPr lang="en-GB" dirty="0" smtClean="0"/>
          </a:p>
          <a:p>
            <a:pPr algn="ctr"/>
            <a:r>
              <a:rPr lang="en-GB" dirty="0" smtClean="0"/>
              <a:t>75 kg</a:t>
            </a:r>
            <a:endParaRPr lang="en-GB" dirty="0"/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75 år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387023" y="478512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total </a:t>
            </a:r>
            <a:r>
              <a:rPr lang="en-GB" dirty="0" err="1" smtClean="0"/>
              <a:t>vægt</a:t>
            </a:r>
            <a:endParaRPr lang="en-GB" dirty="0" smtClean="0"/>
          </a:p>
          <a:p>
            <a:pPr algn="ctr"/>
            <a:r>
              <a:rPr lang="en-GB" dirty="0" smtClean="0"/>
              <a:t>75 kg</a:t>
            </a:r>
            <a:endParaRPr lang="en-GB" dirty="0"/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20%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20 % </a:t>
            </a:r>
          </a:p>
          <a:p>
            <a:pPr algn="ctr"/>
            <a:r>
              <a:rPr lang="en-GB" sz="1400" dirty="0" err="1" smtClean="0"/>
              <a:t>fedt</a:t>
            </a:r>
            <a:endParaRPr lang="en-GB" sz="1400" dirty="0"/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75 år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9186825" y="488700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total </a:t>
            </a:r>
            <a:r>
              <a:rPr lang="en-GB" dirty="0" err="1" smtClean="0"/>
              <a:t>vægt</a:t>
            </a:r>
            <a:endParaRPr lang="en-GB" dirty="0" smtClean="0"/>
          </a:p>
          <a:p>
            <a:pPr algn="ctr"/>
            <a:r>
              <a:rPr lang="en-GB" dirty="0" smtClean="0"/>
              <a:t>75 kg</a:t>
            </a:r>
            <a:endParaRPr lang="en-GB" dirty="0"/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15%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25% </a:t>
            </a:r>
            <a:r>
              <a:rPr lang="en-GB" sz="1400" dirty="0" err="1" smtClean="0"/>
              <a:t>fedt</a:t>
            </a:r>
            <a:endParaRPr lang="en-GB" sz="1400" dirty="0"/>
          </a:p>
        </p:txBody>
      </p:sp>
      <p:sp>
        <p:nvSpPr>
          <p:cNvPr id="18" name="Rektangel 17"/>
          <p:cNvSpPr/>
          <p:nvPr/>
        </p:nvSpPr>
        <p:spPr>
          <a:xfrm>
            <a:off x="1001027" y="4798512"/>
            <a:ext cx="10549289" cy="166530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2000" dirty="0"/>
              <a:t>Vi holder vores BMI på et godt niveau</a:t>
            </a:r>
            <a:br>
              <a:rPr lang="da-DK" sz="2000" dirty="0"/>
            </a:br>
            <a:r>
              <a:rPr lang="da-DK" sz="2000" dirty="0" smtClean="0"/>
              <a:t>men indeni </a:t>
            </a:r>
            <a:r>
              <a:rPr lang="da-DK" sz="2000" dirty="0"/>
              <a:t>ændrer vi langsomt balancen mellem fedt og muskler på grund af </a:t>
            </a:r>
            <a:r>
              <a:rPr lang="da-DK" sz="2000" dirty="0" smtClean="0"/>
              <a:t>mere </a:t>
            </a:r>
            <a:r>
              <a:rPr lang="da-DK" sz="2000" dirty="0"/>
              <a:t>og mere nedsat fysisk aktivitet og </a:t>
            </a:r>
            <a:r>
              <a:rPr lang="da-DK" sz="2000" dirty="0" smtClean="0"/>
              <a:t>brug af vores </a:t>
            </a:r>
            <a:r>
              <a:rPr lang="da-DK" sz="2000" dirty="0"/>
              <a:t>muskler.</a:t>
            </a:r>
          </a:p>
        </p:txBody>
      </p:sp>
      <p:pic>
        <p:nvPicPr>
          <p:cNvPr id="19" name="Pladsholder til indho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7" y="2010671"/>
            <a:ext cx="2691122" cy="1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-4694" y="-31368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ktangel 8"/>
          <p:cNvSpPr/>
          <p:nvPr/>
        </p:nvSpPr>
        <p:spPr>
          <a:xfrm>
            <a:off x="2417779" y="203343"/>
            <a:ext cx="7467600" cy="1467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Noget</a:t>
            </a:r>
            <a:r>
              <a:rPr lang="en-US" sz="3200" dirty="0" smtClean="0"/>
              <a:t> </a:t>
            </a:r>
            <a:r>
              <a:rPr lang="en-US" sz="3200" dirty="0" err="1" smtClean="0"/>
              <a:t>sjovt</a:t>
            </a:r>
            <a:r>
              <a:rPr lang="en-US" sz="3200" dirty="0" smtClean="0"/>
              <a:t> at </a:t>
            </a:r>
            <a:r>
              <a:rPr lang="en-US" sz="3200" dirty="0" err="1" smtClean="0"/>
              <a:t>tænke</a:t>
            </a:r>
            <a:r>
              <a:rPr lang="en-US" sz="3200" dirty="0" smtClean="0"/>
              <a:t> over</a:t>
            </a:r>
            <a:endParaRPr lang="da-DK" sz="3200" dirty="0">
              <a:solidFill>
                <a:schemeClr val="tx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325" y="2414819"/>
            <a:ext cx="2706674" cy="166667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646" y="2410289"/>
            <a:ext cx="3895725" cy="1609725"/>
          </a:xfrm>
          <a:prstGeom prst="rect">
            <a:avLst/>
          </a:prstGeom>
        </p:spPr>
      </p:pic>
      <p:sp>
        <p:nvSpPr>
          <p:cNvPr id="10" name="Proces 9"/>
          <p:cNvSpPr/>
          <p:nvPr/>
        </p:nvSpPr>
        <p:spPr>
          <a:xfrm>
            <a:off x="2062507" y="4400975"/>
            <a:ext cx="7466504" cy="1607508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De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spiser</a:t>
            </a:r>
            <a:r>
              <a:rPr lang="en-GB" dirty="0" smtClean="0"/>
              <a:t> is </a:t>
            </a:r>
            <a:r>
              <a:rPr lang="en-GB" dirty="0" err="1" smtClean="0"/>
              <a:t>af</a:t>
            </a:r>
            <a:r>
              <a:rPr lang="en-GB" dirty="0" smtClean="0"/>
              <a:t> store </a:t>
            </a:r>
            <a:r>
              <a:rPr lang="en-GB" dirty="0" err="1" smtClean="0"/>
              <a:t>dybe</a:t>
            </a:r>
            <a:r>
              <a:rPr lang="en-GB" dirty="0" smtClean="0"/>
              <a:t> </a:t>
            </a:r>
            <a:r>
              <a:rPr lang="en-GB" dirty="0" err="1" smtClean="0"/>
              <a:t>tallerkener</a:t>
            </a:r>
            <a:r>
              <a:rPr lang="en-GB" dirty="0" smtClean="0"/>
              <a:t> </a:t>
            </a:r>
            <a:r>
              <a:rPr lang="en-GB" dirty="0" err="1" smtClean="0"/>
              <a:t>spiser</a:t>
            </a:r>
            <a:endParaRPr lang="en-GB" dirty="0" smtClean="0"/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30 % mere </a:t>
            </a:r>
          </a:p>
          <a:p>
            <a:pPr algn="ctr"/>
            <a:r>
              <a:rPr lang="en-GB" dirty="0" smtClean="0"/>
              <a:t>Is end de der </a:t>
            </a:r>
            <a:r>
              <a:rPr lang="en-GB" dirty="0" err="1" smtClean="0"/>
              <a:t>havde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flad</a:t>
            </a:r>
            <a:r>
              <a:rPr lang="en-GB" dirty="0" smtClean="0"/>
              <a:t> </a:t>
            </a:r>
            <a:r>
              <a:rPr lang="en-GB" dirty="0" err="1" smtClean="0"/>
              <a:t>tallerken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93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4311006" y="3283648"/>
            <a:ext cx="891509" cy="81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25%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6" name="Rektangel 5"/>
          <p:cNvSpPr/>
          <p:nvPr/>
        </p:nvSpPr>
        <p:spPr>
          <a:xfrm>
            <a:off x="5209591" y="3530267"/>
            <a:ext cx="790576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15% </a:t>
            </a:r>
            <a:r>
              <a:rPr lang="en-GB" sz="1400" dirty="0" err="1" smtClean="0"/>
              <a:t>fedt</a:t>
            </a:r>
            <a:endParaRPr lang="en-GB" sz="1400" dirty="0"/>
          </a:p>
        </p:txBody>
      </p:sp>
      <p:sp>
        <p:nvSpPr>
          <p:cNvPr id="7" name="Rektangel 6"/>
          <p:cNvSpPr/>
          <p:nvPr/>
        </p:nvSpPr>
        <p:spPr>
          <a:xfrm>
            <a:off x="3466012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65 år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3466012" y="470267"/>
            <a:ext cx="848813" cy="360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BMI 30</a:t>
            </a:r>
            <a:endParaRPr lang="en-GB" dirty="0"/>
          </a:p>
        </p:txBody>
      </p:sp>
      <p:sp>
        <p:nvSpPr>
          <p:cNvPr id="9" name="Rektangel 8"/>
          <p:cNvSpPr/>
          <p:nvPr/>
        </p:nvSpPr>
        <p:spPr>
          <a:xfrm>
            <a:off x="6387023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75 år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387023" y="779646"/>
            <a:ext cx="848813" cy="32988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BMI 29</a:t>
            </a:r>
            <a:endParaRPr lang="en-GB" dirty="0"/>
          </a:p>
        </p:txBody>
      </p:sp>
      <p:sp>
        <p:nvSpPr>
          <p:cNvPr id="11" name="Rektangel 10"/>
          <p:cNvSpPr/>
          <p:nvPr/>
        </p:nvSpPr>
        <p:spPr>
          <a:xfrm>
            <a:off x="7235836" y="3358512"/>
            <a:ext cx="891509" cy="72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20%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12" name="Rektangel 11"/>
          <p:cNvSpPr/>
          <p:nvPr/>
        </p:nvSpPr>
        <p:spPr>
          <a:xfrm>
            <a:off x="8141497" y="3358512"/>
            <a:ext cx="790576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20 % </a:t>
            </a:r>
          </a:p>
          <a:p>
            <a:pPr algn="ctr"/>
            <a:r>
              <a:rPr lang="en-GB" sz="1400" dirty="0" err="1" smtClean="0"/>
              <a:t>fedt</a:t>
            </a:r>
            <a:endParaRPr lang="en-GB" sz="1400" dirty="0"/>
          </a:p>
        </p:txBody>
      </p:sp>
      <p:sp>
        <p:nvSpPr>
          <p:cNvPr id="13" name="Rektangel 12"/>
          <p:cNvSpPr/>
          <p:nvPr/>
        </p:nvSpPr>
        <p:spPr>
          <a:xfrm>
            <a:off x="9186825" y="4078512"/>
            <a:ext cx="2537974" cy="517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75 år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9186825" y="1010652"/>
            <a:ext cx="848813" cy="3078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BMI 28</a:t>
            </a:r>
            <a:endParaRPr lang="en-GB" dirty="0"/>
          </a:p>
        </p:txBody>
      </p:sp>
      <p:sp>
        <p:nvSpPr>
          <p:cNvPr id="15" name="Rektangel 14"/>
          <p:cNvSpPr/>
          <p:nvPr/>
        </p:nvSpPr>
        <p:spPr>
          <a:xfrm>
            <a:off x="10042714" y="3538512"/>
            <a:ext cx="891509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15% </a:t>
            </a:r>
            <a:r>
              <a:rPr lang="en-GB" sz="1400" dirty="0" err="1" smtClean="0"/>
              <a:t>muskler</a:t>
            </a:r>
            <a:endParaRPr lang="en-GB" sz="1400" dirty="0"/>
          </a:p>
        </p:txBody>
      </p:sp>
      <p:sp>
        <p:nvSpPr>
          <p:cNvPr id="16" name="Rektangel 15"/>
          <p:cNvSpPr/>
          <p:nvPr/>
        </p:nvSpPr>
        <p:spPr>
          <a:xfrm>
            <a:off x="10942085" y="3178512"/>
            <a:ext cx="790576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25% </a:t>
            </a:r>
            <a:r>
              <a:rPr lang="en-GB" sz="1400" dirty="0" err="1" smtClean="0"/>
              <a:t>fedt</a:t>
            </a:r>
            <a:endParaRPr lang="en-GB" sz="1400" dirty="0"/>
          </a:p>
        </p:txBody>
      </p:sp>
      <p:sp>
        <p:nvSpPr>
          <p:cNvPr id="19" name="Rektangel 18"/>
          <p:cNvSpPr/>
          <p:nvPr/>
        </p:nvSpPr>
        <p:spPr>
          <a:xfrm>
            <a:off x="302011" y="4849996"/>
            <a:ext cx="11396312" cy="16825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vi reducerer langsomt vores vægt til det rette </a:t>
            </a:r>
            <a:r>
              <a:rPr lang="da-DK" dirty="0" smtClean="0"/>
              <a:t>BMI niveau, </a:t>
            </a:r>
            <a:r>
              <a:rPr lang="da-DK" dirty="0"/>
              <a:t>og</a:t>
            </a:r>
            <a:br>
              <a:rPr lang="da-DK" dirty="0"/>
            </a:br>
            <a:r>
              <a:rPr lang="da-DK" dirty="0"/>
              <a:t>tror vi er på rette spor - men vi ændrer </a:t>
            </a:r>
            <a:r>
              <a:rPr lang="da-DK" dirty="0" smtClean="0"/>
              <a:t>ikke vores sundhedsperspektiv </a:t>
            </a:r>
            <a:r>
              <a:rPr lang="da-DK" dirty="0" err="1" smtClean="0"/>
              <a:t>væsenligt</a:t>
            </a:r>
            <a:r>
              <a:rPr lang="da-DK" dirty="0" smtClean="0"/>
              <a:t>, </a:t>
            </a:r>
            <a:r>
              <a:rPr lang="da-DK" dirty="0"/>
              <a:t>fordi vi med inaktivitet langsomt ændrer fordelingen af fedt og muskel til fordel for mere fedt.</a:t>
            </a:r>
            <a:br>
              <a:rPr lang="da-DK" dirty="0"/>
            </a:br>
            <a:r>
              <a:rPr lang="da-DK" dirty="0"/>
              <a:t>Fra </a:t>
            </a:r>
            <a:r>
              <a:rPr lang="da-DK" dirty="0" smtClean="0"/>
              <a:t>én </a:t>
            </a:r>
            <a:r>
              <a:rPr lang="da-DK" dirty="0"/>
              <a:t>udfordring til en anden udfordring</a:t>
            </a:r>
          </a:p>
          <a:p>
            <a:pPr lvl="0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8" y="1519488"/>
            <a:ext cx="3098306" cy="20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73" y="2287222"/>
            <a:ext cx="1582661" cy="158266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27" y="885626"/>
            <a:ext cx="1639011" cy="163901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10" y="2309137"/>
            <a:ext cx="1870476" cy="1814362"/>
          </a:xfrm>
          <a:prstGeom prst="rect">
            <a:avLst/>
          </a:prstGeom>
        </p:spPr>
      </p:pic>
      <p:pic>
        <p:nvPicPr>
          <p:cNvPr id="1026" name="Picture 2" descr="Billedresultat for fedtprocent mål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73" y="3882894"/>
            <a:ext cx="3455843" cy="19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508000" y="298485"/>
            <a:ext cx="408247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Måling af din fedtprocent</a:t>
            </a:r>
            <a:endParaRPr lang="da-DK" sz="2800" dirty="0"/>
          </a:p>
        </p:txBody>
      </p:sp>
      <p:sp>
        <p:nvSpPr>
          <p:cNvPr id="13" name="Rektangel 12"/>
          <p:cNvSpPr/>
          <p:nvPr/>
        </p:nvSpPr>
        <p:spPr>
          <a:xfrm>
            <a:off x="7247823" y="298485"/>
            <a:ext cx="4426843" cy="153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Mange </a:t>
            </a:r>
            <a:r>
              <a:rPr lang="en-GB" sz="2800" dirty="0" err="1" smtClean="0"/>
              <a:t>forskellige</a:t>
            </a:r>
            <a:r>
              <a:rPr lang="en-GB" sz="2800" dirty="0" smtClean="0"/>
              <a:t> </a:t>
            </a:r>
            <a:r>
              <a:rPr lang="en-GB" sz="2800" dirty="0" err="1" smtClean="0"/>
              <a:t>teknologier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94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Rektangel 1"/>
          <p:cNvSpPr/>
          <p:nvPr/>
        </p:nvSpPr>
        <p:spPr>
          <a:xfrm>
            <a:off x="1219200" y="2295525"/>
            <a:ext cx="6334125" cy="215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Mål fedtprocenten så præcist som muligt</a:t>
            </a:r>
            <a:br>
              <a:rPr lang="da-DK" dirty="0"/>
            </a:br>
            <a:r>
              <a:rPr lang="da-DK" dirty="0" smtClean="0"/>
              <a:t>Det er bedst </a:t>
            </a:r>
            <a:r>
              <a:rPr lang="da-DK" dirty="0"/>
              <a:t>at få en partner til at hjælpe med </a:t>
            </a:r>
            <a:r>
              <a:rPr lang="da-DK" dirty="0" smtClean="0"/>
              <a:t>procentmålingen, </a:t>
            </a:r>
            <a:r>
              <a:rPr lang="da-DK" dirty="0"/>
              <a:t>og det skal også være den samme person, der måler </a:t>
            </a:r>
            <a:r>
              <a:rPr lang="da-DK" dirty="0" smtClean="0"/>
              <a:t>hver </a:t>
            </a:r>
            <a:r>
              <a:rPr lang="da-DK" dirty="0"/>
              <a:t>gang. Tommelfinger og </a:t>
            </a:r>
            <a:r>
              <a:rPr lang="da-DK" dirty="0" smtClean="0"/>
              <a:t>pegefinger </a:t>
            </a:r>
            <a:r>
              <a:rPr lang="da-DK" dirty="0"/>
              <a:t>bruges til at trække en hudfold ud. Klem ikke hårdere end nødvendigt.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Måling </a:t>
            </a:r>
            <a:r>
              <a:rPr lang="da-DK" dirty="0"/>
              <a:t>foretages 1 cm ved siden af fingrene, og </a:t>
            </a:r>
            <a:r>
              <a:rPr lang="da-DK" dirty="0" smtClean="0"/>
              <a:t>fedtmåleren  aflæses </a:t>
            </a:r>
            <a:r>
              <a:rPr lang="da-DK" dirty="0"/>
              <a:t>inden for 3 sekunder.</a:t>
            </a:r>
          </a:p>
          <a:p>
            <a:endParaRPr lang="da-DK" dirty="0"/>
          </a:p>
        </p:txBody>
      </p:sp>
      <p:pic>
        <p:nvPicPr>
          <p:cNvPr id="9" name="Picture 2" descr="Billedresultat for fedtprocent mål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80" y="2295525"/>
            <a:ext cx="3455843" cy="19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14" y="1817524"/>
            <a:ext cx="3945173" cy="393295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914826" y="709918"/>
            <a:ext cx="4784437" cy="71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Søg på https</a:t>
            </a:r>
            <a:r>
              <a:rPr lang="da-DK" dirty="0"/>
              <a:t>://www.bodylab.dk/maal-fedtprocent.asp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8" y="1676577"/>
            <a:ext cx="3711514" cy="4003098"/>
          </a:xfrm>
          <a:prstGeom prst="rect">
            <a:avLst/>
          </a:prstGeom>
        </p:spPr>
      </p:pic>
      <p:sp>
        <p:nvSpPr>
          <p:cNvPr id="10" name="Billedforklaring med nedadgående pil 9"/>
          <p:cNvSpPr/>
          <p:nvPr/>
        </p:nvSpPr>
        <p:spPr>
          <a:xfrm>
            <a:off x="798897" y="654518"/>
            <a:ext cx="4764505" cy="1127937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Mål 4 steder</a:t>
            </a:r>
            <a:endParaRPr lang="da-DK" dirty="0"/>
          </a:p>
        </p:txBody>
      </p:sp>
      <p:sp>
        <p:nvSpPr>
          <p:cNvPr id="11" name="Pentagon 10"/>
          <p:cNvSpPr/>
          <p:nvPr/>
        </p:nvSpPr>
        <p:spPr>
          <a:xfrm>
            <a:off x="298383" y="2858703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Biceps</a:t>
            </a:r>
            <a:endParaRPr lang="da-DK" dirty="0"/>
          </a:p>
        </p:txBody>
      </p:sp>
      <p:sp>
        <p:nvSpPr>
          <p:cNvPr id="12" name="Pentagon 11"/>
          <p:cNvSpPr/>
          <p:nvPr/>
        </p:nvSpPr>
        <p:spPr>
          <a:xfrm>
            <a:off x="577515" y="3504871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Hip </a:t>
            </a:r>
            <a:r>
              <a:rPr lang="da-DK" dirty="0" err="1" smtClean="0"/>
              <a:t>Comb</a:t>
            </a:r>
            <a:endParaRPr lang="da-DK" dirty="0"/>
          </a:p>
        </p:txBody>
      </p:sp>
      <p:sp>
        <p:nvSpPr>
          <p:cNvPr id="14" name="Pentagon 13"/>
          <p:cNvSpPr/>
          <p:nvPr/>
        </p:nvSpPr>
        <p:spPr>
          <a:xfrm flipH="1">
            <a:off x="10411818" y="3947268"/>
            <a:ext cx="1489576" cy="476525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Skulderblad</a:t>
            </a:r>
            <a:endParaRPr lang="da-DK" dirty="0"/>
          </a:p>
        </p:txBody>
      </p:sp>
      <p:sp>
        <p:nvSpPr>
          <p:cNvPr id="15" name="Pentagon 14"/>
          <p:cNvSpPr/>
          <p:nvPr/>
        </p:nvSpPr>
        <p:spPr>
          <a:xfrm rot="20666843">
            <a:off x="3554608" y="3261786"/>
            <a:ext cx="1395664" cy="34650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Triceps</a:t>
            </a:r>
            <a:endParaRPr lang="da-DK" dirty="0"/>
          </a:p>
        </p:txBody>
      </p:sp>
      <p:sp>
        <p:nvSpPr>
          <p:cNvPr id="16" name="Pentagon 15"/>
          <p:cNvSpPr/>
          <p:nvPr/>
        </p:nvSpPr>
        <p:spPr>
          <a:xfrm flipH="1">
            <a:off x="10263092" y="2732054"/>
            <a:ext cx="1545197" cy="25329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Triceps</a:t>
            </a:r>
            <a:endParaRPr lang="da-DK" dirty="0"/>
          </a:p>
        </p:txBody>
      </p:sp>
      <p:sp>
        <p:nvSpPr>
          <p:cNvPr id="17" name="Pentagon 16"/>
          <p:cNvSpPr/>
          <p:nvPr/>
        </p:nvSpPr>
        <p:spPr>
          <a:xfrm flipH="1">
            <a:off x="10155976" y="2061278"/>
            <a:ext cx="1317338" cy="258004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Biceps</a:t>
            </a:r>
            <a:endParaRPr lang="da-DK" dirty="0"/>
          </a:p>
        </p:txBody>
      </p:sp>
      <p:sp>
        <p:nvSpPr>
          <p:cNvPr id="18" name="Pentagon 17"/>
          <p:cNvSpPr/>
          <p:nvPr/>
        </p:nvSpPr>
        <p:spPr>
          <a:xfrm flipH="1">
            <a:off x="10283235" y="3365305"/>
            <a:ext cx="1525054" cy="27913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Hofteskål</a:t>
            </a:r>
            <a:endParaRPr lang="da-DK" dirty="0"/>
          </a:p>
        </p:txBody>
      </p:sp>
      <p:sp>
        <p:nvSpPr>
          <p:cNvPr id="19" name="Pentagon 18"/>
          <p:cNvSpPr/>
          <p:nvPr/>
        </p:nvSpPr>
        <p:spPr>
          <a:xfrm rot="942970">
            <a:off x="2873119" y="2511398"/>
            <a:ext cx="1828276" cy="34511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Skulderblad</a:t>
            </a:r>
            <a:endParaRPr lang="da-DK" dirty="0"/>
          </a:p>
        </p:txBody>
      </p:sp>
      <p:sp>
        <p:nvSpPr>
          <p:cNvPr id="20" name="Pentagon 19"/>
          <p:cNvSpPr/>
          <p:nvPr/>
        </p:nvSpPr>
        <p:spPr>
          <a:xfrm flipH="1">
            <a:off x="9399257" y="5469816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Fedtfri kropsvægt</a:t>
            </a:r>
            <a:endParaRPr lang="da-DK" dirty="0"/>
          </a:p>
        </p:txBody>
      </p:sp>
      <p:sp>
        <p:nvSpPr>
          <p:cNvPr id="21" name="Pentagon 20"/>
          <p:cNvSpPr/>
          <p:nvPr/>
        </p:nvSpPr>
        <p:spPr>
          <a:xfrm rot="21387670" flipH="1">
            <a:off x="8951459" y="5109192"/>
            <a:ext cx="2409032" cy="28654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Fedtprocent</a:t>
            </a:r>
            <a:endParaRPr lang="da-DK" dirty="0"/>
          </a:p>
        </p:txBody>
      </p:sp>
      <p:sp>
        <p:nvSpPr>
          <p:cNvPr id="22" name="Pentagon 21"/>
          <p:cNvSpPr/>
          <p:nvPr/>
        </p:nvSpPr>
        <p:spPr>
          <a:xfrm>
            <a:off x="6060770" y="2261952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Alder</a:t>
            </a:r>
            <a:endParaRPr lang="da-DK" dirty="0"/>
          </a:p>
        </p:txBody>
      </p:sp>
      <p:sp>
        <p:nvSpPr>
          <p:cNvPr id="23" name="Pentagon 22"/>
          <p:cNvSpPr/>
          <p:nvPr/>
        </p:nvSpPr>
        <p:spPr>
          <a:xfrm>
            <a:off x="6023084" y="2901045"/>
            <a:ext cx="1273478" cy="30416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Alder</a:t>
            </a:r>
            <a:endParaRPr lang="da-DK" dirty="0"/>
          </a:p>
        </p:txBody>
      </p:sp>
      <p:sp>
        <p:nvSpPr>
          <p:cNvPr id="24" name="Pentagon 23"/>
          <p:cNvSpPr/>
          <p:nvPr/>
        </p:nvSpPr>
        <p:spPr>
          <a:xfrm>
            <a:off x="6023084" y="3437104"/>
            <a:ext cx="1273478" cy="21048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Køn</a:t>
            </a:r>
            <a:endParaRPr lang="da-DK" dirty="0"/>
          </a:p>
        </p:txBody>
      </p:sp>
      <p:sp>
        <p:nvSpPr>
          <p:cNvPr id="25" name="Rektangel 24"/>
          <p:cNvSpPr/>
          <p:nvPr/>
        </p:nvSpPr>
        <p:spPr>
          <a:xfrm>
            <a:off x="7478878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</a:t>
            </a:r>
          </a:p>
        </p:txBody>
      </p:sp>
      <p:sp>
        <p:nvSpPr>
          <p:cNvPr id="26" name="Rektangel 25"/>
          <p:cNvSpPr/>
          <p:nvPr/>
        </p:nvSpPr>
        <p:spPr>
          <a:xfrm>
            <a:off x="8133396" y="3784003"/>
            <a:ext cx="441284" cy="4015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F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82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48" y="1404104"/>
            <a:ext cx="7361164" cy="18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92" y="3636954"/>
            <a:ext cx="7301320" cy="17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entagon 7"/>
          <p:cNvSpPr/>
          <p:nvPr/>
        </p:nvSpPr>
        <p:spPr>
          <a:xfrm>
            <a:off x="343421" y="2799153"/>
            <a:ext cx="3705727" cy="128016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/>
              <a:t>Anbefalinger</a:t>
            </a:r>
            <a:endParaRPr lang="en-GB" sz="2800" dirty="0" smtClean="0"/>
          </a:p>
          <a:p>
            <a:pPr algn="ctr"/>
            <a:r>
              <a:rPr lang="en-GB" sz="2800" dirty="0" err="1" smtClean="0"/>
              <a:t>Fedtprocent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498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78" y="2965077"/>
            <a:ext cx="4752975" cy="263842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21" y="3219450"/>
            <a:ext cx="2601604" cy="174307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55285" y="299152"/>
            <a:ext cx="6776186" cy="106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Fedtfordelingen betyder noget</a:t>
            </a:r>
            <a:endParaRPr lang="da-DK" sz="2800" dirty="0"/>
          </a:p>
        </p:txBody>
      </p:sp>
      <p:sp>
        <p:nvSpPr>
          <p:cNvPr id="13" name="Rektangel 12"/>
          <p:cNvSpPr/>
          <p:nvPr/>
        </p:nvSpPr>
        <p:spPr>
          <a:xfrm>
            <a:off x="3077596" y="1513052"/>
            <a:ext cx="6776186" cy="106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Taljemål</a:t>
            </a:r>
            <a:endParaRPr lang="da-DK" sz="28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50" y="2455606"/>
            <a:ext cx="1323975" cy="121920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99" y="3879594"/>
            <a:ext cx="9810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5" y="2114226"/>
            <a:ext cx="3808042" cy="2319228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03" y="568312"/>
            <a:ext cx="3684613" cy="176327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7303703" y="2330245"/>
            <a:ext cx="3684614" cy="13863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MEN DER ER FORSKEL PÅ FEDT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03" y="3644261"/>
            <a:ext cx="3684613" cy="22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94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1" y="2200852"/>
            <a:ext cx="3902375" cy="1732366"/>
          </a:xfrm>
        </p:spPr>
      </p:pic>
      <p:sp>
        <p:nvSpPr>
          <p:cNvPr id="5" name="Rektangel 4"/>
          <p:cNvSpPr/>
          <p:nvPr/>
        </p:nvSpPr>
        <p:spPr>
          <a:xfrm>
            <a:off x="4257964" y="2200853"/>
            <a:ext cx="4063999" cy="16230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Omega-3 fedtsyre DHA </a:t>
            </a:r>
            <a:r>
              <a:rPr lang="da-DK" dirty="0" smtClean="0"/>
              <a:t>udgør 20 </a:t>
            </a:r>
            <a:r>
              <a:rPr lang="da-DK" dirty="0"/>
              <a:t>procent af hjernens fedt og er vigtig for hjernens struktur og funktion, herunder for humør og hukommelse.</a:t>
            </a:r>
          </a:p>
        </p:txBody>
      </p:sp>
      <p:sp>
        <p:nvSpPr>
          <p:cNvPr id="6" name="Rektangel 5"/>
          <p:cNvSpPr/>
          <p:nvPr/>
        </p:nvSpPr>
        <p:spPr>
          <a:xfrm>
            <a:off x="4257964" y="360220"/>
            <a:ext cx="4063999" cy="15978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arteriosklerose, </a:t>
            </a:r>
            <a:r>
              <a:rPr lang="da-DK" dirty="0" smtClean="0"/>
              <a:t>blodpropper, </a:t>
            </a:r>
            <a:r>
              <a:rPr lang="da-DK" dirty="0"/>
              <a:t>kræft, diabetes, demens, depression, </a:t>
            </a:r>
            <a:r>
              <a:rPr lang="da-DK" dirty="0" smtClean="0"/>
              <a:t>gigt, </a:t>
            </a:r>
            <a:r>
              <a:rPr lang="da-DK" dirty="0"/>
              <a:t>astma, psoriasis, eksem og tarmbetændelse.</a:t>
            </a:r>
          </a:p>
        </p:txBody>
      </p:sp>
      <p:sp>
        <p:nvSpPr>
          <p:cNvPr id="7" name="Rektangel 6"/>
          <p:cNvSpPr/>
          <p:nvPr/>
        </p:nvSpPr>
        <p:spPr>
          <a:xfrm>
            <a:off x="4236537" y="4107614"/>
            <a:ext cx="4063997" cy="13669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/>
              <a:t>Omega-3 </a:t>
            </a:r>
            <a:r>
              <a:rPr lang="da-DK" dirty="0" smtClean="0"/>
              <a:t>hjælper </a:t>
            </a:r>
            <a:r>
              <a:rPr lang="da-DK" dirty="0"/>
              <a:t>med at lindre smerter, sænke blodtrykket og reducere blodfedt.</a:t>
            </a:r>
          </a:p>
          <a:p>
            <a:endParaRPr lang="en-GB" dirty="0"/>
          </a:p>
        </p:txBody>
      </p:sp>
      <p:sp>
        <p:nvSpPr>
          <p:cNvPr id="8" name="Rektangel 7"/>
          <p:cNvSpPr/>
          <p:nvPr/>
        </p:nvSpPr>
        <p:spPr>
          <a:xfrm>
            <a:off x="8506886" y="2131624"/>
            <a:ext cx="3463439" cy="1597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Fisk – </a:t>
            </a:r>
          </a:p>
          <a:p>
            <a:pPr algn="ctr"/>
            <a:r>
              <a:rPr lang="da-DK" dirty="0" smtClean="0"/>
              <a:t>Fede fisk – jo mindre fisken er jo bedre.    Fisk fra naturen.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6" y="4007384"/>
            <a:ext cx="2782021" cy="156744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00" y="125500"/>
            <a:ext cx="1832610" cy="183261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1091911" y="527455"/>
            <a:ext cx="2981325" cy="1028700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OMEGA 3 forhindrer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3750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94" y="1"/>
            <a:ext cx="8839196" cy="5190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8187" y="1590781"/>
            <a:ext cx="6195845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PROTEINER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1470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1422400" y="2832653"/>
            <a:ext cx="8298070" cy="229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Når vi spiser mindre og mindre og til sidst for lidt -</a:t>
            </a:r>
            <a:br>
              <a:rPr lang="da-DK" dirty="0"/>
            </a:br>
            <a:r>
              <a:rPr lang="da-DK" dirty="0"/>
              <a:t>vi får ikke kun vægtproblemer -</a:t>
            </a:r>
            <a:br>
              <a:rPr lang="da-DK" dirty="0"/>
            </a:br>
            <a:r>
              <a:rPr lang="da-DK" dirty="0" smtClean="0"/>
              <a:t>vi får også </a:t>
            </a:r>
            <a:r>
              <a:rPr lang="da-DK" dirty="0"/>
              <a:t>problemer med at spise proteiner nok - vi får ikke nok protein.</a:t>
            </a:r>
          </a:p>
          <a:p>
            <a:pPr algn="ctr"/>
            <a:endParaRPr lang="da-DK" dirty="0" smtClean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11" y="663303"/>
            <a:ext cx="3366285" cy="22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883" y="3136583"/>
            <a:ext cx="1933575" cy="11906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4741">
            <a:off x="8359427" y="2725858"/>
            <a:ext cx="2925230" cy="2925230"/>
          </a:xfrm>
          <a:prstGeom prst="rect">
            <a:avLst/>
          </a:prstGeo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160" y="3136584"/>
            <a:ext cx="1933575" cy="119062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533794" y="2439210"/>
            <a:ext cx="2442187" cy="109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73% </a:t>
            </a:r>
          </a:p>
          <a:p>
            <a:pPr algn="ctr"/>
            <a:r>
              <a:rPr lang="da-DK" dirty="0" smtClean="0"/>
              <a:t>Mere suppe.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91" y="1781348"/>
            <a:ext cx="2600731" cy="195054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53671" y="270108"/>
            <a:ext cx="7601495" cy="94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Vi </a:t>
            </a:r>
            <a:r>
              <a:rPr lang="en-GB" sz="2800" dirty="0" err="1" smtClean="0">
                <a:solidFill>
                  <a:schemeClr val="tx1"/>
                </a:solidFill>
              </a:rPr>
              <a:t>er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alle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ordentligt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opdragede</a:t>
            </a:r>
            <a:r>
              <a:rPr lang="en-GB" sz="2800" dirty="0" smtClean="0">
                <a:solidFill>
                  <a:schemeClr val="tx1"/>
                </a:solidFill>
              </a:rPr>
              <a:t> og </a:t>
            </a:r>
            <a:r>
              <a:rPr lang="en-GB" sz="2800" dirty="0" err="1" smtClean="0">
                <a:solidFill>
                  <a:schemeClr val="tx1"/>
                </a:solidFill>
              </a:rPr>
              <a:t>opfører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os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pænt</a:t>
            </a:r>
            <a:r>
              <a:rPr lang="en-GB" sz="2800" dirty="0" smtClean="0">
                <a:solidFill>
                  <a:schemeClr val="tx1"/>
                </a:solidFill>
              </a:rPr>
              <a:t> – </a:t>
            </a:r>
            <a:r>
              <a:rPr lang="en-GB" sz="2800" dirty="0" err="1" smtClean="0">
                <a:solidFill>
                  <a:schemeClr val="tx1"/>
                </a:solidFill>
              </a:rPr>
              <a:t>Derfor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spiser</a:t>
            </a:r>
            <a:r>
              <a:rPr lang="en-GB" sz="2800" dirty="0" smtClean="0">
                <a:solidFill>
                  <a:schemeClr val="tx1"/>
                </a:solidFill>
              </a:rPr>
              <a:t> vi </a:t>
            </a:r>
            <a:r>
              <a:rPr lang="en-GB" sz="2800" dirty="0" err="1" smtClean="0">
                <a:solidFill>
                  <a:schemeClr val="tx1"/>
                </a:solidFill>
              </a:rPr>
              <a:t>altid</a:t>
            </a:r>
            <a:r>
              <a:rPr lang="en-GB" sz="2800" dirty="0" smtClean="0">
                <a:solidFill>
                  <a:schemeClr val="tx1"/>
                </a:solidFill>
              </a:rPr>
              <a:t> op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18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-138044" y="-190394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PROTEINS</a:t>
            </a:r>
            <a:endParaRPr lang="da-DK" sz="2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77" y="2781507"/>
            <a:ext cx="3251895" cy="253468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113114" y="1253020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Proteins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bygget</a:t>
            </a:r>
            <a:r>
              <a:rPr lang="en-GB" dirty="0" smtClean="0"/>
              <a:t> op </a:t>
            </a:r>
            <a:r>
              <a:rPr lang="en-GB" dirty="0" err="1" smtClean="0"/>
              <a:t>af</a:t>
            </a:r>
            <a:r>
              <a:rPr lang="en-GB" dirty="0" smtClean="0"/>
              <a:t> 20 </a:t>
            </a:r>
            <a:r>
              <a:rPr lang="en-GB" dirty="0" err="1" smtClean="0"/>
              <a:t>aminosyrer</a:t>
            </a:r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1474439" y="2937660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12 </a:t>
            </a:r>
            <a:r>
              <a:rPr lang="en-GB" dirty="0" err="1" smtClean="0"/>
              <a:t>ud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disse20 </a:t>
            </a:r>
            <a:r>
              <a:rPr lang="en-GB" dirty="0" err="1" smtClean="0"/>
              <a:t>aminosyrer</a:t>
            </a:r>
            <a:r>
              <a:rPr lang="en-GB" dirty="0" smtClean="0"/>
              <a:t>- </a:t>
            </a:r>
            <a:r>
              <a:rPr lang="en-GB" dirty="0" err="1" smtClean="0"/>
              <a:t>kan</a:t>
            </a:r>
            <a:r>
              <a:rPr lang="en-GB" dirty="0" smtClean="0"/>
              <a:t> vi </a:t>
            </a:r>
            <a:r>
              <a:rPr lang="en-GB" dirty="0" err="1" smtClean="0"/>
              <a:t>selv</a:t>
            </a:r>
            <a:r>
              <a:rPr lang="en-GB" dirty="0" smtClean="0"/>
              <a:t> </a:t>
            </a:r>
            <a:r>
              <a:rPr lang="en-GB" dirty="0" err="1" smtClean="0"/>
              <a:t>producerer</a:t>
            </a:r>
            <a:endParaRPr lang="en-GB" dirty="0"/>
          </a:p>
        </p:txBody>
      </p:sp>
      <p:sp>
        <p:nvSpPr>
          <p:cNvPr id="8" name="Rektangel 7"/>
          <p:cNvSpPr/>
          <p:nvPr/>
        </p:nvSpPr>
        <p:spPr>
          <a:xfrm>
            <a:off x="1474438" y="4132038"/>
            <a:ext cx="4543425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8 </a:t>
            </a:r>
            <a:r>
              <a:rPr lang="en-GB" dirty="0" err="1" smtClean="0"/>
              <a:t>ud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de 20 </a:t>
            </a:r>
            <a:r>
              <a:rPr lang="en-GB" dirty="0" err="1" smtClean="0"/>
              <a:t>aminoysrer</a:t>
            </a:r>
            <a:r>
              <a:rPr lang="en-GB" dirty="0" smtClean="0"/>
              <a:t> – stammer </a:t>
            </a:r>
            <a:r>
              <a:rPr lang="en-GB" dirty="0" err="1" smtClean="0"/>
              <a:t>fra</a:t>
            </a:r>
            <a:r>
              <a:rPr lang="en-GB" dirty="0" smtClean="0"/>
              <a:t> den mad vi </a:t>
            </a:r>
            <a:r>
              <a:rPr lang="en-GB" dirty="0" err="1" smtClean="0"/>
              <a:t>spiser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8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http://pxl.host/jl9nb7arelvh3w6wt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44" y="7765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" y="15221"/>
            <a:ext cx="3256781" cy="221383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-138044" y="-190394"/>
            <a:ext cx="2598863" cy="1121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PROTEINER</a:t>
            </a:r>
            <a:endParaRPr lang="da-DK" sz="2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950" y="0"/>
            <a:ext cx="1924050" cy="149969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851358" y="528845"/>
            <a:ext cx="5117151" cy="971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- </a:t>
            </a:r>
            <a:r>
              <a:rPr lang="da-DK" dirty="0" smtClean="0"/>
              <a:t>Mangel på – er et vigtigt </a:t>
            </a:r>
            <a:r>
              <a:rPr lang="da-DK" dirty="0" err="1" smtClean="0"/>
              <a:t>aspect</a:t>
            </a:r>
            <a:r>
              <a:rPr lang="da-DK" dirty="0" smtClean="0"/>
              <a:t> ved  underernæring.</a:t>
            </a:r>
          </a:p>
          <a:p>
            <a:pPr algn="ctr"/>
            <a:r>
              <a:rPr lang="da-DK" dirty="0" smtClean="0"/>
              <a:t> Forbundet med  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238125" y="2870985"/>
            <a:ext cx="3343275" cy="83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Dårligt</a:t>
            </a:r>
            <a:r>
              <a:rPr lang="en-GB" dirty="0" smtClean="0"/>
              <a:t> </a:t>
            </a:r>
            <a:r>
              <a:rPr lang="en-GB" dirty="0" err="1" smtClean="0"/>
              <a:t>imunforsvar</a:t>
            </a:r>
            <a:r>
              <a:rPr lang="en-GB" dirty="0" smtClean="0"/>
              <a:t>, </a:t>
            </a:r>
            <a:r>
              <a:rPr lang="en-GB" dirty="0" err="1" smtClean="0"/>
              <a:t>anæmi</a:t>
            </a:r>
            <a:endParaRPr lang="en-GB" dirty="0" smtClean="0"/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3851358" y="3794910"/>
            <a:ext cx="4543425" cy="904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tager</a:t>
            </a:r>
            <a:r>
              <a:rPr lang="en-GB" dirty="0" smtClean="0"/>
              <a:t> </a:t>
            </a:r>
            <a:r>
              <a:rPr lang="en-GB" dirty="0" err="1" smtClean="0"/>
              <a:t>længere</a:t>
            </a:r>
            <a:r>
              <a:rPr lang="en-GB" dirty="0" smtClean="0"/>
              <a:t> </a:t>
            </a:r>
            <a:r>
              <a:rPr lang="en-GB" dirty="0" err="1" smtClean="0"/>
              <a:t>tid</a:t>
            </a:r>
            <a:r>
              <a:rPr lang="en-GB" dirty="0" smtClean="0"/>
              <a:t> at </a:t>
            </a:r>
            <a:r>
              <a:rPr lang="en-GB" dirty="0" err="1" smtClean="0"/>
              <a:t>komme</a:t>
            </a:r>
            <a:r>
              <a:rPr lang="en-GB" dirty="0" smtClean="0"/>
              <a:t> sig </a:t>
            </a:r>
            <a:r>
              <a:rPr lang="en-GB" dirty="0" err="1" smtClean="0"/>
              <a:t>efter</a:t>
            </a:r>
            <a:r>
              <a:rPr lang="en-GB" dirty="0" smtClean="0"/>
              <a:t> </a:t>
            </a:r>
            <a:r>
              <a:rPr lang="en-GB" dirty="0" err="1" smtClean="0"/>
              <a:t>operationer</a:t>
            </a:r>
            <a:r>
              <a:rPr lang="en-US" dirty="0"/>
              <a:t> </a:t>
            </a:r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238125" y="3794910"/>
            <a:ext cx="3343275" cy="929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nedsat muskelfunktion,</a:t>
            </a:r>
            <a:br>
              <a:rPr lang="da-DK" dirty="0"/>
            </a:br>
            <a:r>
              <a:rPr lang="da-DK" dirty="0"/>
              <a:t>reduceret knoglemasse,</a:t>
            </a:r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3851357" y="2870985"/>
            <a:ext cx="4543425" cy="83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nedsat kognitiv funktion,</a:t>
            </a:r>
            <a:br>
              <a:rPr lang="da-DK" dirty="0"/>
            </a:br>
            <a:r>
              <a:rPr lang="da-DK" dirty="0"/>
              <a:t>dårligere sårheling (</a:t>
            </a:r>
            <a:r>
              <a:rPr lang="da-DK" dirty="0" smtClean="0"/>
              <a:t>skinnebenssår</a:t>
            </a:r>
            <a:r>
              <a:rPr lang="da-DK" dirty="0"/>
              <a:t>)</a:t>
            </a:r>
          </a:p>
          <a:p>
            <a:r>
              <a:rPr lang="en-US" dirty="0"/>
              <a:t> </a:t>
            </a:r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8580952" y="2870985"/>
            <a:ext cx="2806617" cy="1828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i sidste ende øget sygelighed og dødelighed.</a:t>
            </a:r>
            <a:r>
              <a:rPr lang="en-US" dirty="0"/>
              <a:t> 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98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6266045" y="1560181"/>
            <a:ext cx="4646915" cy="737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1,2 g protein pr. kg 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892192"/>
              </p:ext>
            </p:extLst>
          </p:nvPr>
        </p:nvGraphicFramePr>
        <p:xfrm>
          <a:off x="1906328" y="3691467"/>
          <a:ext cx="89317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773">
                  <a:extLst>
                    <a:ext uri="{9D8B030D-6E8A-4147-A177-3AD203B41FA5}">
                      <a16:colId xmlns:a16="http://schemas.microsoft.com/office/drawing/2014/main" val="3882104348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353506160"/>
                    </a:ext>
                  </a:extLst>
                </a:gridCol>
                <a:gridCol w="1761423">
                  <a:extLst>
                    <a:ext uri="{9D8B030D-6E8A-4147-A177-3AD203B41FA5}">
                      <a16:colId xmlns:a16="http://schemas.microsoft.com/office/drawing/2014/main" val="2582032307"/>
                    </a:ext>
                  </a:extLst>
                </a:gridCol>
                <a:gridCol w="3888608">
                  <a:extLst>
                    <a:ext uri="{9D8B030D-6E8A-4147-A177-3AD203B41FA5}">
                      <a16:colId xmlns:a16="http://schemas.microsoft.com/office/drawing/2014/main" val="3642155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/>
                        <a:t>Kg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Voksen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Ældre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 smtClean="0"/>
                        <a:t>Ædre</a:t>
                      </a:r>
                      <a:r>
                        <a:rPr lang="en-GB" noProof="0" dirty="0" smtClean="0"/>
                        <a:t> med </a:t>
                      </a:r>
                      <a:r>
                        <a:rPr lang="en-GB" noProof="0" dirty="0" err="1" smtClean="0"/>
                        <a:t>nedsat</a:t>
                      </a:r>
                      <a:r>
                        <a:rPr lang="en-GB" noProof="0" dirty="0" smtClean="0"/>
                        <a:t> </a:t>
                      </a:r>
                      <a:r>
                        <a:rPr lang="en-GB" noProof="0" dirty="0" err="1" smtClean="0"/>
                        <a:t>vægt</a:t>
                      </a:r>
                      <a:r>
                        <a:rPr lang="en-GB" noProof="0" dirty="0" smtClean="0"/>
                        <a:t> og</a:t>
                      </a:r>
                      <a:r>
                        <a:rPr lang="en-GB" baseline="0" noProof="0" dirty="0" smtClean="0"/>
                        <a:t> </a:t>
                      </a:r>
                      <a:r>
                        <a:rPr lang="en-GB" baseline="0" noProof="0" dirty="0" err="1" smtClean="0"/>
                        <a:t>appetit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15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48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gram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9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50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50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75 gram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72 gram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90</a:t>
                      </a:r>
                      <a:r>
                        <a:rPr lang="da-DK" baseline="0" dirty="0" smtClean="0"/>
                        <a:t> gram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43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70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70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84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105 gram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3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80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80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96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120 gram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70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90 kg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90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108 gram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135 gram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01235"/>
                  </a:ext>
                </a:extLst>
              </a:tr>
            </a:tbl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71677">
            <a:off x="369778" y="586780"/>
            <a:ext cx="2379721" cy="239423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266046" y="485989"/>
            <a:ext cx="4395922" cy="7268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r>
              <a:rPr lang="en-US" dirty="0" smtClean="0"/>
              <a:t>1 </a:t>
            </a:r>
            <a:r>
              <a:rPr lang="en-US" dirty="0"/>
              <a:t>gram </a:t>
            </a:r>
            <a:r>
              <a:rPr lang="en-US" dirty="0" smtClean="0"/>
              <a:t>pr. kilo pr. dag.</a:t>
            </a:r>
            <a:endParaRPr lang="da-DK" dirty="0"/>
          </a:p>
          <a:p>
            <a:pPr algn="ctr"/>
            <a:endParaRPr lang="da-DK" dirty="0" smtClean="0"/>
          </a:p>
        </p:txBody>
      </p:sp>
      <p:sp>
        <p:nvSpPr>
          <p:cNvPr id="4" name="Pentagon 3"/>
          <p:cNvSpPr/>
          <p:nvPr/>
        </p:nvSpPr>
        <p:spPr>
          <a:xfrm>
            <a:off x="3131461" y="485989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Behovet for protein hos en sund person </a:t>
            </a:r>
            <a:r>
              <a:rPr lang="da-DK" dirty="0" smtClean="0"/>
              <a:t>er</a:t>
            </a:r>
            <a:endParaRPr lang="da-DK" dirty="0"/>
          </a:p>
        </p:txBody>
      </p:sp>
      <p:sp>
        <p:nvSpPr>
          <p:cNvPr id="12" name="Pentagon 11"/>
          <p:cNvSpPr/>
          <p:nvPr/>
        </p:nvSpPr>
        <p:spPr>
          <a:xfrm>
            <a:off x="3174326" y="1559444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Behovet for protein hos en </a:t>
            </a:r>
            <a:r>
              <a:rPr lang="da-DK" dirty="0" smtClean="0"/>
              <a:t>ældre person er</a:t>
            </a:r>
            <a:endParaRPr lang="da-DK" dirty="0"/>
          </a:p>
        </p:txBody>
      </p:sp>
      <p:sp>
        <p:nvSpPr>
          <p:cNvPr id="13" name="Pentagon 12"/>
          <p:cNvSpPr/>
          <p:nvPr/>
        </p:nvSpPr>
        <p:spPr>
          <a:xfrm>
            <a:off x="3131461" y="2619733"/>
            <a:ext cx="2986496" cy="73969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Vægttab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tab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appetit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6266045" y="2619733"/>
            <a:ext cx="4646915" cy="737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1,2 g -1,5  protein pr. kg </a:t>
            </a:r>
          </a:p>
        </p:txBody>
      </p:sp>
    </p:spTree>
    <p:extLst>
      <p:ext uri="{BB962C8B-B14F-4D97-AF65-F5344CB8AC3E}">
        <p14:creationId xmlns:p14="http://schemas.microsoft.com/office/powerpoint/2010/main" val="40182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-83278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395108">
            <a:off x="7180192" y="1444180"/>
            <a:ext cx="3950391" cy="34496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95" y="2055729"/>
            <a:ext cx="3743325" cy="37719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8536">
            <a:off x="3435008" y="1728250"/>
            <a:ext cx="2683151" cy="26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595" y="260270"/>
            <a:ext cx="9675442" cy="54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0" y="0"/>
            <a:ext cx="10204407" cy="6121667"/>
          </a:xfrm>
        </p:spPr>
      </p:pic>
      <p:sp>
        <p:nvSpPr>
          <p:cNvPr id="5" name="Rektangel 4"/>
          <p:cNvSpPr/>
          <p:nvPr/>
        </p:nvSpPr>
        <p:spPr>
          <a:xfrm>
            <a:off x="2406509" y="4457177"/>
            <a:ext cx="7642265" cy="766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600" dirty="0" smtClean="0"/>
              <a:t>Vitaminer, mineraler, fibre og andet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94935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160984"/>
            <a:ext cx="2674678" cy="1783119"/>
          </a:xfrm>
        </p:spPr>
      </p:pic>
      <p:sp>
        <p:nvSpPr>
          <p:cNvPr id="3" name="Rektangel 2"/>
          <p:cNvSpPr/>
          <p:nvPr/>
        </p:nvSpPr>
        <p:spPr>
          <a:xfrm>
            <a:off x="4279126" y="1944103"/>
            <a:ext cx="7719569" cy="913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ctr"/>
            <a:r>
              <a:rPr lang="da-DK" dirty="0"/>
              <a:t>Hertil kommer at, </a:t>
            </a:r>
          </a:p>
          <a:p>
            <a:pPr algn="ctr"/>
            <a:r>
              <a:rPr lang="da-DK" dirty="0"/>
              <a:t>Ikke-receptpligtige lægemidler, kosttilskud og naturlægemidler er populære hos nogle ældre mennesker.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4086437" y="3146413"/>
            <a:ext cx="7850207" cy="14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/>
            </a:r>
            <a:br>
              <a:rPr lang="da-DK" sz="2400" dirty="0" smtClean="0"/>
            </a:br>
            <a:r>
              <a:rPr lang="da-DK" sz="2400" dirty="0" smtClean="0"/>
              <a:t>Mange </a:t>
            </a:r>
            <a:r>
              <a:rPr lang="da-DK" sz="2400" dirty="0"/>
              <a:t>ældre mennesker</a:t>
            </a:r>
            <a:br>
              <a:rPr lang="da-DK" sz="2400" dirty="0"/>
            </a:br>
            <a:r>
              <a:rPr lang="da-DK" sz="2400" dirty="0"/>
              <a:t>tage et tilskud af jern, calcium og kostfiber,</a:t>
            </a:r>
            <a:br>
              <a:rPr lang="da-DK" sz="2400" dirty="0"/>
            </a:br>
            <a:r>
              <a:rPr lang="da-DK" sz="2400" dirty="0" smtClean="0"/>
              <a:t>uden at vide </a:t>
            </a:r>
            <a:r>
              <a:rPr lang="da-DK" sz="2400" dirty="0"/>
              <a:t>det</a:t>
            </a:r>
            <a:br>
              <a:rPr lang="da-DK" sz="2400" dirty="0"/>
            </a:br>
            <a:r>
              <a:rPr lang="da-DK" sz="2400" dirty="0"/>
              <a:t>det reducerer </a:t>
            </a:r>
            <a:r>
              <a:rPr lang="da-DK" sz="2400" dirty="0" smtClean="0"/>
              <a:t>optagelsen/effekten </a:t>
            </a:r>
            <a:r>
              <a:rPr lang="da-DK" sz="2400" dirty="0"/>
              <a:t>af en række </a:t>
            </a:r>
            <a:r>
              <a:rPr lang="da-DK" sz="2400" dirty="0" smtClean="0"/>
              <a:t>stoffer</a:t>
            </a:r>
            <a:endParaRPr lang="da-DK" sz="2400" dirty="0"/>
          </a:p>
          <a:p>
            <a:pPr algn="ctr"/>
            <a:endParaRPr lang="da-DK" sz="2400" dirty="0"/>
          </a:p>
        </p:txBody>
      </p:sp>
      <p:sp>
        <p:nvSpPr>
          <p:cNvPr id="8" name="Rektangel 7"/>
          <p:cNvSpPr/>
          <p:nvPr/>
        </p:nvSpPr>
        <p:spPr>
          <a:xfrm>
            <a:off x="4218760" y="465571"/>
            <a:ext cx="7779935" cy="1007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2/3 </a:t>
            </a:r>
            <a:r>
              <a:rPr lang="en-US" sz="2400" dirty="0" err="1" smtClean="0"/>
              <a:t>af</a:t>
            </a:r>
            <a:r>
              <a:rPr lang="en-US" sz="2400" dirty="0"/>
              <a:t> </a:t>
            </a:r>
            <a:r>
              <a:rPr lang="en-US" sz="2400" dirty="0" err="1" smtClean="0"/>
              <a:t>ældre</a:t>
            </a:r>
            <a:r>
              <a:rPr lang="en-US" sz="2400" dirty="0" smtClean="0"/>
              <a:t> over 70 </a:t>
            </a:r>
            <a:r>
              <a:rPr lang="en-US" sz="2400" dirty="0" err="1" smtClean="0"/>
              <a:t>år</a:t>
            </a:r>
            <a:r>
              <a:rPr lang="en-US" sz="2400" dirty="0" smtClean="0"/>
              <a:t> </a:t>
            </a:r>
          </a:p>
          <a:p>
            <a:pPr algn="ctr"/>
            <a:r>
              <a:rPr lang="da-DK" dirty="0"/>
              <a:t>d</a:t>
            </a:r>
            <a:r>
              <a:rPr lang="da-DK" dirty="0" smtClean="0"/>
              <a:t>er hver dag tager </a:t>
            </a:r>
            <a:r>
              <a:rPr lang="da-DK" dirty="0"/>
              <a:t>medicin, tager halvdelen mere end to typer medicin og en femtedel mere end fem forskellige slags</a:t>
            </a:r>
            <a:r>
              <a:rPr lang="da-DK" dirty="0" smtClean="0"/>
              <a:t>.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" y="2666078"/>
            <a:ext cx="3429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44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8" y="126313"/>
            <a:ext cx="2591162" cy="1727441"/>
          </a:xfrm>
        </p:spPr>
      </p:pic>
      <p:sp>
        <p:nvSpPr>
          <p:cNvPr id="3" name="Rektangel 2"/>
          <p:cNvSpPr/>
          <p:nvPr/>
        </p:nvSpPr>
        <p:spPr>
          <a:xfrm>
            <a:off x="3397718" y="1853754"/>
            <a:ext cx="8544025" cy="3209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>Vi bliver tit rådet til </a:t>
            </a:r>
            <a:r>
              <a:rPr lang="da-DK" sz="2400" dirty="0"/>
              <a:t>at tage kosttilskud.</a:t>
            </a:r>
            <a:br>
              <a:rPr lang="da-DK" sz="2400" dirty="0"/>
            </a:br>
            <a:r>
              <a:rPr lang="da-DK" sz="2400" dirty="0"/>
              <a:t>især </a:t>
            </a:r>
            <a:r>
              <a:rPr lang="da-DK" sz="2400" dirty="0" smtClean="0"/>
              <a:t>vitaminpiller når vi er </a:t>
            </a:r>
            <a:r>
              <a:rPr lang="da-DK" sz="2400" dirty="0"/>
              <a:t>børn. Nogle af os har også </a:t>
            </a:r>
            <a:r>
              <a:rPr lang="da-DK" sz="2400" dirty="0" smtClean="0"/>
              <a:t>en indpræget  </a:t>
            </a:r>
            <a:r>
              <a:rPr lang="da-DK" sz="2400" dirty="0"/>
              <a:t>sætning i </a:t>
            </a:r>
            <a:r>
              <a:rPr lang="da-DK" sz="2400" dirty="0" smtClean="0"/>
              <a:t>hovedet fra </a:t>
            </a:r>
            <a:r>
              <a:rPr lang="da-DK" sz="2400" dirty="0"/>
              <a:t>vores barndom</a:t>
            </a:r>
            <a:br>
              <a:rPr lang="da-DK" sz="2400" dirty="0"/>
            </a:br>
            <a:r>
              <a:rPr lang="da-DK" sz="2400" dirty="0"/>
              <a:t>  "det gør aldrig ondt at tage en vitaminpille eller </a:t>
            </a:r>
            <a:r>
              <a:rPr lang="da-DK" sz="2400" dirty="0" smtClean="0"/>
              <a:t>jerntilskud"</a:t>
            </a: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/>
              <a:t>Mange </a:t>
            </a:r>
            <a:r>
              <a:rPr lang="da-DK" sz="2400" dirty="0" smtClean="0"/>
              <a:t>af os er vandt til at tage en vitaminpille hver dag.</a:t>
            </a:r>
            <a:endParaRPr lang="da-DK" sz="2400" dirty="0"/>
          </a:p>
          <a:p>
            <a:pPr algn="ctr"/>
            <a:endParaRPr lang="da-DK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0" y="2410846"/>
            <a:ext cx="312115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7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12" y="1"/>
            <a:ext cx="9317254" cy="5219699"/>
          </a:xfrm>
        </p:spPr>
      </p:pic>
      <p:sp>
        <p:nvSpPr>
          <p:cNvPr id="3" name="Rektangel 2"/>
          <p:cNvSpPr/>
          <p:nvPr/>
        </p:nvSpPr>
        <p:spPr>
          <a:xfrm>
            <a:off x="1722922" y="3543300"/>
            <a:ext cx="8768615" cy="246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 smtClean="0"/>
              <a:t>De danske sundhedsmyndigheder</a:t>
            </a:r>
            <a:endParaRPr lang="da-DK" i="1" dirty="0"/>
          </a:p>
          <a:p>
            <a:endParaRPr lang="en-US" dirty="0" smtClean="0"/>
          </a:p>
          <a:p>
            <a:pPr algn="ctr"/>
            <a:r>
              <a:rPr lang="da-DK" sz="2000" dirty="0"/>
              <a:t>"Vitamin kosttilskud </a:t>
            </a:r>
            <a:r>
              <a:rPr lang="da-DK" sz="2000" dirty="0" smtClean="0"/>
              <a:t>har ændret sig fra </a:t>
            </a:r>
            <a:r>
              <a:rPr lang="da-DK" sz="2000" dirty="0"/>
              <a:t>at </a:t>
            </a:r>
            <a:r>
              <a:rPr lang="da-DK" sz="2000" dirty="0" smtClean="0"/>
              <a:t>skulle forhindre </a:t>
            </a:r>
            <a:r>
              <a:rPr lang="da-DK" sz="2000" dirty="0"/>
              <a:t>ernæringsmæssige mangler </a:t>
            </a:r>
            <a:r>
              <a:rPr lang="da-DK" sz="2000" dirty="0" smtClean="0"/>
              <a:t>til at </a:t>
            </a:r>
            <a:r>
              <a:rPr lang="da-DK" sz="2000" dirty="0"/>
              <a:t>forsøge at fremme </a:t>
            </a:r>
            <a:r>
              <a:rPr lang="da-DK" sz="2000" dirty="0" err="1"/>
              <a:t>wellness</a:t>
            </a:r>
            <a:r>
              <a:rPr lang="da-DK" sz="2000" dirty="0"/>
              <a:t> &amp; for at forebygge sygdom.</a:t>
            </a:r>
          </a:p>
          <a:p>
            <a:pPr algn="ctr"/>
            <a:r>
              <a:rPr lang="en-US" sz="2000" i="1" dirty="0"/>
              <a:t/>
            </a:r>
            <a:br>
              <a:rPr lang="en-US" sz="2000" i="1" dirty="0"/>
            </a:br>
            <a:r>
              <a:rPr lang="da-DK" sz="2000" dirty="0"/>
              <a:t>Vi kan ikke anbefale brugen af vitamin- og mineraltilsætninger som en forebyggende foranstaltning, i det mindste ikke i en </a:t>
            </a:r>
            <a:r>
              <a:rPr lang="da-DK" sz="2000" dirty="0" smtClean="0"/>
              <a:t>velernæret befolkning </a:t>
            </a:r>
            <a:r>
              <a:rPr lang="da-DK" sz="2000" dirty="0"/>
              <a:t>"</a:t>
            </a:r>
          </a:p>
          <a:p>
            <a:pPr algn="ctr"/>
            <a:r>
              <a:rPr lang="en-US" sz="2000" i="1" dirty="0"/>
              <a:t/>
            </a:r>
            <a:br>
              <a:rPr lang="en-US" sz="2000" i="1" dirty="0"/>
            </a:br>
            <a:endParaRPr lang="da-DK" sz="2000" i="1" dirty="0"/>
          </a:p>
        </p:txBody>
      </p:sp>
    </p:spTree>
    <p:extLst>
      <p:ext uri="{BB962C8B-B14F-4D97-AF65-F5344CB8AC3E}">
        <p14:creationId xmlns:p14="http://schemas.microsoft.com/office/powerpoint/2010/main" val="2345253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13" y="0"/>
            <a:ext cx="8737488" cy="6857999"/>
          </a:xfrm>
        </p:spPr>
      </p:pic>
      <p:sp>
        <p:nvSpPr>
          <p:cNvPr id="3" name="Rektangel 2"/>
          <p:cNvSpPr/>
          <p:nvPr/>
        </p:nvSpPr>
        <p:spPr>
          <a:xfrm>
            <a:off x="1668279" y="4330823"/>
            <a:ext cx="8303491" cy="2196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Mange raske mennesker spiser kosttilskud i form af forskellige vitaminer og mineraler. Undersøgelser tyder på, at der er mennesker, som allerede lever sund </a:t>
            </a:r>
            <a:r>
              <a:rPr lang="da-DK" dirty="0" smtClean="0"/>
              <a:t>som supplere kosten med kosttilskud</a:t>
            </a:r>
            <a:r>
              <a:rPr lang="da-DK" dirty="0"/>
              <a:t>. I de fleste tilfælde er pillerne unødvendige</a:t>
            </a:r>
            <a:br>
              <a:rPr lang="da-DK" dirty="0"/>
            </a:br>
            <a:r>
              <a:rPr lang="da-DK" dirty="0"/>
              <a:t>og</a:t>
            </a:r>
            <a:br>
              <a:rPr lang="da-DK" dirty="0"/>
            </a:br>
            <a:r>
              <a:rPr lang="da-DK" dirty="0"/>
              <a:t>pengene ville være bedre brugt </a:t>
            </a:r>
            <a:r>
              <a:rPr lang="da-DK" dirty="0" smtClean="0"/>
              <a:t>på at købe </a:t>
            </a:r>
            <a:r>
              <a:rPr lang="da-DK" dirty="0"/>
              <a:t>bedre mad.</a:t>
            </a:r>
          </a:p>
          <a:p>
            <a:pPr algn="ctr"/>
            <a:endParaRPr lang="da-DK" b="1" dirty="0"/>
          </a:p>
        </p:txBody>
      </p:sp>
      <p:sp>
        <p:nvSpPr>
          <p:cNvPr id="5" name="Rektangel 4"/>
          <p:cNvSpPr/>
          <p:nvPr/>
        </p:nvSpPr>
        <p:spPr>
          <a:xfrm>
            <a:off x="1376413" y="0"/>
            <a:ext cx="8737488" cy="886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Gælder</a:t>
            </a:r>
            <a:r>
              <a:rPr lang="en-GB" dirty="0" smtClean="0"/>
              <a:t> </a:t>
            </a:r>
            <a:r>
              <a:rPr lang="en-GB" dirty="0" err="1" smtClean="0"/>
              <a:t>det</a:t>
            </a:r>
            <a:r>
              <a:rPr lang="en-GB" dirty="0" smtClean="0"/>
              <a:t> for </a:t>
            </a:r>
            <a:r>
              <a:rPr lang="en-GB" dirty="0" err="1" smtClean="0"/>
              <a:t>nogen</a:t>
            </a:r>
            <a:r>
              <a:rPr lang="en-GB" dirty="0" smtClean="0"/>
              <a:t> her?  </a:t>
            </a:r>
          </a:p>
          <a:p>
            <a:pPr algn="ctr"/>
            <a:r>
              <a:rPr lang="en-GB" dirty="0" err="1" smtClean="0"/>
              <a:t>Indtager</a:t>
            </a:r>
            <a:r>
              <a:rPr lang="en-GB" dirty="0" smtClean="0"/>
              <a:t> du </a:t>
            </a:r>
            <a:r>
              <a:rPr lang="en-GB" dirty="0" err="1" smtClean="0"/>
              <a:t>disse</a:t>
            </a:r>
            <a:r>
              <a:rPr lang="en-GB" dirty="0" smtClean="0"/>
              <a:t> </a:t>
            </a:r>
            <a:r>
              <a:rPr lang="en-GB" dirty="0" err="1" smtClean="0"/>
              <a:t>tilskud</a:t>
            </a:r>
            <a:r>
              <a:rPr lang="en-GB" dirty="0" smtClean="0"/>
              <a:t> </a:t>
            </a:r>
            <a:r>
              <a:rPr lang="en-GB" dirty="0" err="1" smtClean="0"/>
              <a:t>dagligt</a:t>
            </a:r>
            <a:r>
              <a:rPr lang="en-GB" dirty="0" smtClean="0"/>
              <a:t>?.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91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0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5220855" y="4550814"/>
            <a:ext cx="2873112" cy="56904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/>
          <p:cNvSpPr/>
          <p:nvPr/>
        </p:nvSpPr>
        <p:spPr>
          <a:xfrm>
            <a:off x="1428234" y="2493513"/>
            <a:ext cx="1496290" cy="535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Spiser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197966" y="2403554"/>
            <a:ext cx="2260779" cy="890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Spiser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sammen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176822" y="2928713"/>
            <a:ext cx="3429000" cy="491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personer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spiser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sammen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Lige pilforbindelse 7"/>
          <p:cNvCxnSpPr/>
          <p:nvPr/>
        </p:nvCxnSpPr>
        <p:spPr>
          <a:xfrm flipV="1">
            <a:off x="1810327" y="4479636"/>
            <a:ext cx="0" cy="124690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/>
          <p:cNvCxnSpPr/>
          <p:nvPr/>
        </p:nvCxnSpPr>
        <p:spPr>
          <a:xfrm flipV="1">
            <a:off x="1838036" y="5164267"/>
            <a:ext cx="3320373" cy="562279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/>
          <p:cNvCxnSpPr/>
          <p:nvPr/>
        </p:nvCxnSpPr>
        <p:spPr>
          <a:xfrm flipV="1">
            <a:off x="1782619" y="5655365"/>
            <a:ext cx="7401138" cy="7118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bindelse 14"/>
          <p:cNvSpPr/>
          <p:nvPr/>
        </p:nvSpPr>
        <p:spPr>
          <a:xfrm>
            <a:off x="4615270" y="4710494"/>
            <a:ext cx="1102037" cy="81566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33% more</a:t>
            </a:r>
            <a:endParaRPr lang="da-DK" dirty="0"/>
          </a:p>
        </p:txBody>
      </p:sp>
      <p:sp>
        <p:nvSpPr>
          <p:cNvPr id="16" name="Forbindelse 15"/>
          <p:cNvSpPr/>
          <p:nvPr/>
        </p:nvSpPr>
        <p:spPr>
          <a:xfrm>
            <a:off x="7646705" y="4276436"/>
            <a:ext cx="980459" cy="76270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96 %</a:t>
            </a:r>
          </a:p>
          <a:p>
            <a:pPr algn="ctr"/>
            <a:r>
              <a:rPr lang="da-DK" dirty="0" smtClean="0"/>
              <a:t>more</a:t>
            </a:r>
            <a:endParaRPr lang="da-DK" dirty="0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" y="773478"/>
            <a:ext cx="2501581" cy="1667721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6" y="890476"/>
            <a:ext cx="2279112" cy="1513077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22" y="613884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8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1906" y="2314606"/>
            <a:ext cx="9603275" cy="3450613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13" y="0"/>
            <a:ext cx="7490302" cy="615886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154214" y="3463636"/>
            <a:ext cx="7490302" cy="241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Undersøgelsen</a:t>
            </a:r>
            <a:r>
              <a:rPr lang="en-US" dirty="0" smtClean="0"/>
              <a:t> </a:t>
            </a:r>
            <a:r>
              <a:rPr lang="en-US" dirty="0" err="1" smtClean="0"/>
              <a:t>viste</a:t>
            </a:r>
            <a:r>
              <a:rPr lang="en-US" dirty="0" smtClean="0"/>
              <a:t>:</a:t>
            </a:r>
          </a:p>
          <a:p>
            <a:pPr algn="ctr"/>
            <a:endParaRPr lang="en-US" dirty="0" smtClean="0"/>
          </a:p>
          <a:p>
            <a:pPr algn="ctr"/>
            <a:r>
              <a:rPr lang="da-DK" dirty="0" smtClean="0"/>
              <a:t>Kvinder</a:t>
            </a:r>
            <a:r>
              <a:rPr lang="da-DK" dirty="0"/>
              <a:t>, der tog multivitaminer, </a:t>
            </a:r>
            <a:r>
              <a:rPr lang="da-DK" dirty="0" err="1"/>
              <a:t>folsyre</a:t>
            </a:r>
            <a:r>
              <a:rPr lang="da-DK" dirty="0"/>
              <a:t>, vitamin B6, magnesium, zink og kobber, havde større risiko for at dø inden for undersøgelsesperioden end kvinderne, der ikke tog disse tilskud.</a:t>
            </a:r>
          </a:p>
          <a:p>
            <a:pPr algn="ctr"/>
            <a:endParaRPr lang="en-US" dirty="0" smtClean="0"/>
          </a:p>
        </p:txBody>
      </p:sp>
      <p:sp>
        <p:nvSpPr>
          <p:cNvPr id="6" name="Rektangel 5"/>
          <p:cNvSpPr/>
          <p:nvPr/>
        </p:nvSpPr>
        <p:spPr>
          <a:xfrm>
            <a:off x="-99460" y="1262901"/>
            <a:ext cx="2253673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Forskere</a:t>
            </a:r>
            <a:br>
              <a:rPr lang="da-DK" dirty="0"/>
            </a:br>
            <a:r>
              <a:rPr lang="da-DK" dirty="0"/>
              <a:t>har </a:t>
            </a:r>
            <a:r>
              <a:rPr lang="da-DK" dirty="0" smtClean="0"/>
              <a:t>undersøgt </a:t>
            </a:r>
            <a:r>
              <a:rPr lang="da-DK" dirty="0"/>
              <a:t>næsten</a:t>
            </a:r>
            <a:br>
              <a:rPr lang="da-DK" dirty="0"/>
            </a:br>
            <a:r>
              <a:rPr lang="da-DK" dirty="0"/>
              <a:t>40.000 kvinder</a:t>
            </a:r>
            <a:br>
              <a:rPr lang="da-DK" dirty="0"/>
            </a:br>
            <a:r>
              <a:rPr lang="da-DK" dirty="0" smtClean="0"/>
              <a:t>og fulgt </a:t>
            </a:r>
            <a:r>
              <a:rPr lang="da-DK" dirty="0"/>
              <a:t>dem i</a:t>
            </a:r>
            <a:br>
              <a:rPr lang="da-DK" dirty="0"/>
            </a:br>
            <a:r>
              <a:rPr lang="da-DK" dirty="0"/>
              <a:t>20 år.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De </a:t>
            </a:r>
            <a:r>
              <a:rPr lang="da-DK" dirty="0"/>
              <a:t>fleste kvinder var i 50'erne og 60'erne </a:t>
            </a:r>
            <a:r>
              <a:rPr lang="da-DK" dirty="0" smtClean="0"/>
              <a:t> da man startede.</a:t>
            </a:r>
            <a:endParaRPr lang="da-DK" dirty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2855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1906" y="2314606"/>
            <a:ext cx="9603275" cy="3450613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13" y="0"/>
            <a:ext cx="7490302" cy="615886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99460" y="1262901"/>
            <a:ext cx="2253673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2154213" y="3792102"/>
            <a:ext cx="7490302" cy="2366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/>
              <a:t>Den </a:t>
            </a:r>
            <a:r>
              <a:rPr lang="da-DK" dirty="0" smtClean="0"/>
              <a:t>mest øgede </a:t>
            </a:r>
            <a:r>
              <a:rPr lang="da-DK" dirty="0"/>
              <a:t>risiko ses af indtagelsen af jerntilskud.</a:t>
            </a:r>
            <a:br>
              <a:rPr lang="da-DK" dirty="0"/>
            </a:br>
            <a:r>
              <a:rPr lang="da-DK" dirty="0"/>
              <a:t>  Her hævder forskerne, at det var "særligt bekymrende", at risikoen for død steg </a:t>
            </a:r>
            <a:r>
              <a:rPr lang="da-DK" dirty="0" smtClean="0"/>
              <a:t>jo mere </a:t>
            </a:r>
            <a:r>
              <a:rPr lang="da-DK" dirty="0"/>
              <a:t>jerntilskud kvinderne tog.</a:t>
            </a:r>
          </a:p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5116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9606012" y="1941945"/>
            <a:ext cx="2420993" cy="1173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SOL </a:t>
            </a:r>
          </a:p>
          <a:p>
            <a:pPr algn="ctr"/>
            <a:r>
              <a:rPr lang="en-GB" sz="2800" dirty="0" err="1" smtClean="0"/>
              <a:t>Er</a:t>
            </a:r>
            <a:r>
              <a:rPr lang="en-GB" sz="2800" dirty="0" smtClean="0"/>
              <a:t> den </a:t>
            </a:r>
            <a:r>
              <a:rPr lang="en-GB" sz="2800" dirty="0" err="1" smtClean="0"/>
              <a:t>bedste</a:t>
            </a:r>
            <a:r>
              <a:rPr lang="en-GB" sz="2800" dirty="0" smtClean="0"/>
              <a:t> made at </a:t>
            </a:r>
            <a:r>
              <a:rPr lang="en-GB" sz="2800" dirty="0" err="1" smtClean="0"/>
              <a:t>få</a:t>
            </a:r>
            <a:r>
              <a:rPr lang="en-GB" sz="2800" dirty="0" smtClean="0"/>
              <a:t>  </a:t>
            </a:r>
          </a:p>
          <a:p>
            <a:pPr algn="ctr"/>
            <a:r>
              <a:rPr lang="en-GB" sz="2800" dirty="0" smtClean="0"/>
              <a:t>D Vitamin </a:t>
            </a:r>
            <a:r>
              <a:rPr lang="en-GB" sz="2800" dirty="0" err="1" smtClean="0"/>
              <a:t>på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9" name="Rektangel 8"/>
          <p:cNvSpPr/>
          <p:nvPr/>
        </p:nvSpPr>
        <p:spPr>
          <a:xfrm>
            <a:off x="9606012" y="3937462"/>
            <a:ext cx="2343990" cy="23191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Mængden reduceres </a:t>
            </a:r>
            <a:r>
              <a:rPr lang="da-DK" sz="2800" dirty="0"/>
              <a:t>til 2/3 til </a:t>
            </a:r>
            <a:r>
              <a:rPr lang="da-DK" sz="2800" dirty="0" smtClean="0"/>
              <a:t>forskel fra tidligere </a:t>
            </a:r>
            <a:r>
              <a:rPr lang="da-DK" sz="2800" dirty="0"/>
              <a:t>i livet</a:t>
            </a:r>
          </a:p>
          <a:p>
            <a:pPr algn="ctr"/>
            <a:r>
              <a:rPr lang="en-GB" sz="2800" dirty="0" smtClean="0"/>
              <a:t>..</a:t>
            </a:r>
            <a:endParaRPr lang="en-GB" sz="28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" y="160562"/>
            <a:ext cx="9144000" cy="6096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-115503" y="8162"/>
            <a:ext cx="9426677" cy="1173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000" dirty="0" smtClean="0"/>
              <a:t>Der er videnskabelig bevis for at mangel på </a:t>
            </a:r>
          </a:p>
          <a:p>
            <a:pPr algn="ctr"/>
            <a:r>
              <a:rPr lang="da-DK" sz="2400" dirty="0" smtClean="0"/>
              <a:t>  </a:t>
            </a:r>
            <a:r>
              <a:rPr lang="da-DK" sz="2400" dirty="0" err="1" smtClean="0"/>
              <a:t>D-Vitamin</a:t>
            </a:r>
            <a:r>
              <a:rPr lang="da-DK" sz="2400" dirty="0" smtClean="0"/>
              <a:t> </a:t>
            </a:r>
          </a:p>
          <a:p>
            <a:pPr algn="ctr"/>
            <a:r>
              <a:rPr lang="da-DK" sz="2000" dirty="0" smtClean="0"/>
              <a:t>Kan forårsage muskelsvaghed hos ældre.</a:t>
            </a:r>
            <a:endParaRPr lang="da-DK" sz="2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817" y="1491916"/>
            <a:ext cx="2342544" cy="41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40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" y="1585900"/>
            <a:ext cx="4687237" cy="3315363"/>
          </a:xfrm>
        </p:spPr>
      </p:pic>
      <p:sp>
        <p:nvSpPr>
          <p:cNvPr id="5" name="Rektangel 4"/>
          <p:cNvSpPr/>
          <p:nvPr/>
        </p:nvSpPr>
        <p:spPr>
          <a:xfrm>
            <a:off x="5467927" y="820237"/>
            <a:ext cx="5902037" cy="303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Betydningen af calciumtilskud </a:t>
            </a:r>
            <a:r>
              <a:rPr lang="da-DK" dirty="0" smtClean="0"/>
              <a:t>for at reducere risikoen </a:t>
            </a:r>
            <a:r>
              <a:rPr lang="da-DK" dirty="0"/>
              <a:t>for brud hos ældre er blevet grundigt undersøgt.</a:t>
            </a:r>
            <a:br>
              <a:rPr lang="da-DK" dirty="0"/>
            </a:br>
            <a:r>
              <a:rPr lang="da-DK" dirty="0"/>
              <a:t>Resultaterne er delvis modstridende - men de tilgængelige data tyder på, at calciumtilskud i kombination med D-vitamin kan reducere risikoen for brud, især hos ældre kvinder.</a:t>
            </a:r>
          </a:p>
          <a:p>
            <a:pPr algn="ctr"/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5745018" y="4765963"/>
            <a:ext cx="5624946" cy="141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dirty="0" smtClean="0"/>
              <a:t>Vi ved at fysisk </a:t>
            </a:r>
            <a:r>
              <a:rPr lang="da-DK" dirty="0"/>
              <a:t>aktivitet og </a:t>
            </a:r>
            <a:r>
              <a:rPr lang="da-DK" dirty="0" smtClean="0"/>
              <a:t>motion forhindrer fald og brud.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98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479" y="1237737"/>
            <a:ext cx="4366630" cy="344963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803574" y="512775"/>
            <a:ext cx="2560320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Gigt</a:t>
            </a: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3853046" y="3140775"/>
            <a:ext cx="2597282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err="1" smtClean="0"/>
              <a:t>Kalsium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3803573" y="1826775"/>
            <a:ext cx="2696229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Motion-  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" y="159276"/>
            <a:ext cx="2896172" cy="193078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 rot="21177686">
            <a:off x="4023558" y="4014982"/>
            <a:ext cx="2597282" cy="11357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D Vitamin 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2" y="3503256"/>
            <a:ext cx="2186572" cy="1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3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2565132" y="3691288"/>
            <a:ext cx="9437808" cy="17036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“VI </a:t>
            </a:r>
            <a:r>
              <a:rPr lang="en-US" dirty="0" err="1" smtClean="0"/>
              <a:t>anbefaler</a:t>
            </a:r>
            <a:r>
              <a:rPr lang="en-US" dirty="0" smtClean="0"/>
              <a:t> </a:t>
            </a:r>
            <a:r>
              <a:rPr lang="en-US" dirty="0" err="1" smtClean="0"/>
              <a:t>vitaminer</a:t>
            </a:r>
            <a:r>
              <a:rPr lang="en-US" dirty="0" smtClean="0"/>
              <a:t>”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a-DK" dirty="0" smtClean="0"/>
              <a:t>Skal kun anvendes, </a:t>
            </a:r>
            <a:r>
              <a:rPr lang="da-DK" dirty="0"/>
              <a:t>når der er stærke medicinske grunde, som for eksempel underernæring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>. "</a:t>
            </a:r>
            <a:endParaRPr lang="da-DK" dirty="0"/>
          </a:p>
        </p:txBody>
      </p:sp>
      <p:sp>
        <p:nvSpPr>
          <p:cNvPr id="3" name="7-takket stjerne 2"/>
          <p:cNvSpPr/>
          <p:nvPr/>
        </p:nvSpPr>
        <p:spPr>
          <a:xfrm>
            <a:off x="-129942" y="369369"/>
            <a:ext cx="3224463" cy="255069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konklusion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3041583" y="818149"/>
            <a:ext cx="8831416" cy="96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Baseret på den eksisterende dokumentation ser vi ikke meget begrundelse for den generelle og udbredte anvendelse af vitamin- og kosttilskud.</a:t>
            </a:r>
          </a:p>
          <a:p>
            <a:endParaRPr lang="en-US" dirty="0" smtClean="0"/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2868328" y="2148840"/>
            <a:ext cx="8831416" cy="21656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da-DK" dirty="0"/>
              <a:t>En sund og varieret kost sikrer, at kroppen </a:t>
            </a:r>
            <a:r>
              <a:rPr lang="da-DK" dirty="0" smtClean="0"/>
              <a:t>holdes ved lige. </a:t>
            </a:r>
            <a:r>
              <a:rPr lang="da-DK" dirty="0"/>
              <a:t>Med en alsidig kost vil det næppe være et problem at opfylde behovet for vitaminer, mineraler og proteiner. Undtagen D-vitamin og calcium.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da-DK" dirty="0"/>
          </a:p>
        </p:txBody>
      </p:sp>
      <p:sp>
        <p:nvSpPr>
          <p:cNvPr id="7" name="7-takket stjerne 6"/>
          <p:cNvSpPr/>
          <p:nvPr/>
        </p:nvSpPr>
        <p:spPr>
          <a:xfrm>
            <a:off x="0" y="3336354"/>
            <a:ext cx="2964581" cy="1956337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Danske </a:t>
            </a:r>
            <a:r>
              <a:rPr lang="en-GB" dirty="0" err="1" smtClean="0"/>
              <a:t>sundheds-myndigheder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071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2" y="734435"/>
            <a:ext cx="5682543" cy="3449638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8" y="456046"/>
            <a:ext cx="4297299" cy="22381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71026" y="4184073"/>
            <a:ext cx="9681701" cy="1911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/>
              <a:t>Der er videnskabelige </a:t>
            </a:r>
            <a:r>
              <a:rPr lang="da-DK" sz="2400" dirty="0" smtClean="0"/>
              <a:t>tegn på </a:t>
            </a:r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/>
              <a:t>at fibre og antioxidanter har </a:t>
            </a:r>
            <a:r>
              <a:rPr lang="da-DK" sz="2400" dirty="0" smtClean="0"/>
              <a:t>en forebyggende </a:t>
            </a:r>
            <a:r>
              <a:rPr lang="da-DK" sz="2400" dirty="0"/>
              <a:t>virkning mod</a:t>
            </a:r>
            <a:br>
              <a:rPr lang="da-DK" sz="2400" dirty="0"/>
            </a:br>
            <a:r>
              <a:rPr lang="da-DK" sz="2400" dirty="0"/>
              <a:t>  hjerte-kar-sygdomme og kræft.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19961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1" y="-973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cid:image001.jpg@01D37A4A.783D05B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6549" cy="55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Image result for EU logo">
            <a:hlinkClick r:id="rId4"/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947" y="0"/>
            <a:ext cx="1416332" cy="8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ktangel 15"/>
          <p:cNvSpPr/>
          <p:nvPr/>
        </p:nvSpPr>
        <p:spPr>
          <a:xfrm>
            <a:off x="2227278" y="1365629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>Som udgangspunkt mister vi ca</a:t>
            </a:r>
            <a:r>
              <a:rPr lang="da-DK" sz="2400" dirty="0"/>
              <a:t>. 2,5 liter </a:t>
            </a:r>
            <a:r>
              <a:rPr lang="da-DK" sz="2400" dirty="0" smtClean="0"/>
              <a:t>hver </a:t>
            </a:r>
            <a:r>
              <a:rPr lang="da-DK" sz="2400" dirty="0"/>
              <a:t>24 timer</a:t>
            </a:r>
          </a:p>
          <a:p>
            <a:pPr algn="ctr"/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7" y="3103038"/>
            <a:ext cx="3742903" cy="2490860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4046553" y="3929144"/>
            <a:ext cx="7507271" cy="74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5" name="Rektangel 14"/>
          <p:cNvSpPr/>
          <p:nvPr/>
        </p:nvSpPr>
        <p:spPr>
          <a:xfrm>
            <a:off x="4522855" y="2437131"/>
            <a:ext cx="5021195" cy="2802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urin</a:t>
            </a:r>
            <a:r>
              <a:rPr lang="en-GB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afføring</a:t>
            </a:r>
            <a:r>
              <a:rPr lang="en-GB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fordamper</a:t>
            </a:r>
            <a:r>
              <a:rPr lang="en-GB" dirty="0" smtClean="0"/>
              <a:t> I </a:t>
            </a:r>
            <a:r>
              <a:rPr lang="en-GB" dirty="0" err="1" smtClean="0"/>
              <a:t>vores</a:t>
            </a:r>
            <a:r>
              <a:rPr lang="en-GB" dirty="0" smtClean="0"/>
              <a:t> </a:t>
            </a:r>
            <a:r>
              <a:rPr lang="en-GB" dirty="0" err="1" smtClean="0"/>
              <a:t>udåndingsluft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sved</a:t>
            </a:r>
            <a:r>
              <a:rPr lang="en-GB" dirty="0" smtClean="0"/>
              <a:t> der </a:t>
            </a:r>
            <a:r>
              <a:rPr lang="en-GB" dirty="0" err="1" smtClean="0"/>
              <a:t>fordamper</a:t>
            </a:r>
            <a:r>
              <a:rPr lang="en-GB" dirty="0" smtClean="0"/>
              <a:t> </a:t>
            </a:r>
            <a:r>
              <a:rPr lang="en-GB" dirty="0" err="1" smtClean="0"/>
              <a:t>fra</a:t>
            </a:r>
            <a:r>
              <a:rPr lang="en-GB" dirty="0" smtClean="0"/>
              <a:t> </a:t>
            </a:r>
            <a:r>
              <a:rPr lang="en-GB" dirty="0" err="1" smtClean="0"/>
              <a:t>huden</a:t>
            </a:r>
            <a:r>
              <a:rPr lang="en-GB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da-DK" dirty="0" smtClean="0"/>
              <a:t>Fordi </a:t>
            </a:r>
            <a:r>
              <a:rPr lang="da-DK" dirty="0"/>
              <a:t>vi sover omkring en tredjedel af vores liv, så </a:t>
            </a:r>
            <a:r>
              <a:rPr lang="da-DK" dirty="0" smtClean="0"/>
              <a:t>mister vi ca. </a:t>
            </a:r>
            <a:r>
              <a:rPr lang="da-DK" dirty="0"/>
              <a:t>0,5 liter om </a:t>
            </a:r>
            <a:r>
              <a:rPr lang="da-DK" dirty="0" smtClean="0"/>
              <a:t>natten når vi sover</a:t>
            </a:r>
            <a:endParaRPr lang="en-GB" dirty="0"/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88" y="2235732"/>
            <a:ext cx="2132673" cy="3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3" y="290907"/>
            <a:ext cx="2920383" cy="1943583"/>
          </a:xfrm>
        </p:spPr>
      </p:pic>
      <p:sp>
        <p:nvSpPr>
          <p:cNvPr id="5" name="Rektangel 4"/>
          <p:cNvSpPr/>
          <p:nvPr/>
        </p:nvSpPr>
        <p:spPr>
          <a:xfrm>
            <a:off x="3548768" y="940830"/>
            <a:ext cx="4557005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Flere</a:t>
            </a:r>
            <a:r>
              <a:rPr lang="en-GB" dirty="0" smtClean="0"/>
              <a:t> </a:t>
            </a:r>
            <a:r>
              <a:rPr lang="en-GB" dirty="0" err="1" smtClean="0"/>
              <a:t>måltider</a:t>
            </a:r>
            <a:r>
              <a:rPr lang="en-GB" dirty="0" smtClean="0"/>
              <a:t> </a:t>
            </a:r>
            <a:r>
              <a:rPr lang="en-GB" dirty="0" err="1" smtClean="0"/>
              <a:t>sammen</a:t>
            </a:r>
            <a:r>
              <a:rPr lang="en-GB" dirty="0" smtClean="0"/>
              <a:t> med </a:t>
            </a:r>
            <a:r>
              <a:rPr lang="en-GB" dirty="0" err="1" smtClean="0"/>
              <a:t>andre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3548769" y="1770268"/>
            <a:ext cx="4557005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Mere </a:t>
            </a:r>
            <a:r>
              <a:rPr lang="en-GB" dirty="0" err="1" smtClean="0"/>
              <a:t>fysisk</a:t>
            </a:r>
            <a:r>
              <a:rPr lang="en-GB" dirty="0" smtClean="0"/>
              <a:t> </a:t>
            </a:r>
            <a:r>
              <a:rPr lang="en-GB" dirty="0" err="1" smtClean="0"/>
              <a:t>aktivitet</a:t>
            </a:r>
            <a:r>
              <a:rPr lang="en-GB" dirty="0" smtClean="0"/>
              <a:t> – </a:t>
            </a:r>
            <a:r>
              <a:rPr lang="en-GB" dirty="0" err="1" smtClean="0"/>
              <a:t>stimulerer</a:t>
            </a:r>
            <a:r>
              <a:rPr lang="en-GB" dirty="0" smtClean="0"/>
              <a:t> </a:t>
            </a:r>
            <a:r>
              <a:rPr lang="en-GB" dirty="0" err="1" smtClean="0"/>
              <a:t>vores</a:t>
            </a:r>
            <a:r>
              <a:rPr lang="en-GB" dirty="0" smtClean="0"/>
              <a:t>  </a:t>
            </a:r>
            <a:r>
              <a:rPr lang="en-GB" dirty="0" err="1" smtClean="0"/>
              <a:t>appetit</a:t>
            </a:r>
            <a:endParaRPr lang="en-GB" dirty="0"/>
          </a:p>
        </p:txBody>
      </p:sp>
      <p:sp>
        <p:nvSpPr>
          <p:cNvPr id="7" name="Rektangel 6"/>
          <p:cNvSpPr/>
          <p:nvPr/>
        </p:nvSpPr>
        <p:spPr>
          <a:xfrm>
            <a:off x="3548768" y="2681684"/>
            <a:ext cx="4557005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Vi </a:t>
            </a:r>
            <a:r>
              <a:rPr lang="en-GB" dirty="0" err="1" smtClean="0"/>
              <a:t>skal</a:t>
            </a:r>
            <a:r>
              <a:rPr lang="en-GB" dirty="0" smtClean="0"/>
              <a:t> have </a:t>
            </a:r>
            <a:r>
              <a:rPr lang="en-GB" dirty="0" err="1" smtClean="0"/>
              <a:t>nok</a:t>
            </a:r>
            <a:r>
              <a:rPr lang="en-GB" dirty="0" smtClean="0"/>
              <a:t> protein</a:t>
            </a:r>
            <a:endParaRPr lang="en-GB" dirty="0"/>
          </a:p>
        </p:txBody>
      </p:sp>
      <p:sp>
        <p:nvSpPr>
          <p:cNvPr id="8" name="Rektangel 7"/>
          <p:cNvSpPr/>
          <p:nvPr/>
        </p:nvSpPr>
        <p:spPr>
          <a:xfrm>
            <a:off x="3548768" y="3544478"/>
            <a:ext cx="4557006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Nok</a:t>
            </a:r>
            <a:r>
              <a:rPr lang="en-GB" dirty="0" smtClean="0"/>
              <a:t> D-vitamin og </a:t>
            </a:r>
            <a:r>
              <a:rPr lang="en-GB" dirty="0" err="1"/>
              <a:t>k</a:t>
            </a:r>
            <a:r>
              <a:rPr lang="en-GB" dirty="0" err="1" smtClean="0"/>
              <a:t>alsium</a:t>
            </a:r>
            <a:endParaRPr lang="en-GB" dirty="0"/>
          </a:p>
        </p:txBody>
      </p:sp>
      <p:sp>
        <p:nvSpPr>
          <p:cNvPr id="9" name="Rektangel 8"/>
          <p:cNvSpPr/>
          <p:nvPr/>
        </p:nvSpPr>
        <p:spPr>
          <a:xfrm>
            <a:off x="3548768" y="4422538"/>
            <a:ext cx="4557007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r>
              <a:rPr lang="da-DK" dirty="0" smtClean="0"/>
              <a:t>Bland </a:t>
            </a:r>
            <a:r>
              <a:rPr lang="da-DK" dirty="0"/>
              <a:t>ikke medicin og </a:t>
            </a:r>
            <a:r>
              <a:rPr lang="da-DK" dirty="0" smtClean="0"/>
              <a:t>tilskudsprodukter </a:t>
            </a:r>
            <a:r>
              <a:rPr lang="da-DK" dirty="0"/>
              <a:t>uden at konsultere din læge</a:t>
            </a:r>
          </a:p>
          <a:p>
            <a:pPr algn="ctr"/>
            <a:endParaRPr lang="en-GB" dirty="0"/>
          </a:p>
        </p:txBody>
      </p:sp>
      <p:sp>
        <p:nvSpPr>
          <p:cNvPr id="12" name="Rektangel 11"/>
          <p:cNvSpPr/>
          <p:nvPr/>
        </p:nvSpPr>
        <p:spPr>
          <a:xfrm>
            <a:off x="3548768" y="5270066"/>
            <a:ext cx="4557006" cy="554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Pas </a:t>
            </a:r>
            <a:r>
              <a:rPr lang="en-GB" dirty="0" err="1" smtClean="0"/>
              <a:t>på</a:t>
            </a:r>
            <a:r>
              <a:rPr lang="en-GB" dirty="0" smtClean="0"/>
              <a:t> din </a:t>
            </a:r>
            <a:r>
              <a:rPr lang="en-GB" dirty="0" err="1" smtClean="0"/>
              <a:t>vægt</a:t>
            </a:r>
            <a:r>
              <a:rPr lang="en-GB" dirty="0" smtClean="0"/>
              <a:t> og </a:t>
            </a:r>
            <a:r>
              <a:rPr lang="en-GB" dirty="0" err="1" smtClean="0"/>
              <a:t>fedtindtag</a:t>
            </a:r>
            <a:endParaRPr lang="en-GB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08" y="1977507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1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88" y="781422"/>
            <a:ext cx="6690670" cy="44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6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/>
          <p:cNvSpPr/>
          <p:nvPr/>
        </p:nvSpPr>
        <p:spPr>
          <a:xfrm>
            <a:off x="0" y="0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med afklippet hjørne i samme side 19"/>
          <p:cNvSpPr/>
          <p:nvPr/>
        </p:nvSpPr>
        <p:spPr>
          <a:xfrm>
            <a:off x="7097021" y="3350989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med afklippet hjørne i samme side 20"/>
          <p:cNvSpPr/>
          <p:nvPr/>
        </p:nvSpPr>
        <p:spPr>
          <a:xfrm>
            <a:off x="9064356" y="3372652"/>
            <a:ext cx="1892310" cy="1500225"/>
          </a:xfrm>
          <a:prstGeom prst="snip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med afklippet hjørne i samme side 18"/>
          <p:cNvSpPr/>
          <p:nvPr/>
        </p:nvSpPr>
        <p:spPr>
          <a:xfrm>
            <a:off x="9831370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med afklippet hjørne i samme side 17"/>
          <p:cNvSpPr/>
          <p:nvPr/>
        </p:nvSpPr>
        <p:spPr>
          <a:xfrm>
            <a:off x="7545866" y="1786454"/>
            <a:ext cx="1516971" cy="1083624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med afklippet hjørne i samme side 12"/>
          <p:cNvSpPr/>
          <p:nvPr/>
        </p:nvSpPr>
        <p:spPr>
          <a:xfrm>
            <a:off x="967153" y="1617647"/>
            <a:ext cx="2588677" cy="2370482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399942" y="497676"/>
            <a:ext cx="5526156" cy="78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Lad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igen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06" y="223695"/>
            <a:ext cx="1552397" cy="1552397"/>
          </a:xfrm>
          <a:prstGeom prst="rect">
            <a:avLst/>
          </a:prstGeom>
        </p:spPr>
      </p:pic>
      <p:sp>
        <p:nvSpPr>
          <p:cNvPr id="15" name="Forbindelse 14"/>
          <p:cNvSpPr/>
          <p:nvPr/>
        </p:nvSpPr>
        <p:spPr>
          <a:xfrm>
            <a:off x="7135855" y="3202450"/>
            <a:ext cx="1814641" cy="4361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Tipoldeforældre</a:t>
            </a:r>
            <a:endParaRPr lang="da-DK" sz="1100" dirty="0"/>
          </a:p>
        </p:txBody>
      </p:sp>
      <p:sp>
        <p:nvSpPr>
          <p:cNvPr id="17" name="Forbindelse 16"/>
          <p:cNvSpPr/>
          <p:nvPr/>
        </p:nvSpPr>
        <p:spPr>
          <a:xfrm>
            <a:off x="9064356" y="3217434"/>
            <a:ext cx="1892310" cy="44179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/>
              <a:t>Bedsteforældre</a:t>
            </a:r>
            <a:endParaRPr lang="da-DK" sz="1100" dirty="0"/>
          </a:p>
        </p:txBody>
      </p:sp>
      <p:sp>
        <p:nvSpPr>
          <p:cNvPr id="22" name="Rektangel 21"/>
          <p:cNvSpPr/>
          <p:nvPr/>
        </p:nvSpPr>
        <p:spPr>
          <a:xfrm>
            <a:off x="3980527" y="1776092"/>
            <a:ext cx="2435794" cy="225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Det at vi har råd til vores egen bolig opfatter vi som et stort mål</a:t>
            </a:r>
            <a:endParaRPr lang="da-DK" dirty="0"/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920" y="3088114"/>
            <a:ext cx="429039" cy="860828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1303" y="3022326"/>
            <a:ext cx="459271" cy="92743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803" y="1834476"/>
            <a:ext cx="342981" cy="88771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456" y="2075476"/>
            <a:ext cx="242624" cy="67934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174" y="1834476"/>
            <a:ext cx="345753" cy="957471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265" y="2214167"/>
            <a:ext cx="341082" cy="508025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8501" y="3101301"/>
            <a:ext cx="429039" cy="860828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4755" y="3969893"/>
            <a:ext cx="429039" cy="860828"/>
          </a:xfrm>
          <a:prstGeom prst="rect">
            <a:avLst/>
          </a:prstGeom>
        </p:spPr>
      </p:pic>
      <p:sp>
        <p:nvSpPr>
          <p:cNvPr id="29" name="Rektangel 28"/>
          <p:cNvSpPr/>
          <p:nvPr/>
        </p:nvSpPr>
        <p:spPr>
          <a:xfrm>
            <a:off x="3464407" y="5477160"/>
            <a:ext cx="7730706" cy="788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WHAT CAN </a:t>
            </a:r>
            <a:r>
              <a:rPr lang="da-DK" dirty="0"/>
              <a:t> </a:t>
            </a:r>
            <a:r>
              <a:rPr lang="da-DK" dirty="0" smtClean="0"/>
              <a:t>WE LEARN FROM THESE SMALL STORIES/INFO ABOUT</a:t>
            </a:r>
            <a:endParaRPr lang="da-DK" dirty="0"/>
          </a:p>
        </p:txBody>
      </p:sp>
      <p:pic>
        <p:nvPicPr>
          <p:cNvPr id="30" name="Billed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9442" y="1898403"/>
            <a:ext cx="342981" cy="887716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3002" y="1849530"/>
            <a:ext cx="345753" cy="957471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340" y="2188535"/>
            <a:ext cx="242624" cy="679346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2079" y="2344868"/>
            <a:ext cx="341082" cy="508025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7980" y="3909703"/>
            <a:ext cx="459271" cy="927431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2704" y="3976306"/>
            <a:ext cx="429039" cy="860828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7770" y="1978343"/>
            <a:ext cx="320640" cy="897790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443" y="3923783"/>
            <a:ext cx="459271" cy="927431"/>
          </a:xfrm>
          <a:prstGeom prst="rect">
            <a:avLst/>
          </a:prstGeom>
        </p:spPr>
      </p:pic>
      <p:sp>
        <p:nvSpPr>
          <p:cNvPr id="7" name="Højrepil 6"/>
          <p:cNvSpPr/>
          <p:nvPr/>
        </p:nvSpPr>
        <p:spPr>
          <a:xfrm>
            <a:off x="6247401" y="2463220"/>
            <a:ext cx="782971" cy="778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med afklippet hjørne i samme side 39"/>
          <p:cNvSpPr/>
          <p:nvPr/>
        </p:nvSpPr>
        <p:spPr>
          <a:xfrm>
            <a:off x="10616842" y="1920548"/>
            <a:ext cx="741063" cy="939732"/>
          </a:xfrm>
          <a:prstGeom prst="snip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1" name="Billed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8832" y="2075476"/>
            <a:ext cx="347829" cy="697887"/>
          </a:xfrm>
          <a:prstGeom prst="rect">
            <a:avLst/>
          </a:prstGeom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046" y="4891318"/>
            <a:ext cx="1895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85369" y="1207210"/>
            <a:ext cx="9603275" cy="3450613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r>
              <a:rPr lang="da-DK" dirty="0"/>
              <a:t>I et uddannelsesforløb for seniorer om </a:t>
            </a:r>
            <a:r>
              <a:rPr lang="da-DK" dirty="0" smtClean="0"/>
              <a:t>forhold </a:t>
            </a:r>
            <a:r>
              <a:rPr lang="da-DK" dirty="0"/>
              <a:t>vedrørende mad og spisevaner viste det </a:t>
            </a:r>
            <a:r>
              <a:rPr lang="da-DK" dirty="0" smtClean="0"/>
              <a:t>sig</a:t>
            </a:r>
            <a:r>
              <a:rPr lang="da-DK" dirty="0"/>
              <a:t>, at 7 ud af de 11 deltagere alle havde mistet deres ægtefæller</a:t>
            </a:r>
          </a:p>
          <a:p>
            <a:r>
              <a:rPr lang="da-DK" dirty="0" smtClean="0"/>
              <a:t>Når de blev bedt om at svare på spørgsmålet</a:t>
            </a:r>
            <a:r>
              <a:rPr lang="da-DK" dirty="0"/>
              <a:t>, hvor ofte har du gæster til frokost eller middag eller </a:t>
            </a:r>
            <a:r>
              <a:rPr lang="da-DK" dirty="0" smtClean="0"/>
              <a:t>bliver inviteret </a:t>
            </a:r>
            <a:r>
              <a:rPr lang="da-DK" dirty="0"/>
              <a:t>til frokost eller middag </a:t>
            </a:r>
            <a:r>
              <a:rPr lang="da-DK" dirty="0" smtClean="0"/>
              <a:t>– Svarede de fleste; </a:t>
            </a:r>
            <a:r>
              <a:rPr lang="da-DK" dirty="0"/>
              <a:t>Typisk en gang om ugen måske kun hver anden uge eller endnu mere sjældent</a:t>
            </a:r>
            <a:r>
              <a:rPr lang="da-DK" dirty="0" smtClean="0"/>
              <a:t>.</a:t>
            </a:r>
          </a:p>
          <a:p>
            <a:r>
              <a:rPr lang="da-DK" dirty="0"/>
              <a:t>De 7 seniorer boede inden for en meget lille radius af hinanden, og alle svarede, at de normalt </a:t>
            </a:r>
            <a:r>
              <a:rPr lang="da-DK" dirty="0" smtClean="0"/>
              <a:t>spiste </a:t>
            </a:r>
            <a:r>
              <a:rPr lang="da-DK" dirty="0"/>
              <a:t>alle deres måltider alene.</a:t>
            </a:r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9" y="134576"/>
            <a:ext cx="1895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 smtClean="0"/>
              <a:t>Undersøgelser </a:t>
            </a:r>
            <a:r>
              <a:rPr lang="da-DK" dirty="0"/>
              <a:t>viser, at underernæring er almindelig blandt ældre patienter, </a:t>
            </a:r>
            <a:r>
              <a:rPr lang="da-DK" dirty="0" smtClean="0"/>
              <a:t>som </a:t>
            </a:r>
            <a:r>
              <a:rPr lang="da-DK" dirty="0"/>
              <a:t>er indlagt på hospitalet, bor </a:t>
            </a:r>
            <a:r>
              <a:rPr lang="da-DK" dirty="0" smtClean="0"/>
              <a:t>på plejehjem </a:t>
            </a:r>
            <a:r>
              <a:rPr lang="da-DK" dirty="0"/>
              <a:t>eller modtager regelmæssig hjælp fra </a:t>
            </a:r>
            <a:r>
              <a:rPr lang="da-DK" dirty="0" smtClean="0"/>
              <a:t>hjemmeplejen. </a:t>
            </a:r>
            <a:br>
              <a:rPr lang="da-DK" dirty="0" smtClean="0"/>
            </a:br>
            <a:r>
              <a:rPr lang="da-DK" dirty="0" smtClean="0"/>
              <a:t>Det </a:t>
            </a:r>
            <a:r>
              <a:rPr lang="da-DK" dirty="0"/>
              <a:t>anslås, at </a:t>
            </a:r>
            <a:r>
              <a:rPr lang="da-DK" dirty="0" smtClean="0"/>
              <a:t>disse ældre, til forskel fra andre </a:t>
            </a:r>
            <a:r>
              <a:rPr lang="da-DK" dirty="0"/>
              <a:t>ældre, </a:t>
            </a:r>
            <a:r>
              <a:rPr lang="da-DK" dirty="0" smtClean="0"/>
              <a:t>har </a:t>
            </a:r>
            <a:r>
              <a:rPr lang="da-DK" dirty="0"/>
              <a:t>et BMI </a:t>
            </a:r>
            <a:r>
              <a:rPr lang="da-DK" dirty="0" smtClean="0"/>
              <a:t>som er under det forventelige.</a:t>
            </a:r>
            <a:endParaRPr lang="da-DK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a-DK" dirty="0"/>
              <a:t>Så hvad er det vigtige spørgsmål </a:t>
            </a:r>
            <a:r>
              <a:rPr lang="da-DK" dirty="0" smtClean="0"/>
              <a:t>her?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Sulter hospitalerne de ældre mennesker – sulter de, der </a:t>
            </a:r>
            <a:r>
              <a:rPr lang="da-DK" dirty="0"/>
              <a:t>har behov for hjemmepleje </a:t>
            </a:r>
            <a:r>
              <a:rPr lang="da-DK" dirty="0" smtClean="0"/>
              <a:t>eller hvad er forklaringen?</a:t>
            </a:r>
            <a:endParaRPr lang="da-DK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1451579" y="863227"/>
            <a:ext cx="9603275" cy="931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 smtClean="0">
                <a:solidFill>
                  <a:sysClr val="windowText" lastClr="000000"/>
                </a:solidFill>
              </a:rPr>
              <a:t>Undervægtig</a:t>
            </a:r>
            <a:endParaRPr lang="da-DK" sz="4800" dirty="0">
              <a:solidFill>
                <a:sysClr val="windowText" lastClr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" y="2412343"/>
            <a:ext cx="1097280" cy="21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4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5320" y="8162"/>
            <a:ext cx="12191999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a-DK" dirty="0"/>
          </a:p>
        </p:txBody>
      </p:sp>
      <p:sp>
        <p:nvSpPr>
          <p:cNvPr id="5" name="Rektangel 4"/>
          <p:cNvSpPr/>
          <p:nvPr/>
        </p:nvSpPr>
        <p:spPr>
          <a:xfrm>
            <a:off x="462013" y="2216829"/>
            <a:ext cx="10352209" cy="38278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 smtClean="0"/>
              <a:t>Når</a:t>
            </a:r>
            <a:r>
              <a:rPr lang="en-GB" dirty="0" smtClean="0"/>
              <a:t> vi </a:t>
            </a:r>
            <a:r>
              <a:rPr lang="en-GB" dirty="0" err="1" smtClean="0"/>
              <a:t>spiser</a:t>
            </a:r>
            <a:r>
              <a:rPr lang="en-GB" dirty="0" smtClean="0"/>
              <a:t> </a:t>
            </a:r>
            <a:r>
              <a:rPr lang="en-GB" dirty="0" err="1" smtClean="0"/>
              <a:t>så</a:t>
            </a:r>
            <a:r>
              <a:rPr lang="en-GB" dirty="0" smtClean="0"/>
              <a:t> mange </a:t>
            </a:r>
            <a:r>
              <a:rPr lang="en-GB" dirty="0" err="1" smtClean="0"/>
              <a:t>måltider</a:t>
            </a:r>
            <a:r>
              <a:rPr lang="en-GB" dirty="0" smtClean="0"/>
              <a:t> </a:t>
            </a:r>
            <a:r>
              <a:rPr lang="en-GB" dirty="0" err="1" smtClean="0"/>
              <a:t>alene</a:t>
            </a:r>
            <a:r>
              <a:rPr lang="en-GB" dirty="0" smtClean="0"/>
              <a:t>, </a:t>
            </a:r>
            <a:r>
              <a:rPr lang="en-GB" dirty="0" err="1" smtClean="0"/>
              <a:t>øger</a:t>
            </a:r>
            <a:r>
              <a:rPr lang="en-GB" dirty="0" smtClean="0"/>
              <a:t> </a:t>
            </a: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risikoen</a:t>
            </a:r>
            <a:r>
              <a:rPr lang="en-GB" dirty="0" smtClean="0"/>
              <a:t> for at vi</a:t>
            </a:r>
          </a:p>
          <a:p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Spiser</a:t>
            </a:r>
            <a:r>
              <a:rPr lang="en-GB" dirty="0" smtClean="0"/>
              <a:t> </a:t>
            </a:r>
            <a:r>
              <a:rPr lang="en-GB" dirty="0" err="1" smtClean="0"/>
              <a:t>mindre</a:t>
            </a:r>
            <a:r>
              <a:rPr lang="en-GB" dirty="0" smtClean="0"/>
              <a:t> og </a:t>
            </a:r>
            <a:r>
              <a:rPr lang="en-GB" dirty="0" err="1" smtClean="0"/>
              <a:t>mindre</a:t>
            </a:r>
            <a:r>
              <a:rPr lang="en-GB" dirty="0" smtClean="0"/>
              <a:t> og ender med at </a:t>
            </a:r>
            <a:r>
              <a:rPr lang="en-GB" dirty="0" err="1" smtClean="0"/>
              <a:t>spise</a:t>
            </a:r>
            <a:r>
              <a:rPr lang="en-GB" dirty="0" smtClean="0"/>
              <a:t> for </a:t>
            </a:r>
            <a:r>
              <a:rPr lang="en-GB" dirty="0" err="1" smtClean="0"/>
              <a:t>lidt</a:t>
            </a:r>
            <a:r>
              <a:rPr lang="en-GB" dirty="0" smtClean="0"/>
              <a:t> og </a:t>
            </a:r>
            <a:r>
              <a:rPr lang="en-GB" dirty="0" err="1" smtClean="0"/>
              <a:t>således</a:t>
            </a:r>
            <a:r>
              <a:rPr lang="en-GB" dirty="0" smtClean="0"/>
              <a:t> </a:t>
            </a:r>
            <a:r>
              <a:rPr lang="en-GB" dirty="0" err="1" smtClean="0"/>
              <a:t>taber</a:t>
            </a:r>
            <a:r>
              <a:rPr lang="en-GB" dirty="0" smtClean="0"/>
              <a:t> vi </a:t>
            </a:r>
            <a:r>
              <a:rPr lang="en-GB" dirty="0" err="1" smtClean="0"/>
              <a:t>os</a:t>
            </a:r>
            <a:r>
              <a:rPr lang="en-GB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da-DK" dirty="0" smtClean="0"/>
              <a:t>Spiser mindre </a:t>
            </a:r>
            <a:r>
              <a:rPr lang="da-DK" dirty="0"/>
              <a:t>og mindre </a:t>
            </a:r>
            <a:r>
              <a:rPr lang="da-DK" dirty="0" smtClean="0"/>
              <a:t>varieret </a:t>
            </a:r>
            <a:r>
              <a:rPr lang="da-DK" dirty="0"/>
              <a:t>og risikerer underernæring.</a:t>
            </a:r>
            <a:br>
              <a:rPr lang="da-DK" dirty="0"/>
            </a:br>
            <a:r>
              <a:rPr lang="da-DK" dirty="0"/>
              <a:t>Det tager dobbelt så lang tid at spise </a:t>
            </a:r>
            <a:r>
              <a:rPr lang="da-DK" dirty="0" smtClean="0"/>
              <a:t>den mad vi </a:t>
            </a:r>
            <a:r>
              <a:rPr lang="da-DK" dirty="0"/>
              <a:t>køber - sammenlignet med at være 2 om at spise den samme madvare. Så vi køber mindre - og vi køber med mindre </a:t>
            </a:r>
            <a:r>
              <a:rPr lang="da-DK" dirty="0" smtClean="0"/>
              <a:t>varieret.</a:t>
            </a:r>
            <a:endParaRPr lang="da-DK" dirty="0"/>
          </a:p>
          <a:p>
            <a:r>
              <a:rPr lang="en-GB" i="1" dirty="0"/>
              <a:t> </a:t>
            </a:r>
            <a:endParaRPr lang="en-GB" i="1" dirty="0" smtClean="0"/>
          </a:p>
          <a:p>
            <a:endParaRPr lang="da-DK" dirty="0"/>
          </a:p>
          <a:p>
            <a:r>
              <a:rPr lang="en-GB" dirty="0" err="1" smtClean="0"/>
              <a:t>Kan</a:t>
            </a:r>
            <a:r>
              <a:rPr lang="en-GB" dirty="0" smtClean="0"/>
              <a:t> I </a:t>
            </a:r>
            <a:r>
              <a:rPr lang="en-GB" dirty="0" err="1" smtClean="0"/>
              <a:t>genkende</a:t>
            </a:r>
            <a:r>
              <a:rPr lang="en-GB" dirty="0" smtClean="0"/>
              <a:t> </a:t>
            </a:r>
            <a:r>
              <a:rPr lang="en-GB" dirty="0" err="1" smtClean="0"/>
              <a:t>dette</a:t>
            </a:r>
            <a:r>
              <a:rPr lang="en-GB" dirty="0" smtClean="0"/>
              <a:t>?</a:t>
            </a:r>
            <a:endParaRPr lang="da-DK" sz="16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8" y="448559"/>
            <a:ext cx="2501581" cy="1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05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TM10001114[[fn=Galleri]]</Template>
  <TotalTime>6374</TotalTime>
  <Words>1789</Words>
  <Application>Microsoft Office PowerPoint</Application>
  <PresentationFormat>Widescreen</PresentationFormat>
  <Paragraphs>356</Paragraphs>
  <Slides>59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59</vt:i4>
      </vt:variant>
    </vt:vector>
  </HeadingPairs>
  <TitlesOfParts>
    <vt:vector size="67" baseType="lpstr">
      <vt:lpstr>Arial</vt:lpstr>
      <vt:lpstr>Calibri</vt:lpstr>
      <vt:lpstr>Gill Sans MT</vt:lpstr>
      <vt:lpstr>Symbol</vt:lpstr>
      <vt:lpstr>tahoma</vt:lpstr>
      <vt:lpstr>Times New Roman</vt:lpstr>
      <vt:lpstr>Yu Mincho</vt:lpstr>
      <vt:lpstr>Gallery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ITS</dc:creator>
  <cp:lastModifiedBy>Niels Christian F Vestergaard (NCV | OJ)</cp:lastModifiedBy>
  <cp:revision>195</cp:revision>
  <cp:lastPrinted>2018-10-04T08:51:30Z</cp:lastPrinted>
  <dcterms:created xsi:type="dcterms:W3CDTF">2018-08-16T15:53:11Z</dcterms:created>
  <dcterms:modified xsi:type="dcterms:W3CDTF">2019-12-01T14:20:23Z</dcterms:modified>
</cp:coreProperties>
</file>