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  <p:sldId id="261" r:id="rId5"/>
    <p:sldId id="263" r:id="rId6"/>
    <p:sldId id="262" r:id="rId7"/>
    <p:sldId id="260" r:id="rId8"/>
    <p:sldId id="258" r:id="rId9"/>
    <p:sldId id="259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472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50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024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9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87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1314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731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81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566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506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1344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6273F-89EE-465D-86FF-68A20B86102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8B5CE-C56C-4611-80EE-2DBBA3A504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527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37A4A.783D05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dk/url?sa=i&amp;rct=j&amp;q=&amp;esrc=s&amp;source=images&amp;cd=&amp;cad=rja&amp;uact=8&amp;ved=2ahUKEwjU-_bvxPrZAhWD3CwKHacKBKEQjRx6BAgAEAU&amp;url=http://www.delmne.ec.europa.eu/code/navigate.php?Id%3D3873&amp;psig=AOvVaw2vd0Uouawn_Nt5qnrQapL8&amp;ust=152162282059634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cid:image001.jpg@01D37A4A.783D05B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31" y="339902"/>
            <a:ext cx="3729578" cy="104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Image result for EU logo">
            <a:hlinkClick r:id="rId4"/>
          </p:cNvPr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22" y="6066447"/>
            <a:ext cx="1772687" cy="53755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ktangel 7"/>
          <p:cNvSpPr/>
          <p:nvPr/>
        </p:nvSpPr>
        <p:spPr>
          <a:xfrm>
            <a:off x="730304" y="3948742"/>
            <a:ext cx="7238198" cy="15015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rgbClr val="00B050"/>
                </a:solidFill>
              </a:rPr>
              <a:t>Blodtryk</a:t>
            </a:r>
            <a:endParaRPr lang="en-GB" sz="5400" dirty="0" smtClean="0">
              <a:solidFill>
                <a:srgbClr val="00B050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1509583" y="2101112"/>
            <a:ext cx="5679640" cy="15015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ysClr val="windowText" lastClr="000000"/>
                </a:solidFill>
              </a:rPr>
              <a:t>Et </a:t>
            </a:r>
            <a:r>
              <a:rPr lang="en-GB" sz="2800" dirty="0" err="1" smtClean="0">
                <a:solidFill>
                  <a:sysClr val="windowText" lastClr="000000"/>
                </a:solidFill>
              </a:rPr>
              <a:t>vigtigt</a:t>
            </a:r>
            <a:r>
              <a:rPr lang="en-GB" sz="2800" dirty="0" smtClean="0">
                <a:solidFill>
                  <a:sysClr val="windowText" lastClr="000000"/>
                </a:solidFill>
              </a:rPr>
              <a:t> </a:t>
            </a:r>
            <a:r>
              <a:rPr lang="en-GB" sz="2800" dirty="0" err="1" smtClean="0">
                <a:solidFill>
                  <a:sysClr val="windowText" lastClr="000000"/>
                </a:solidFill>
              </a:rPr>
              <a:t>grundlag</a:t>
            </a:r>
            <a:r>
              <a:rPr lang="en-GB" sz="2800" dirty="0" smtClean="0">
                <a:solidFill>
                  <a:sysClr val="windowText" lastClr="000000"/>
                </a:solidFill>
              </a:rPr>
              <a:t>   </a:t>
            </a:r>
          </a:p>
          <a:p>
            <a:pPr algn="ctr"/>
            <a:r>
              <a:rPr lang="en-GB" sz="2800" dirty="0" err="1" smtClean="0">
                <a:solidFill>
                  <a:sysClr val="windowText" lastClr="000000"/>
                </a:solidFill>
              </a:rPr>
              <a:t>Som</a:t>
            </a:r>
            <a:r>
              <a:rPr lang="en-GB" sz="2800" dirty="0" smtClean="0">
                <a:solidFill>
                  <a:sysClr val="windowText" lastClr="000000"/>
                </a:solidFill>
              </a:rPr>
              <a:t> holder </a:t>
            </a:r>
            <a:r>
              <a:rPr lang="en-GB" sz="2800" dirty="0" err="1" smtClean="0">
                <a:solidFill>
                  <a:sysClr val="windowText" lastClr="000000"/>
                </a:solidFill>
              </a:rPr>
              <a:t>os</a:t>
            </a:r>
            <a:r>
              <a:rPr lang="en-GB" sz="2800" dirty="0" smtClean="0">
                <a:solidFill>
                  <a:sysClr val="windowText" lastClr="000000"/>
                </a:solidFill>
              </a:rPr>
              <a:t> </a:t>
            </a:r>
            <a:r>
              <a:rPr lang="en-GB" sz="2800" dirty="0" err="1" smtClean="0">
                <a:solidFill>
                  <a:sysClr val="windowText" lastClr="000000"/>
                </a:solidFill>
              </a:rPr>
              <a:t>uafhængige</a:t>
            </a:r>
            <a:r>
              <a:rPr lang="en-GB" sz="2800" dirty="0" smtClean="0">
                <a:solidFill>
                  <a:sysClr val="windowText" lastClr="000000"/>
                </a:solidFill>
              </a:rPr>
              <a:t>	</a:t>
            </a:r>
            <a:endParaRPr lang="en-GB" sz="2800" dirty="0">
              <a:solidFill>
                <a:sysClr val="windowText" lastClr="000000"/>
              </a:solidFill>
            </a:endParaRP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542" y="989979"/>
            <a:ext cx="3352800" cy="1676400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8672945" y="3260436"/>
            <a:ext cx="2964873" cy="1477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dirty="0" smtClean="0">
                <a:solidFill>
                  <a:sysClr val="windowText" lastClr="000000"/>
                </a:solidFill>
              </a:rPr>
              <a:t>MODUL 6</a:t>
            </a:r>
            <a:endParaRPr lang="da-DK" sz="3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2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84" y="2808947"/>
            <a:ext cx="3352800" cy="16764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567889" y="519764"/>
            <a:ext cx="7045693" cy="6545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3600" dirty="0" smtClean="0"/>
              <a:t>Vi har to former for blodtryk.</a:t>
            </a:r>
            <a:endParaRPr lang="da-DK" sz="3600" dirty="0"/>
          </a:p>
        </p:txBody>
      </p:sp>
      <p:sp>
        <p:nvSpPr>
          <p:cNvPr id="7" name="Rektangel 6"/>
          <p:cNvSpPr/>
          <p:nvPr/>
        </p:nvSpPr>
        <p:spPr>
          <a:xfrm>
            <a:off x="3200397" y="3801977"/>
            <a:ext cx="4620127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 smtClean="0"/>
              <a:t>Når</a:t>
            </a:r>
            <a:r>
              <a:rPr lang="en-GB" sz="3600" dirty="0" smtClean="0"/>
              <a:t> </a:t>
            </a:r>
            <a:r>
              <a:rPr lang="en-GB" sz="3600" dirty="0" err="1" smtClean="0"/>
              <a:t>hjertet</a:t>
            </a:r>
            <a:r>
              <a:rPr lang="en-GB" sz="3600" dirty="0" smtClean="0"/>
              <a:t> </a:t>
            </a:r>
            <a:r>
              <a:rPr lang="en-GB" sz="3600" dirty="0" err="1" smtClean="0"/>
              <a:t>slår</a:t>
            </a:r>
            <a:r>
              <a:rPr lang="en-GB" sz="3600" dirty="0" smtClean="0"/>
              <a:t>/</a:t>
            </a:r>
            <a:r>
              <a:rPr lang="en-GB" sz="3600" dirty="0" err="1" smtClean="0"/>
              <a:t>arbejder</a:t>
            </a:r>
            <a:endParaRPr lang="en-GB" sz="3600" dirty="0"/>
          </a:p>
        </p:txBody>
      </p:sp>
      <p:sp>
        <p:nvSpPr>
          <p:cNvPr id="8" name="Rektangel 7"/>
          <p:cNvSpPr/>
          <p:nvPr/>
        </p:nvSpPr>
        <p:spPr>
          <a:xfrm>
            <a:off x="8037095" y="3801976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 smtClean="0"/>
              <a:t>Systolisk</a:t>
            </a:r>
            <a:endParaRPr lang="en-GB" sz="3600" dirty="0" smtClean="0"/>
          </a:p>
          <a:p>
            <a:pPr algn="ctr"/>
            <a:r>
              <a:rPr lang="en-GB" sz="3600" dirty="0" err="1" smtClean="0"/>
              <a:t>blodtryk</a:t>
            </a:r>
            <a:endParaRPr lang="en-GB" sz="3600" dirty="0"/>
          </a:p>
        </p:txBody>
      </p:sp>
      <p:sp>
        <p:nvSpPr>
          <p:cNvPr id="9" name="Rektangel 8"/>
          <p:cNvSpPr/>
          <p:nvPr/>
        </p:nvSpPr>
        <p:spPr>
          <a:xfrm>
            <a:off x="8037095" y="2107930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 smtClean="0"/>
              <a:t>Diastolisk</a:t>
            </a:r>
            <a:endParaRPr lang="en-GB" sz="3600" dirty="0" smtClean="0"/>
          </a:p>
          <a:p>
            <a:pPr algn="ctr"/>
            <a:r>
              <a:rPr lang="en-GB" sz="3600" dirty="0" err="1"/>
              <a:t>b</a:t>
            </a:r>
            <a:r>
              <a:rPr lang="en-GB" sz="3600" dirty="0" err="1" smtClean="0"/>
              <a:t>loodtryk</a:t>
            </a:r>
            <a:endParaRPr lang="en-GB" sz="3600" dirty="0"/>
          </a:p>
        </p:txBody>
      </p:sp>
      <p:sp>
        <p:nvSpPr>
          <p:cNvPr id="6" name="Rektangel 5"/>
          <p:cNvSpPr/>
          <p:nvPr/>
        </p:nvSpPr>
        <p:spPr>
          <a:xfrm>
            <a:off x="3243711" y="2107931"/>
            <a:ext cx="4533501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 smtClean="0"/>
              <a:t>Når</a:t>
            </a:r>
            <a:r>
              <a:rPr lang="en-GB" sz="3600" dirty="0" smtClean="0"/>
              <a:t> </a:t>
            </a:r>
            <a:r>
              <a:rPr lang="en-GB" sz="3600" dirty="0" err="1" smtClean="0"/>
              <a:t>hjertet</a:t>
            </a:r>
            <a:r>
              <a:rPr lang="en-GB" sz="3600" dirty="0" smtClean="0"/>
              <a:t> slapper </a:t>
            </a:r>
            <a:r>
              <a:rPr lang="en-GB" sz="3600" dirty="0" err="1" smtClean="0"/>
              <a:t>af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2176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67889" y="519764"/>
            <a:ext cx="7045693" cy="6545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3600" dirty="0" smtClean="0"/>
              <a:t>Vi har </a:t>
            </a:r>
            <a:r>
              <a:rPr lang="da-DK" sz="3600" smtClean="0"/>
              <a:t>to former </a:t>
            </a:r>
            <a:r>
              <a:rPr lang="da-DK" sz="3600" dirty="0" smtClean="0"/>
              <a:t>for blodtryk.</a:t>
            </a:r>
            <a:endParaRPr lang="da-DK" sz="3600" dirty="0"/>
          </a:p>
        </p:txBody>
      </p:sp>
      <p:sp>
        <p:nvSpPr>
          <p:cNvPr id="10" name="Rektangel 9"/>
          <p:cNvSpPr/>
          <p:nvPr/>
        </p:nvSpPr>
        <p:spPr>
          <a:xfrm>
            <a:off x="6612555" y="2306442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60 - 90</a:t>
            </a:r>
            <a:endParaRPr lang="en-GB" sz="3600" dirty="0"/>
          </a:p>
        </p:txBody>
      </p:sp>
      <p:sp>
        <p:nvSpPr>
          <p:cNvPr id="11" name="Rektangel 10"/>
          <p:cNvSpPr/>
          <p:nvPr/>
        </p:nvSpPr>
        <p:spPr>
          <a:xfrm>
            <a:off x="6612556" y="3884984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100 - 140</a:t>
            </a:r>
            <a:endParaRPr lang="en-GB" sz="3600" dirty="0"/>
          </a:p>
        </p:txBody>
      </p:sp>
      <p:sp>
        <p:nvSpPr>
          <p:cNvPr id="12" name="Rektangel 11"/>
          <p:cNvSpPr/>
          <p:nvPr/>
        </p:nvSpPr>
        <p:spPr>
          <a:xfrm>
            <a:off x="9885146" y="3884983"/>
            <a:ext cx="1357895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150</a:t>
            </a:r>
            <a:endParaRPr lang="en-GB" sz="3600" dirty="0"/>
          </a:p>
        </p:txBody>
      </p:sp>
      <p:sp>
        <p:nvSpPr>
          <p:cNvPr id="2" name="Billedforklaring med opadgående pil 1"/>
          <p:cNvSpPr/>
          <p:nvPr/>
        </p:nvSpPr>
        <p:spPr>
          <a:xfrm>
            <a:off x="9678569" y="5238527"/>
            <a:ext cx="1771048" cy="1020278"/>
          </a:xfrm>
          <a:prstGeom prst="up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2800" dirty="0" smtClean="0"/>
              <a:t>+70</a:t>
            </a:r>
            <a:endParaRPr lang="da-DK" sz="2800" dirty="0"/>
          </a:p>
        </p:txBody>
      </p:sp>
      <p:pic>
        <p:nvPicPr>
          <p:cNvPr id="13" name="Billed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45" y="2835029"/>
            <a:ext cx="3352800" cy="1676400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3436219" y="2306442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 smtClean="0"/>
              <a:t>Diastolisk</a:t>
            </a:r>
            <a:endParaRPr lang="en-GB" sz="3600" dirty="0" smtClean="0"/>
          </a:p>
          <a:p>
            <a:pPr algn="ctr"/>
            <a:r>
              <a:rPr lang="en-GB" sz="3600" dirty="0" err="1" smtClean="0"/>
              <a:t>blodtryk</a:t>
            </a:r>
            <a:endParaRPr lang="en-GB" sz="3600" dirty="0"/>
          </a:p>
        </p:txBody>
      </p:sp>
      <p:sp>
        <p:nvSpPr>
          <p:cNvPr id="8" name="Rektangel 7"/>
          <p:cNvSpPr/>
          <p:nvPr/>
        </p:nvSpPr>
        <p:spPr>
          <a:xfrm>
            <a:off x="3339966" y="3884985"/>
            <a:ext cx="3020459" cy="115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err="1" smtClean="0"/>
              <a:t>Systolisk</a:t>
            </a:r>
            <a:endParaRPr lang="en-GB" sz="3600" dirty="0" smtClean="0"/>
          </a:p>
          <a:p>
            <a:pPr algn="ctr"/>
            <a:r>
              <a:rPr lang="en-GB" sz="3600" dirty="0" err="1" smtClean="0"/>
              <a:t>blodtryk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248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13228"/>
              </p:ext>
            </p:extLst>
          </p:nvPr>
        </p:nvGraphicFramePr>
        <p:xfrm>
          <a:off x="2975276" y="2636520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463308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3310846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77618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 smtClean="0"/>
                        <a:t>Kategori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 smtClean="0"/>
                        <a:t>Systolisk</a:t>
                      </a:r>
                      <a:r>
                        <a:rPr lang="en-GB" baseline="0" noProof="0" dirty="0" err="1" smtClean="0"/>
                        <a:t>t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blodtryk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/>
                        <a:t>Diastolisk</a:t>
                      </a:r>
                      <a:r>
                        <a:rPr lang="en-US" baseline="0" noProof="0" dirty="0" smtClean="0"/>
                        <a:t> </a:t>
                      </a:r>
                      <a:r>
                        <a:rPr lang="en-US" baseline="0" noProof="0" dirty="0" err="1" smtClean="0"/>
                        <a:t>blodtryk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113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 smtClean="0"/>
                        <a:t>Lavt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blodtryk</a:t>
                      </a:r>
                      <a:endParaRPr lang="en-GB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under 100</a:t>
                      </a:r>
                      <a:endParaRPr lang="en-GB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under 60</a:t>
                      </a:r>
                      <a:endParaRPr lang="en-US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55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 smtClean="0"/>
                        <a:t>Normalt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blodtryk</a:t>
                      </a:r>
                      <a:endParaRPr lang="en-GB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100 - 119</a:t>
                      </a:r>
                      <a:endParaRPr lang="en-GB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60 – 79</a:t>
                      </a:r>
                      <a:endParaRPr lang="en-US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5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Let </a:t>
                      </a:r>
                      <a:r>
                        <a:rPr lang="en-GB" noProof="0" dirty="0" err="1" smtClean="0"/>
                        <a:t>forhøjet</a:t>
                      </a:r>
                      <a:endParaRPr lang="en-GB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120 – 139 </a:t>
                      </a:r>
                      <a:endParaRPr lang="en-GB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80 – 89</a:t>
                      </a:r>
                      <a:endParaRPr lang="en-US" noProof="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182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For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højt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baseline="0" noProof="0" dirty="0" err="1" smtClean="0"/>
                        <a:t>blodtryk</a:t>
                      </a:r>
                      <a:endParaRPr lang="en-GB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140 - 159</a:t>
                      </a:r>
                      <a:endParaRPr lang="en-GB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90 – 99</a:t>
                      </a:r>
                      <a:endParaRPr lang="en-US" noProof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257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err="1" smtClean="0"/>
                        <a:t>Meget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højt</a:t>
                      </a:r>
                      <a:r>
                        <a:rPr lang="en-GB" noProof="0" dirty="0" smtClean="0"/>
                        <a:t> </a:t>
                      </a:r>
                      <a:r>
                        <a:rPr lang="en-GB" noProof="0" dirty="0" err="1" smtClean="0"/>
                        <a:t>blodtryk</a:t>
                      </a:r>
                      <a:endParaRPr lang="en-GB" noProof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160+</a:t>
                      </a:r>
                      <a:endParaRPr lang="en-GB" noProof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100+</a:t>
                      </a:r>
                      <a:endParaRPr lang="en-US" noProof="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71120"/>
                  </a:ext>
                </a:extLst>
              </a:tr>
            </a:tbl>
          </a:graphicData>
        </a:graphic>
      </p:graphicFrame>
      <p:sp>
        <p:nvSpPr>
          <p:cNvPr id="7" name="Pentagon 6"/>
          <p:cNvSpPr/>
          <p:nvPr/>
        </p:nvSpPr>
        <p:spPr>
          <a:xfrm>
            <a:off x="577516" y="3176337"/>
            <a:ext cx="2261937" cy="1145406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2839453" y="5498651"/>
            <a:ext cx="8263822" cy="10299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 70 </a:t>
            </a:r>
            <a:r>
              <a:rPr lang="en-GB" sz="2800" dirty="0" err="1" smtClean="0"/>
              <a:t>års</a:t>
            </a:r>
            <a:r>
              <a:rPr lang="en-GB" sz="2800" dirty="0" smtClean="0"/>
              <a:t> </a:t>
            </a:r>
            <a:r>
              <a:rPr lang="en-GB" sz="2800" dirty="0" err="1" smtClean="0"/>
              <a:t>aldren</a:t>
            </a:r>
            <a:r>
              <a:rPr lang="en-GB" sz="2800" dirty="0" smtClean="0"/>
              <a:t> </a:t>
            </a:r>
            <a:r>
              <a:rPr lang="en-GB" sz="2800" dirty="0" err="1" smtClean="0"/>
              <a:t>er</a:t>
            </a:r>
            <a:r>
              <a:rPr lang="en-GB" sz="2800" dirty="0" smtClean="0"/>
              <a:t> </a:t>
            </a:r>
            <a:r>
              <a:rPr lang="en-GB" sz="2800" dirty="0" err="1" smtClean="0"/>
              <a:t>det</a:t>
            </a:r>
            <a:r>
              <a:rPr lang="en-GB" sz="2800" dirty="0" smtClean="0"/>
              <a:t> </a:t>
            </a:r>
            <a:r>
              <a:rPr lang="en-GB" sz="2800" dirty="0" err="1" smtClean="0"/>
              <a:t>ikke</a:t>
            </a:r>
            <a:r>
              <a:rPr lang="en-GB" sz="2800" dirty="0" smtClean="0"/>
              <a:t> </a:t>
            </a:r>
            <a:r>
              <a:rPr lang="en-GB" sz="2800" dirty="0" err="1" smtClean="0"/>
              <a:t>unormalt</a:t>
            </a:r>
            <a:r>
              <a:rPr lang="en-GB" sz="2800" dirty="0" smtClean="0"/>
              <a:t> at have et </a:t>
            </a:r>
            <a:r>
              <a:rPr lang="en-GB" sz="2800" dirty="0" err="1" smtClean="0"/>
              <a:t>systolisk</a:t>
            </a:r>
            <a:r>
              <a:rPr lang="en-GB" sz="2800" dirty="0" smtClean="0"/>
              <a:t> </a:t>
            </a:r>
            <a:r>
              <a:rPr lang="en-GB" sz="2800" dirty="0" err="1" smtClean="0"/>
              <a:t>blodtryk</a:t>
            </a:r>
            <a:r>
              <a:rPr lang="en-GB" sz="2800" dirty="0" smtClean="0"/>
              <a:t> over 150</a:t>
            </a:r>
            <a:endParaRPr lang="en-GB" sz="2800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61" y="508198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96766" y="2406316"/>
            <a:ext cx="11069053" cy="37827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Ca. 1/5 </a:t>
            </a:r>
            <a:r>
              <a:rPr lang="en-US" sz="3200" dirty="0" err="1" smtClean="0"/>
              <a:t>af</a:t>
            </a:r>
            <a:r>
              <a:rPr lang="en-US" sz="3200" dirty="0" smtClean="0"/>
              <a:t> den </a:t>
            </a:r>
            <a:r>
              <a:rPr lang="en-US" sz="3200" dirty="0" err="1" smtClean="0"/>
              <a:t>danske</a:t>
            </a:r>
            <a:r>
              <a:rPr lang="en-US" sz="3200" dirty="0" smtClean="0"/>
              <a:t> </a:t>
            </a:r>
            <a:r>
              <a:rPr lang="en-US" sz="3200" dirty="0" err="1" smtClean="0"/>
              <a:t>befolkning</a:t>
            </a:r>
            <a:r>
              <a:rPr lang="en-US" sz="3200" dirty="0" smtClean="0"/>
              <a:t> </a:t>
            </a:r>
          </a:p>
          <a:p>
            <a:pPr algn="ctr"/>
            <a:r>
              <a:rPr lang="en-US" sz="3200" dirty="0" err="1"/>
              <a:t>h</a:t>
            </a:r>
            <a:r>
              <a:rPr lang="en-US" sz="3200" dirty="0" err="1" smtClean="0"/>
              <a:t>ar</a:t>
            </a:r>
            <a:r>
              <a:rPr lang="en-US" sz="3200" dirty="0" smtClean="0"/>
              <a:t> for </a:t>
            </a:r>
            <a:r>
              <a:rPr lang="en-US" sz="3200" dirty="0" err="1" smtClean="0"/>
              <a:t>højt</a:t>
            </a:r>
            <a:r>
              <a:rPr lang="en-US" sz="3200" dirty="0" smtClean="0"/>
              <a:t> </a:t>
            </a:r>
            <a:r>
              <a:rPr lang="en-US" sz="3200" dirty="0" err="1" smtClean="0"/>
              <a:t>blodtryk</a:t>
            </a:r>
            <a:endParaRPr lang="en-US" sz="3200" dirty="0" smtClean="0"/>
          </a:p>
          <a:p>
            <a:pPr algn="ctr"/>
            <a:r>
              <a:rPr lang="en-US" sz="3200" dirty="0" smtClean="0"/>
              <a:t> og </a:t>
            </a:r>
          </a:p>
          <a:p>
            <a:pPr algn="ctr"/>
            <a:r>
              <a:rPr lang="en-US" sz="3200" dirty="0" err="1" smtClean="0"/>
              <a:t>af</a:t>
            </a:r>
            <a:r>
              <a:rPr lang="en-US" sz="3200" dirty="0" smtClean="0"/>
              <a:t> </a:t>
            </a:r>
            <a:r>
              <a:rPr lang="en-US" sz="3200" dirty="0" err="1" smtClean="0"/>
              <a:t>dem</a:t>
            </a:r>
            <a:r>
              <a:rPr lang="en-US" sz="3200" dirty="0" smtClean="0"/>
              <a:t> </a:t>
            </a:r>
            <a:r>
              <a:rPr lang="en-US" sz="3200" dirty="0" err="1" smtClean="0"/>
              <a:t>er</a:t>
            </a:r>
            <a:r>
              <a:rPr lang="en-US" sz="3200" dirty="0" smtClean="0"/>
              <a:t> 30 % </a:t>
            </a:r>
            <a:r>
              <a:rPr lang="en-US" sz="3200" dirty="0" err="1" smtClean="0"/>
              <a:t>ikke</a:t>
            </a:r>
            <a:r>
              <a:rPr lang="en-US" sz="3200" dirty="0" smtClean="0"/>
              <a:t> </a:t>
            </a:r>
            <a:r>
              <a:rPr lang="en-US" sz="3200" dirty="0" err="1" smtClean="0"/>
              <a:t>klar</a:t>
            </a:r>
            <a:r>
              <a:rPr lang="en-US" sz="3200" dirty="0" smtClean="0"/>
              <a:t> over </a:t>
            </a:r>
            <a:r>
              <a:rPr lang="en-US" sz="3200" dirty="0" err="1" smtClean="0"/>
              <a:t>det</a:t>
            </a:r>
            <a:endParaRPr lang="en-US" sz="3200" dirty="0" smtClean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32" y="459037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2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75233" y="700789"/>
            <a:ext cx="2249103" cy="23311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vigtigt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måle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blodtrykket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jævnligt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142" y="4618271"/>
            <a:ext cx="11249025" cy="1933575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2736784" y="700789"/>
            <a:ext cx="1594585" cy="23311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sjældent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at man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mærke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at man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højt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blodtryk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443817" y="700789"/>
            <a:ext cx="1690838" cy="23311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øjer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risikoen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alvorlige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sygdomme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så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som..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6247103" y="700789"/>
            <a:ext cx="1819026" cy="8007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blodpropper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247102" y="1571410"/>
            <a:ext cx="2007435" cy="13869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reglemæssig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hjerterytme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8662736" y="675333"/>
            <a:ext cx="2210751" cy="2283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orhøjet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blodtryk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hovedårsagen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til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kardiovaskulær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sygdomme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4068431" y="3469445"/>
            <a:ext cx="4594305" cy="784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selv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gøre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6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567889" y="519764"/>
            <a:ext cx="7045693" cy="6545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3600" dirty="0" smtClean="0"/>
              <a:t>Vi har to typer blodtryk</a:t>
            </a:r>
            <a:endParaRPr lang="da-DK" sz="3600" dirty="0"/>
          </a:p>
        </p:txBody>
      </p:sp>
      <p:sp>
        <p:nvSpPr>
          <p:cNvPr id="6" name="Rektangel 5"/>
          <p:cNvSpPr/>
          <p:nvPr/>
        </p:nvSpPr>
        <p:spPr>
          <a:xfrm>
            <a:off x="4090735" y="1988808"/>
            <a:ext cx="7498083" cy="37923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Hvis</a:t>
            </a:r>
            <a:r>
              <a:rPr lang="en-US" sz="3200" dirty="0" smtClean="0"/>
              <a:t> du </a:t>
            </a:r>
            <a:r>
              <a:rPr lang="en-US" sz="3200" dirty="0" err="1" smtClean="0"/>
              <a:t>har</a:t>
            </a:r>
            <a:r>
              <a:rPr lang="en-US" sz="3200" dirty="0" smtClean="0"/>
              <a:t> diabetes </a:t>
            </a:r>
          </a:p>
          <a:p>
            <a:pPr algn="ctr"/>
            <a:r>
              <a:rPr lang="en-US" sz="3200" dirty="0" err="1"/>
              <a:t>e</a:t>
            </a:r>
            <a:r>
              <a:rPr lang="en-US" sz="3200" dirty="0" err="1" smtClean="0"/>
              <a:t>ller</a:t>
            </a:r>
            <a:r>
              <a:rPr lang="en-US" sz="3200" dirty="0" smtClean="0"/>
              <a:t> </a:t>
            </a:r>
            <a:r>
              <a:rPr lang="da-DK" sz="3200" dirty="0" smtClean="0"/>
              <a:t>høj </a:t>
            </a:r>
            <a:r>
              <a:rPr lang="da-DK" sz="3200" dirty="0"/>
              <a:t>risiko for </a:t>
            </a:r>
            <a:r>
              <a:rPr lang="da-DK" sz="3200" dirty="0" smtClean="0"/>
              <a:t>hjerte-karsygdomme skal dit blodtryk </a:t>
            </a:r>
            <a:r>
              <a:rPr lang="da-DK" sz="3200" dirty="0"/>
              <a:t>skal være endnu </a:t>
            </a:r>
            <a:r>
              <a:rPr lang="da-DK" sz="3200" dirty="0" smtClean="0"/>
              <a:t>lavere</a:t>
            </a:r>
            <a:endParaRPr lang="da-DK" sz="3200" dirty="0"/>
          </a:p>
          <a:p>
            <a:pPr algn="ctr"/>
            <a:endParaRPr lang="en-US" sz="3200" dirty="0" smtClean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9" y="2926934"/>
            <a:ext cx="3352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42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557865" y="5341562"/>
            <a:ext cx="12192000" cy="1453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2400" dirty="0" smtClean="0"/>
              <a:t>Når </a:t>
            </a:r>
            <a:r>
              <a:rPr lang="da-DK" sz="2400" dirty="0"/>
              <a:t>du </a:t>
            </a:r>
            <a:r>
              <a:rPr lang="da-DK" sz="2400" dirty="0" smtClean="0"/>
              <a:t>får målt </a:t>
            </a:r>
            <a:r>
              <a:rPr lang="da-DK" sz="2400" dirty="0"/>
              <a:t>dit blodtryk hos lægen,</a:t>
            </a:r>
            <a:br>
              <a:rPr lang="da-DK" sz="2400" dirty="0"/>
            </a:br>
            <a:r>
              <a:rPr lang="da-DK" sz="2400" dirty="0" smtClean="0"/>
              <a:t>kan det være </a:t>
            </a:r>
            <a:r>
              <a:rPr lang="da-DK" sz="2400" dirty="0"/>
              <a:t>forhøjet bare fordi situationen er ukendt, og </a:t>
            </a:r>
            <a:r>
              <a:rPr lang="da-DK" sz="2400" dirty="0" smtClean="0"/>
              <a:t>du derfor er lidt </a:t>
            </a:r>
            <a:r>
              <a:rPr lang="da-DK" sz="2400" dirty="0"/>
              <a:t>nervøs.</a:t>
            </a:r>
          </a:p>
        </p:txBody>
      </p:sp>
      <p:sp>
        <p:nvSpPr>
          <p:cNvPr id="5" name="Rektangel 4"/>
          <p:cNvSpPr/>
          <p:nvPr/>
        </p:nvSpPr>
        <p:spPr>
          <a:xfrm>
            <a:off x="3018110" y="650844"/>
            <a:ext cx="6843562" cy="10106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HVORFOR </a:t>
            </a:r>
          </a:p>
          <a:p>
            <a:pPr algn="ctr"/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god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idé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kunne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gøre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selv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9" y="2358529"/>
            <a:ext cx="342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1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264" y="1417538"/>
            <a:ext cx="6690670" cy="447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77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220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Niels Christian F Vestergaard (NCV | OJ)</dc:creator>
  <cp:lastModifiedBy>Niels Christian F Vestergaard (NCV | OJ)</cp:lastModifiedBy>
  <cp:revision>19</cp:revision>
  <dcterms:created xsi:type="dcterms:W3CDTF">2018-12-04T15:26:11Z</dcterms:created>
  <dcterms:modified xsi:type="dcterms:W3CDTF">2019-12-01T11:23:54Z</dcterms:modified>
</cp:coreProperties>
</file>