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326" r:id="rId3"/>
    <p:sldId id="314" r:id="rId4"/>
    <p:sldId id="316" r:id="rId5"/>
    <p:sldId id="317" r:id="rId6"/>
    <p:sldId id="319" r:id="rId7"/>
    <p:sldId id="318" r:id="rId8"/>
    <p:sldId id="320" r:id="rId9"/>
    <p:sldId id="289" r:id="rId10"/>
    <p:sldId id="286" r:id="rId11"/>
    <p:sldId id="290" r:id="rId12"/>
    <p:sldId id="275" r:id="rId13"/>
    <p:sldId id="291" r:id="rId14"/>
    <p:sldId id="267" r:id="rId15"/>
    <p:sldId id="321" r:id="rId16"/>
    <p:sldId id="277" r:id="rId17"/>
    <p:sldId id="292" r:id="rId18"/>
    <p:sldId id="279" r:id="rId19"/>
    <p:sldId id="311" r:id="rId20"/>
    <p:sldId id="315" r:id="rId21"/>
    <p:sldId id="303" r:id="rId22"/>
    <p:sldId id="304" r:id="rId23"/>
    <p:sldId id="302" r:id="rId24"/>
    <p:sldId id="322" r:id="rId25"/>
    <p:sldId id="305" r:id="rId26"/>
    <p:sldId id="306" r:id="rId27"/>
    <p:sldId id="307" r:id="rId28"/>
    <p:sldId id="309" r:id="rId29"/>
    <p:sldId id="323" r:id="rId30"/>
    <p:sldId id="280" r:id="rId31"/>
    <p:sldId id="324" r:id="rId32"/>
    <p:sldId id="325" r:id="rId3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4DB9-9D59-4759-8D08-E7A37B1D6D40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8BA8-CC4C-4CFF-BD22-C367CCDA2B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95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B820-4855-4C04-93AE-E744B82F082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D4C09-6AD1-4664-BBB1-4319BE903D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67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0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24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04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48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1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2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58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8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38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2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81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C4E3-CA8B-4E0D-B311-CA89C72F374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152065" y="5126651"/>
            <a:ext cx="9098596" cy="152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00B050"/>
                </a:solidFill>
              </a:rPr>
              <a:t>Hvordan</a:t>
            </a:r>
            <a:r>
              <a:rPr lang="en-GB" sz="4000" dirty="0" smtClean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træner</a:t>
            </a:r>
            <a:r>
              <a:rPr lang="en-GB" sz="4000" dirty="0" smtClean="0">
                <a:solidFill>
                  <a:srgbClr val="00B050"/>
                </a:solidFill>
              </a:rPr>
              <a:t> man sine </a:t>
            </a:r>
            <a:r>
              <a:rPr lang="en-GB" sz="4000" dirty="0" err="1" smtClean="0">
                <a:solidFill>
                  <a:srgbClr val="00B050"/>
                </a:solidFill>
              </a:rPr>
              <a:t>muskler</a:t>
            </a:r>
            <a:r>
              <a:rPr lang="en-GB" sz="4000" dirty="0" smtClean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og</a:t>
            </a:r>
            <a:r>
              <a:rPr lang="en-GB" sz="4000" dirty="0" smtClean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hvordan</a:t>
            </a:r>
            <a:r>
              <a:rPr lang="en-GB" sz="4000" dirty="0" smtClean="0">
                <a:solidFill>
                  <a:srgbClr val="00B050"/>
                </a:solidFill>
              </a:rPr>
              <a:t> starter man?</a:t>
            </a:r>
            <a:endParaRPr lang="en-GB" sz="4000" dirty="0">
              <a:solidFill>
                <a:srgbClr val="00B050"/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50" y="155268"/>
            <a:ext cx="4856480" cy="1041400"/>
          </a:xfrm>
          <a:prstGeom prst="rect">
            <a:avLst/>
          </a:prstGeom>
          <a:noFill/>
        </p:spPr>
      </p:pic>
      <p:pic>
        <p:nvPicPr>
          <p:cNvPr id="5" name="Billede 4" descr="\\its-afil02\oj-desktop$\ojncv\Desktop\EU PROJEKTER\2017 projekter\Bette preparation for senior life\Seniorbilleder til Kræn\COLOURBOX67688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18" y="1656567"/>
            <a:ext cx="5242069" cy="329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8996218" y="2013527"/>
            <a:ext cx="2669309" cy="122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MODUL 4</a:t>
            </a:r>
            <a:endParaRPr lang="da-D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1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272440" y="2517744"/>
            <a:ext cx="9353006" cy="3911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Du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arbejde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18 </a:t>
            </a:r>
            <a:r>
              <a:rPr lang="en-US" sz="2400" b="1" dirty="0" smtClean="0"/>
              <a:t>R</a:t>
            </a:r>
            <a:r>
              <a:rPr lang="en-US" dirty="0" smtClean="0"/>
              <a:t>epetition </a:t>
            </a:r>
            <a:r>
              <a:rPr lang="en-US" sz="2400" dirty="0"/>
              <a:t>M</a:t>
            </a:r>
            <a:r>
              <a:rPr lang="en-US" dirty="0"/>
              <a:t>aximum </a:t>
            </a:r>
            <a:r>
              <a:rPr lang="en-US" sz="2400" b="1" dirty="0"/>
              <a:t>(RM).</a:t>
            </a:r>
            <a:br>
              <a:rPr lang="en-US" sz="2400" b="1" dirty="0"/>
            </a:br>
            <a:r>
              <a:rPr lang="en-US" dirty="0"/>
              <a:t>  </a:t>
            </a:r>
            <a:endParaRPr lang="en-US" dirty="0" smtClean="0"/>
          </a:p>
          <a:p>
            <a:pPr algn="ctr"/>
            <a:r>
              <a:rPr lang="en-US" dirty="0" err="1" smtClean="0"/>
              <a:t>Typisk</a:t>
            </a:r>
            <a:r>
              <a:rPr lang="en-US" dirty="0" smtClean="0"/>
              <a:t>, </a:t>
            </a:r>
            <a:r>
              <a:rPr lang="en-US" dirty="0" err="1" smtClean="0"/>
              <a:t>vil</a:t>
            </a:r>
            <a:r>
              <a:rPr lang="en-US" dirty="0" smtClean="0"/>
              <a:t> du </a:t>
            </a:r>
            <a:r>
              <a:rPr lang="en-US" dirty="0" err="1" smtClean="0"/>
              <a:t>arbejde</a:t>
            </a:r>
            <a:r>
              <a:rPr lang="en-US" dirty="0" smtClean="0"/>
              <a:t>/</a:t>
            </a:r>
            <a:r>
              <a:rPr lang="en-US" dirty="0" err="1" smtClean="0"/>
              <a:t>træne</a:t>
            </a:r>
            <a:r>
              <a:rPr lang="en-US" dirty="0" smtClean="0"/>
              <a:t> 2 </a:t>
            </a:r>
            <a:r>
              <a:rPr lang="en-US" dirty="0" err="1" smtClean="0"/>
              <a:t>eller</a:t>
            </a:r>
            <a:r>
              <a:rPr lang="en-US" dirty="0" smtClean="0"/>
              <a:t> 3 x  18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hver</a:t>
            </a:r>
            <a:r>
              <a:rPr lang="en-US" dirty="0" smtClean="0"/>
              <a:t> </a:t>
            </a:r>
            <a:r>
              <a:rPr lang="en-US" dirty="0" err="1" smtClean="0"/>
              <a:t>øvelse</a:t>
            </a:r>
            <a:r>
              <a:rPr lang="en-US" dirty="0" smtClean="0"/>
              <a:t>, 2 </a:t>
            </a:r>
            <a:r>
              <a:rPr lang="en-US" dirty="0" err="1" smtClean="0"/>
              <a:t>eller</a:t>
            </a:r>
            <a:r>
              <a:rPr lang="en-US" dirty="0" smtClean="0"/>
              <a:t> 3 </a:t>
            </a:r>
            <a:r>
              <a:rPr lang="en-US" dirty="0" err="1" smtClean="0"/>
              <a:t>gange</a:t>
            </a:r>
            <a:r>
              <a:rPr lang="en-US" dirty="0" smtClean="0"/>
              <a:t> om </a:t>
            </a:r>
            <a:r>
              <a:rPr lang="en-US" dirty="0" err="1" smtClean="0"/>
              <a:t>ugen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du </a:t>
            </a:r>
            <a:r>
              <a:rPr lang="en-US" dirty="0" err="1" smtClean="0"/>
              <a:t>startet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da-DK" sz="2000" dirty="0"/>
              <a:t>Snart vil der </a:t>
            </a:r>
            <a:r>
              <a:rPr lang="da-DK" sz="2000" dirty="0" smtClean="0"/>
              <a:t>skulle mere </a:t>
            </a:r>
            <a:r>
              <a:rPr lang="da-DK" sz="2000" dirty="0"/>
              <a:t>vægt </a:t>
            </a:r>
            <a:r>
              <a:rPr lang="da-DK" sz="2000" dirty="0" smtClean="0"/>
              <a:t>til. </a:t>
            </a:r>
          </a:p>
          <a:p>
            <a:pPr algn="ctr"/>
            <a:r>
              <a:rPr lang="da-DK" sz="2000" dirty="0" smtClean="0"/>
              <a:t>18 x RM </a:t>
            </a:r>
            <a:r>
              <a:rPr lang="da-DK" sz="2000" dirty="0"/>
              <a:t>tilhører den absolutte milde ende, når vi taler styrketræning.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Det foreslås, at du gradvist bevæger dig nedad i mængden af RM og opad i vægt, hvis du vil udføre effektiv styrketræning.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Rule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79121" y="464950"/>
            <a:ext cx="4058194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Hvordan</a:t>
            </a:r>
            <a:r>
              <a:rPr lang="en-GB" sz="2400" dirty="0" smtClean="0"/>
              <a:t> </a:t>
            </a:r>
            <a:r>
              <a:rPr lang="en-GB" sz="2400" dirty="0" err="1" smtClean="0"/>
              <a:t>træner</a:t>
            </a:r>
            <a:r>
              <a:rPr lang="en-GB" sz="2400" dirty="0" smtClean="0"/>
              <a:t> man </a:t>
            </a:r>
            <a:r>
              <a:rPr lang="en-GB" sz="2400" dirty="0" err="1" smtClean="0"/>
              <a:t>styrke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2" name="Rektangel 11"/>
          <p:cNvSpPr/>
          <p:nvPr/>
        </p:nvSpPr>
        <p:spPr>
          <a:xfrm>
            <a:off x="2608218" y="1034552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Hvordan fastholder vi – hvordan udvikler vi styrke.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72112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254334" y="2284381"/>
            <a:ext cx="9353006" cy="4331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simple model.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løfter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18 RM.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men nu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x 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 med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højere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12 x  – med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højere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Målet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højeste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langsomt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øger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TIL SLUT.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 SKAL IKKE VÆRE I STAND TIL AT LØFTE VÆGTEN MERE END 10 X.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HVIS DU KAN – SÅ SKAL DU ØGE VÆGTEN.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INDTIL DU ER TILFREDS.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Rule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158241" y="801190"/>
            <a:ext cx="4058194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Hvordan</a:t>
            </a:r>
            <a:r>
              <a:rPr lang="en-GB" sz="2400" dirty="0" smtClean="0"/>
              <a:t> </a:t>
            </a:r>
            <a:r>
              <a:rPr lang="en-GB" sz="2400" dirty="0" err="1" smtClean="0"/>
              <a:t>træner</a:t>
            </a:r>
            <a:r>
              <a:rPr lang="en-GB" sz="2400" dirty="0" smtClean="0"/>
              <a:t> man </a:t>
            </a:r>
            <a:r>
              <a:rPr lang="en-GB" sz="2400" dirty="0" err="1" smtClean="0"/>
              <a:t>styrke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2" name="Rektangel 11"/>
          <p:cNvSpPr/>
          <p:nvPr/>
        </p:nvSpPr>
        <p:spPr>
          <a:xfrm>
            <a:off x="2448026" y="1378540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Hvordan fastholder vi – hvordan udvikler vi styrke.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285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6252" y="1218842"/>
            <a:ext cx="7496534" cy="1200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HVIS VI LIGE HUSKER TILBAGE PÅ PLEJEHJEMSBEBOERNE – SÅ BEHØVER VI IKKE GÅ SÅ HÅRDT TIL DEN </a:t>
            </a:r>
            <a:endParaRPr lang="en-GB" sz="2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43" y="155666"/>
            <a:ext cx="3139281" cy="2667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648700" y="1352550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Rule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870511" y="4090836"/>
            <a:ext cx="8611400" cy="1944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VI TRÆNER JO IKKE FORDI VI SKAL TIL DE OLYMPISKE LEGE. – </a:t>
            </a:r>
          </a:p>
          <a:p>
            <a:pPr algn="ctr"/>
            <a:r>
              <a:rPr lang="en-GB" sz="2400" dirty="0" smtClean="0"/>
              <a:t>VI TRÆNER FOR AT BEVARE VORES SELVSTÆNDIGE LIVSFORM SENERE I LIVET. </a:t>
            </a:r>
          </a:p>
        </p:txBody>
      </p:sp>
    </p:spTree>
    <p:extLst>
      <p:ext uri="{BB962C8B-B14F-4D97-AF65-F5344CB8AC3E}">
        <p14:creationId xmlns:p14="http://schemas.microsoft.com/office/powerpoint/2010/main" val="428168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34823" y="3500986"/>
            <a:ext cx="11223056" cy="255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træning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svarende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maksimale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langsomt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arbejde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træne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80 %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maksimale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gange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45972" y="394672"/>
            <a:ext cx="7206112" cy="1200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HVIS VI LIGE HUSKER TILBAGE PÅ PLEJEHJEMSBEBOERNE – SÅ BEHØVER VI IKKE GÅ SÅ HÅRDT TIL DEN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33" y="155666"/>
            <a:ext cx="2810077" cy="238732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0082864" y="1128812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Rule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 rot="5400000">
            <a:off x="5852087" y="4521112"/>
            <a:ext cx="506482" cy="5130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99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59726" y="883918"/>
            <a:ext cx="4558707" cy="657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err="1" smtClean="0"/>
              <a:t>Kend</a:t>
            </a:r>
            <a:r>
              <a:rPr lang="en-GB" sz="2400" dirty="0" smtClean="0"/>
              <a:t> din </a:t>
            </a:r>
            <a:r>
              <a:rPr lang="en-GB" sz="2400" dirty="0" err="1" smtClean="0"/>
              <a:t>styrke</a:t>
            </a:r>
            <a:r>
              <a:rPr lang="en-GB" sz="2400" dirty="0" smtClean="0"/>
              <a:t> </a:t>
            </a:r>
            <a:r>
              <a:rPr lang="en-GB" sz="2400" dirty="0" err="1" smtClean="0"/>
              <a:t>idag</a:t>
            </a:r>
            <a:r>
              <a:rPr lang="en-GB" sz="2400" dirty="0" smtClean="0"/>
              <a:t>.</a:t>
            </a:r>
            <a:endParaRPr lang="da-DK" sz="2400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599" y="3396343"/>
            <a:ext cx="2020389" cy="1515292"/>
          </a:xfrm>
          <a:prstGeom prst="rect">
            <a:avLst/>
          </a:prstGeom>
        </p:spPr>
      </p:pic>
      <p:sp>
        <p:nvSpPr>
          <p:cNvPr id="8" name="Billedforklaring med nedadgående pil 7"/>
          <p:cNvSpPr/>
          <p:nvPr/>
        </p:nvSpPr>
        <p:spPr>
          <a:xfrm>
            <a:off x="566973" y="2056311"/>
            <a:ext cx="3872106" cy="134112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males Ganske let med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håndtryks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ergonometer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ledforklaring med nedadgående pil 8"/>
          <p:cNvSpPr/>
          <p:nvPr/>
        </p:nvSpPr>
        <p:spPr>
          <a:xfrm>
            <a:off x="6052458" y="1963554"/>
            <a:ext cx="5225142" cy="133808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Eller mere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simpelt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du I stand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løfte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5 – 10 or 15 kg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mere 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begge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hænder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begge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8450" y="2944043"/>
            <a:ext cx="2140117" cy="202039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334868" y="3954238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5 kg</a:t>
            </a:r>
            <a:endParaRPr lang="da-DK" sz="32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0132" y="2891246"/>
            <a:ext cx="2140117" cy="202039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8403351" y="4040786"/>
            <a:ext cx="1132114" cy="4528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10 kg</a:t>
            </a:r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1814" y="2891246"/>
            <a:ext cx="2140117" cy="202039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0425033" y="4005945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20 kg</a:t>
            </a:r>
            <a:endParaRPr lang="da-DK" sz="3200" dirty="0"/>
          </a:p>
        </p:txBody>
      </p:sp>
      <p:sp>
        <p:nvSpPr>
          <p:cNvPr id="16" name="Rektangel 15"/>
          <p:cNvSpPr/>
          <p:nvPr/>
        </p:nvSpPr>
        <p:spPr>
          <a:xfrm>
            <a:off x="6718893" y="5215890"/>
            <a:ext cx="4558707" cy="657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Kan</a:t>
            </a:r>
            <a:r>
              <a:rPr lang="en-GB" sz="2400" dirty="0" smtClean="0"/>
              <a:t> du </a:t>
            </a:r>
            <a:r>
              <a:rPr lang="en-GB" sz="2400" dirty="0" err="1" smtClean="0"/>
              <a:t>løfte</a:t>
            </a:r>
            <a:r>
              <a:rPr lang="en-GB" sz="2400" dirty="0" smtClean="0"/>
              <a:t> </a:t>
            </a:r>
            <a:r>
              <a:rPr lang="en-GB" sz="2400" dirty="0" err="1" smtClean="0"/>
              <a:t>posen</a:t>
            </a:r>
            <a:endParaRPr lang="en-GB" sz="2400" dirty="0" smtClean="0"/>
          </a:p>
          <a:p>
            <a:pPr algn="ctr"/>
            <a:r>
              <a:rPr lang="en-GB" sz="2400" dirty="0" smtClean="0"/>
              <a:t>18 gange x 3</a:t>
            </a:r>
            <a:endParaRPr lang="da-DK" sz="2400" dirty="0" smtClean="0"/>
          </a:p>
        </p:txBody>
      </p:sp>
      <p:sp>
        <p:nvSpPr>
          <p:cNvPr id="17" name="Rektangel 16"/>
          <p:cNvSpPr/>
          <p:nvPr/>
        </p:nvSpPr>
        <p:spPr>
          <a:xfrm>
            <a:off x="6690054" y="5985512"/>
            <a:ext cx="4558707" cy="657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Kan</a:t>
            </a:r>
            <a:r>
              <a:rPr lang="en-GB" sz="2400" dirty="0" smtClean="0"/>
              <a:t> du </a:t>
            </a:r>
            <a:r>
              <a:rPr lang="en-GB" sz="2400" dirty="0" err="1" smtClean="0"/>
              <a:t>løfte</a:t>
            </a:r>
            <a:r>
              <a:rPr lang="en-GB" sz="2400" dirty="0" smtClean="0"/>
              <a:t> </a:t>
            </a:r>
            <a:r>
              <a:rPr lang="en-GB" sz="2400" dirty="0" err="1" smtClean="0"/>
              <a:t>posen</a:t>
            </a:r>
            <a:r>
              <a:rPr lang="en-GB" sz="2400" dirty="0" smtClean="0"/>
              <a:t> op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bordet</a:t>
            </a:r>
            <a:r>
              <a:rPr lang="en-GB" sz="2400" dirty="0" smtClean="0"/>
              <a:t>? </a:t>
            </a:r>
          </a:p>
          <a:p>
            <a:pPr algn="ctr"/>
            <a:r>
              <a:rPr lang="en-GB" sz="2400" dirty="0" smtClean="0"/>
              <a:t>18 gange x 3</a:t>
            </a:r>
            <a:endParaRPr lang="da-DK" sz="2400" dirty="0" smtClean="0"/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6091" y="4568112"/>
            <a:ext cx="2438259" cy="17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0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420984" y="1859279"/>
            <a:ext cx="9353006" cy="979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REFLEKTER – SPØRG DIG SELV?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fremtiden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opgaver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vigtigt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gøre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fremtiden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306288" y="855618"/>
            <a:ext cx="5537274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err="1" smtClean="0"/>
              <a:t>Så</a:t>
            </a:r>
            <a:r>
              <a:rPr lang="en-GB" sz="2400" dirty="0" smtClean="0"/>
              <a:t> </a:t>
            </a:r>
            <a:r>
              <a:rPr lang="en-GB" sz="2400" dirty="0" err="1" smtClean="0"/>
              <a:t>hvad</a:t>
            </a:r>
            <a:r>
              <a:rPr lang="en-GB" sz="2400" dirty="0" smtClean="0"/>
              <a:t> </a:t>
            </a:r>
            <a:r>
              <a:rPr lang="en-GB" sz="2400" dirty="0" err="1" smtClean="0"/>
              <a:t>gør</a:t>
            </a:r>
            <a:r>
              <a:rPr lang="en-GB" sz="2400" dirty="0" smtClean="0"/>
              <a:t> vi ?  HVOR STARTER VI?</a:t>
            </a:r>
            <a:endParaRPr lang="en-GB" sz="2400" dirty="0"/>
          </a:p>
        </p:txBody>
      </p:sp>
      <p:sp>
        <p:nvSpPr>
          <p:cNvPr id="4" name="Rektangel 3"/>
          <p:cNvSpPr/>
          <p:nvPr/>
        </p:nvSpPr>
        <p:spPr>
          <a:xfrm>
            <a:off x="1306288" y="3022333"/>
            <a:ext cx="9353006" cy="1800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vigtigt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gøre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ting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gøre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vigtigt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min have?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vigtigt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vaskes.oor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udendørs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arealerne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306288" y="5138057"/>
            <a:ext cx="9353006" cy="1219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mere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fremtiden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–end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dag?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præcist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fremtiden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a-DK" dirty="0"/>
          </a:p>
        </p:txBody>
      </p:sp>
      <p:sp>
        <p:nvSpPr>
          <p:cNvPr id="2" name="Pentagon 1"/>
          <p:cNvSpPr/>
          <p:nvPr/>
        </p:nvSpPr>
        <p:spPr>
          <a:xfrm>
            <a:off x="470265" y="1983376"/>
            <a:ext cx="1672045" cy="73152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Step 1: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142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31006" y="2226101"/>
            <a:ext cx="11531065" cy="154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da-DK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Hvis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gerne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fortsætte</a:t>
            </a:r>
            <a:r>
              <a:rPr lang="en-US" dirty="0" smtClean="0"/>
              <a:t> med at </a:t>
            </a:r>
            <a:r>
              <a:rPr lang="en-US" dirty="0" err="1" smtClean="0"/>
              <a:t>løfte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20 kg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udføre</a:t>
            </a:r>
            <a:r>
              <a:rPr lang="en-US" dirty="0" smtClean="0"/>
              <a:t> </a:t>
            </a:r>
            <a:r>
              <a:rPr lang="en-US" dirty="0" err="1" smtClean="0"/>
              <a:t>aktiviteter</a:t>
            </a:r>
            <a:r>
              <a:rPr lang="en-US" dirty="0" smtClean="0"/>
              <a:t> der </a:t>
            </a:r>
            <a:r>
              <a:rPr lang="en-US" dirty="0" err="1" smtClean="0"/>
              <a:t>kræver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styrke</a:t>
            </a:r>
            <a:r>
              <a:rPr lang="en-US" dirty="0" smtClean="0"/>
              <a:t> </a:t>
            </a:r>
            <a:r>
              <a:rPr lang="en-US" dirty="0" err="1" smtClean="0"/>
              <a:t>svarende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 </a:t>
            </a:r>
            <a:r>
              <a:rPr lang="en-US" dirty="0"/>
              <a:t>20 kg, </a:t>
            </a:r>
            <a:endParaRPr lang="en-US" dirty="0" smtClean="0"/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&amp;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Føle</a:t>
            </a:r>
            <a:r>
              <a:rPr lang="en-US" sz="2400" dirty="0" smtClean="0">
                <a:solidFill>
                  <a:srgbClr val="00B050"/>
                </a:solidFill>
              </a:rPr>
              <a:t> at </a:t>
            </a:r>
            <a:r>
              <a:rPr lang="en-US" sz="2400" dirty="0" err="1" smtClean="0">
                <a:solidFill>
                  <a:srgbClr val="00B050"/>
                </a:solidFill>
              </a:rPr>
              <a:t>det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er</a:t>
            </a:r>
            <a:r>
              <a:rPr lang="en-US" sz="2400" dirty="0" smtClean="0">
                <a:solidFill>
                  <a:srgbClr val="00B050"/>
                </a:solidFill>
              </a:rPr>
              <a:t> let at </a:t>
            </a:r>
            <a:r>
              <a:rPr lang="en-US" sz="2400" dirty="0" err="1" smtClean="0">
                <a:solidFill>
                  <a:srgbClr val="00B050"/>
                </a:solidFill>
              </a:rPr>
              <a:t>udføre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baseret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på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en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reservekapacitet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på</a:t>
            </a:r>
            <a:r>
              <a:rPr lang="en-US" sz="2400" dirty="0" smtClean="0">
                <a:solidFill>
                  <a:srgbClr val="00B050"/>
                </a:solidFill>
              </a:rPr>
              <a:t> 50%</a:t>
            </a:r>
            <a:r>
              <a:rPr lang="en-US" dirty="0" smtClean="0"/>
              <a:t> </a:t>
            </a:r>
            <a:endParaRPr lang="da-DK" dirty="0"/>
          </a:p>
          <a:p>
            <a:r>
              <a:rPr lang="en-US" dirty="0"/>
              <a:t> </a:t>
            </a:r>
            <a:endParaRPr lang="da-DK" dirty="0"/>
          </a:p>
          <a:p>
            <a:pPr lvl="0"/>
            <a:r>
              <a:rPr lang="en-US" dirty="0"/>
              <a:t> 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6" name="Rektangel 5"/>
          <p:cNvSpPr/>
          <p:nvPr/>
        </p:nvSpPr>
        <p:spPr>
          <a:xfrm>
            <a:off x="511694" y="339371"/>
            <a:ext cx="8141417" cy="687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Eksempel på opstart af FYSISK TRÆNING </a:t>
            </a:r>
          </a:p>
          <a:p>
            <a:pPr algn="ctr"/>
            <a:r>
              <a:rPr lang="da-DK" sz="2400" dirty="0" smtClean="0"/>
              <a:t>FINGRE, HÅNDTRYK &amp; ARME</a:t>
            </a:r>
            <a:endParaRPr lang="da-DK" sz="2400" dirty="0"/>
          </a:p>
        </p:txBody>
      </p:sp>
      <p:sp>
        <p:nvSpPr>
          <p:cNvPr id="8" name="Rektangel 7"/>
          <p:cNvSpPr/>
          <p:nvPr/>
        </p:nvSpPr>
        <p:spPr>
          <a:xfrm>
            <a:off x="1474911" y="5584486"/>
            <a:ext cx="9353006" cy="827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HUSK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Vi </a:t>
            </a:r>
            <a:r>
              <a:rPr lang="en-GB" b="1" dirty="0" err="1" smtClean="0">
                <a:solidFill>
                  <a:schemeClr val="tx1"/>
                </a:solidFill>
              </a:rPr>
              <a:t>træner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ikke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fordi</a:t>
            </a:r>
            <a:r>
              <a:rPr lang="en-GB" b="1" dirty="0" smtClean="0">
                <a:solidFill>
                  <a:schemeClr val="tx1"/>
                </a:solidFill>
              </a:rPr>
              <a:t> vi </a:t>
            </a:r>
            <a:r>
              <a:rPr lang="en-GB" b="1" dirty="0" err="1" smtClean="0">
                <a:solidFill>
                  <a:schemeClr val="tx1"/>
                </a:solidFill>
              </a:rPr>
              <a:t>skal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til</a:t>
            </a:r>
            <a:r>
              <a:rPr lang="en-GB" b="1" dirty="0" smtClean="0">
                <a:solidFill>
                  <a:schemeClr val="tx1"/>
                </a:solidFill>
              </a:rPr>
              <a:t> de </a:t>
            </a:r>
            <a:r>
              <a:rPr lang="en-GB" b="1" dirty="0" err="1" smtClean="0">
                <a:solidFill>
                  <a:schemeClr val="tx1"/>
                </a:solidFill>
              </a:rPr>
              <a:t>olympiske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lege</a:t>
            </a:r>
            <a:r>
              <a:rPr lang="en-GB" b="1" dirty="0" smtClean="0">
                <a:solidFill>
                  <a:schemeClr val="tx1"/>
                </a:solidFill>
              </a:rPr>
              <a:t> –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Kun for at </a:t>
            </a:r>
            <a:r>
              <a:rPr lang="en-GB" b="1" dirty="0" err="1" smtClean="0">
                <a:solidFill>
                  <a:schemeClr val="tx1"/>
                </a:solidFill>
              </a:rPr>
              <a:t>bevare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vores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selvstændige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levevis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endParaRPr lang="da-DK" b="1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61" y="174381"/>
            <a:ext cx="2581312" cy="145234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18903" y="1282736"/>
            <a:ext cx="2202628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     </a:t>
            </a:r>
            <a:r>
              <a:rPr lang="en-GB" sz="2400" dirty="0" err="1" smtClean="0"/>
              <a:t>Jeg</a:t>
            </a:r>
            <a:r>
              <a:rPr lang="en-GB" sz="2400" dirty="0" smtClean="0"/>
              <a:t> </a:t>
            </a:r>
            <a:r>
              <a:rPr lang="en-GB" sz="2400" dirty="0" err="1" smtClean="0"/>
              <a:t>vil</a:t>
            </a:r>
            <a:r>
              <a:rPr lang="en-GB" sz="2400" dirty="0" smtClean="0"/>
              <a:t> </a:t>
            </a:r>
            <a:r>
              <a:rPr lang="en-GB" sz="2400" dirty="0" err="1" smtClean="0"/>
              <a:t>gerne</a:t>
            </a:r>
            <a:endParaRPr lang="en-GB" sz="2400" dirty="0"/>
          </a:p>
        </p:txBody>
      </p:sp>
      <p:sp>
        <p:nvSpPr>
          <p:cNvPr id="10" name="Rektangel 9"/>
          <p:cNvSpPr/>
          <p:nvPr/>
        </p:nvSpPr>
        <p:spPr>
          <a:xfrm>
            <a:off x="4323300" y="1293036"/>
            <a:ext cx="2472136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Min </a:t>
            </a:r>
            <a:r>
              <a:rPr lang="en-GB" sz="2400" dirty="0" err="1" smtClean="0"/>
              <a:t>besluttede</a:t>
            </a:r>
            <a:r>
              <a:rPr lang="en-GB" sz="2400" dirty="0" smtClean="0"/>
              <a:t>  </a:t>
            </a:r>
          </a:p>
          <a:p>
            <a:pPr algn="ctr"/>
            <a:r>
              <a:rPr lang="en-GB" sz="2400" dirty="0" smtClean="0"/>
              <a:t>reserve </a:t>
            </a:r>
            <a:r>
              <a:rPr lang="en-GB" sz="2400" dirty="0" err="1" smtClean="0"/>
              <a:t>kapacitet</a:t>
            </a:r>
            <a:endParaRPr lang="en-GB" sz="2400" dirty="0"/>
          </a:p>
        </p:txBody>
      </p:sp>
      <p:sp>
        <p:nvSpPr>
          <p:cNvPr id="11" name="Rektangel 10"/>
          <p:cNvSpPr/>
          <p:nvPr/>
        </p:nvSpPr>
        <p:spPr>
          <a:xfrm>
            <a:off x="8017655" y="1108530"/>
            <a:ext cx="3858173" cy="1056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    80% </a:t>
            </a:r>
          </a:p>
          <a:p>
            <a:pPr algn="ctr"/>
            <a:r>
              <a:rPr lang="en-GB" sz="2400" dirty="0" err="1" smtClean="0"/>
              <a:t>Af</a:t>
            </a:r>
            <a:r>
              <a:rPr lang="en-GB" sz="2400" dirty="0" smtClean="0"/>
              <a:t> </a:t>
            </a:r>
            <a:r>
              <a:rPr lang="en-GB" sz="2400" dirty="0" err="1" smtClean="0"/>
              <a:t>det</a:t>
            </a:r>
            <a:r>
              <a:rPr lang="en-GB" sz="2400" dirty="0" smtClean="0"/>
              <a:t> </a:t>
            </a:r>
            <a:r>
              <a:rPr lang="en-GB" sz="2400" dirty="0" err="1" smtClean="0"/>
              <a:t>jeg</a:t>
            </a:r>
            <a:r>
              <a:rPr lang="en-GB" sz="2400" dirty="0" smtClean="0"/>
              <a:t> </a:t>
            </a:r>
            <a:r>
              <a:rPr lang="en-GB" sz="2400" dirty="0" err="1" smtClean="0"/>
              <a:t>gerne</a:t>
            </a:r>
            <a:r>
              <a:rPr lang="en-GB" sz="2400" dirty="0" smtClean="0"/>
              <a:t> </a:t>
            </a:r>
            <a:r>
              <a:rPr lang="en-GB" sz="2400" dirty="0" err="1" smtClean="0"/>
              <a:t>vil</a:t>
            </a:r>
            <a:r>
              <a:rPr lang="en-GB" sz="2400" dirty="0" smtClean="0"/>
              <a:t> </a:t>
            </a:r>
            <a:r>
              <a:rPr lang="en-GB" sz="2400" dirty="0" err="1" smtClean="0"/>
              <a:t>kunne</a:t>
            </a:r>
            <a:r>
              <a:rPr lang="en-GB" sz="2400" dirty="0" smtClean="0"/>
              <a:t> + reserve </a:t>
            </a:r>
            <a:r>
              <a:rPr lang="en-GB" sz="2400" dirty="0" err="1" smtClean="0"/>
              <a:t>kapacitet</a:t>
            </a:r>
            <a:endParaRPr lang="en-GB" sz="2400" dirty="0"/>
          </a:p>
        </p:txBody>
      </p:sp>
      <p:sp>
        <p:nvSpPr>
          <p:cNvPr id="12" name="Rektangel 11"/>
          <p:cNvSpPr/>
          <p:nvPr/>
        </p:nvSpPr>
        <p:spPr>
          <a:xfrm>
            <a:off x="3348216" y="1282736"/>
            <a:ext cx="848398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+</a:t>
            </a:r>
            <a:endParaRPr lang="en-GB" sz="4000" dirty="0"/>
          </a:p>
        </p:txBody>
      </p:sp>
      <p:sp>
        <p:nvSpPr>
          <p:cNvPr id="13" name="Rektangel 12"/>
          <p:cNvSpPr/>
          <p:nvPr/>
        </p:nvSpPr>
        <p:spPr>
          <a:xfrm>
            <a:off x="6938438" y="1282736"/>
            <a:ext cx="936215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&amp; =</a:t>
            </a:r>
            <a:endParaRPr lang="en-GB" sz="4000" dirty="0"/>
          </a:p>
        </p:txBody>
      </p:sp>
      <p:sp>
        <p:nvSpPr>
          <p:cNvPr id="14" name="Rektangel 13"/>
          <p:cNvSpPr/>
          <p:nvPr/>
        </p:nvSpPr>
        <p:spPr>
          <a:xfrm>
            <a:off x="855273" y="4027033"/>
            <a:ext cx="2202628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20 kg</a:t>
            </a:r>
            <a:endParaRPr lang="en-GB" sz="2400" dirty="0"/>
          </a:p>
        </p:txBody>
      </p:sp>
      <p:sp>
        <p:nvSpPr>
          <p:cNvPr id="15" name="Rektangel 14"/>
          <p:cNvSpPr/>
          <p:nvPr/>
        </p:nvSpPr>
        <p:spPr>
          <a:xfrm>
            <a:off x="3260032" y="4027033"/>
            <a:ext cx="848398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+</a:t>
            </a:r>
            <a:endParaRPr lang="en-GB" sz="4000" dirty="0"/>
          </a:p>
        </p:txBody>
      </p:sp>
      <p:sp>
        <p:nvSpPr>
          <p:cNvPr id="16" name="Rektangel 15"/>
          <p:cNvSpPr/>
          <p:nvPr/>
        </p:nvSpPr>
        <p:spPr>
          <a:xfrm>
            <a:off x="4308818" y="4016733"/>
            <a:ext cx="2472136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50% = 10 kg.</a:t>
            </a:r>
            <a:endParaRPr lang="en-GB" sz="2400" dirty="0"/>
          </a:p>
        </p:txBody>
      </p:sp>
      <p:sp>
        <p:nvSpPr>
          <p:cNvPr id="18" name="Rektangel 17"/>
          <p:cNvSpPr/>
          <p:nvPr/>
        </p:nvSpPr>
        <p:spPr>
          <a:xfrm>
            <a:off x="6981342" y="4016733"/>
            <a:ext cx="940250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&amp; =</a:t>
            </a:r>
            <a:endParaRPr lang="en-GB" sz="4000" dirty="0"/>
          </a:p>
        </p:txBody>
      </p:sp>
      <p:sp>
        <p:nvSpPr>
          <p:cNvPr id="19" name="Rektangel 18"/>
          <p:cNvSpPr/>
          <p:nvPr/>
        </p:nvSpPr>
        <p:spPr>
          <a:xfrm>
            <a:off x="8121980" y="4011033"/>
            <a:ext cx="3858173" cy="703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</a:t>
            </a:r>
            <a:r>
              <a:rPr lang="en-GB" sz="2400" dirty="0" err="1" smtClean="0"/>
              <a:t>mål</a:t>
            </a:r>
            <a:r>
              <a:rPr lang="en-GB" sz="2400" dirty="0" smtClean="0"/>
              <a:t>.  30 kg</a:t>
            </a:r>
          </a:p>
          <a:p>
            <a:pPr algn="ctr"/>
            <a:r>
              <a:rPr lang="en-GB" sz="2400" dirty="0"/>
              <a:t>8</a:t>
            </a:r>
            <a:r>
              <a:rPr lang="en-GB" sz="2400" dirty="0" smtClean="0"/>
              <a:t>0 % of 30 kg =  24 kg.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33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353618" y="5099380"/>
            <a:ext cx="9353006" cy="827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tx1"/>
                </a:solidFill>
              </a:rPr>
              <a:t>HUSK </a:t>
            </a:r>
          </a:p>
          <a:p>
            <a:pPr lvl="0" algn="ctr"/>
            <a:r>
              <a:rPr lang="en-GB" b="1" dirty="0">
                <a:solidFill>
                  <a:schemeClr val="tx1"/>
                </a:solidFill>
              </a:rPr>
              <a:t>Vi </a:t>
            </a:r>
            <a:r>
              <a:rPr lang="en-GB" b="1" dirty="0" err="1">
                <a:solidFill>
                  <a:schemeClr val="tx1"/>
                </a:solidFill>
              </a:rPr>
              <a:t>træner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ikke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fordi</a:t>
            </a:r>
            <a:r>
              <a:rPr lang="en-GB" b="1" dirty="0">
                <a:solidFill>
                  <a:schemeClr val="tx1"/>
                </a:solidFill>
              </a:rPr>
              <a:t> vi </a:t>
            </a:r>
            <a:r>
              <a:rPr lang="en-GB" b="1" dirty="0" err="1">
                <a:solidFill>
                  <a:schemeClr val="tx1"/>
                </a:solidFill>
              </a:rPr>
              <a:t>skal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til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olympiske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lege</a:t>
            </a:r>
            <a:r>
              <a:rPr lang="en-GB" b="1" dirty="0">
                <a:solidFill>
                  <a:schemeClr val="tx1"/>
                </a:solidFill>
              </a:rPr>
              <a:t> – </a:t>
            </a:r>
          </a:p>
          <a:p>
            <a:pPr lvl="0" algn="ctr"/>
            <a:r>
              <a:rPr lang="en-GB" b="1" dirty="0">
                <a:solidFill>
                  <a:schemeClr val="tx1"/>
                </a:solidFill>
              </a:rPr>
              <a:t>Kun for at </a:t>
            </a:r>
            <a:r>
              <a:rPr lang="en-GB" b="1" dirty="0" err="1">
                <a:solidFill>
                  <a:schemeClr val="tx1"/>
                </a:solidFill>
              </a:rPr>
              <a:t>bevare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vores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selvstændige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levevis</a:t>
            </a:r>
            <a:r>
              <a:rPr lang="en-GB" b="1" dirty="0">
                <a:solidFill>
                  <a:schemeClr val="tx1"/>
                </a:solidFill>
              </a:rPr>
              <a:t>.</a:t>
            </a:r>
            <a:endParaRPr lang="da-DK" b="1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61" y="174381"/>
            <a:ext cx="2581312" cy="145234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55274" y="2718434"/>
            <a:ext cx="1629602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or 4 </a:t>
            </a:r>
            <a:endParaRPr lang="en-GB" sz="2400" dirty="0"/>
          </a:p>
          <a:p>
            <a:pPr algn="ctr"/>
            <a:r>
              <a:rPr lang="en-GB" sz="2400" dirty="0" err="1" smtClean="0"/>
              <a:t>Uger</a:t>
            </a:r>
            <a:endParaRPr lang="en-GB" sz="2400" dirty="0"/>
          </a:p>
        </p:txBody>
      </p:sp>
      <p:sp>
        <p:nvSpPr>
          <p:cNvPr id="10" name="Rektangel 9"/>
          <p:cNvSpPr/>
          <p:nvPr/>
        </p:nvSpPr>
        <p:spPr>
          <a:xfrm>
            <a:off x="3280836" y="1293036"/>
            <a:ext cx="3514600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Ønske</a:t>
            </a:r>
            <a:r>
              <a:rPr lang="en-GB" sz="2400" dirty="0" smtClean="0"/>
              <a:t> + reserve </a:t>
            </a:r>
            <a:r>
              <a:rPr lang="en-GB" sz="2400" dirty="0" err="1" smtClean="0"/>
              <a:t>kapaciet</a:t>
            </a:r>
            <a:endParaRPr lang="en-GB" sz="2400" dirty="0" smtClean="0"/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30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8096403" y="1140509"/>
            <a:ext cx="3858173" cy="984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80% </a:t>
            </a:r>
            <a:r>
              <a:rPr lang="en-GB" dirty="0" err="1"/>
              <a:t>a</a:t>
            </a:r>
            <a:r>
              <a:rPr lang="en-GB" dirty="0" err="1" smtClean="0"/>
              <a:t>f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ønske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</a:p>
          <a:p>
            <a:pPr algn="ctr"/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ønskede</a:t>
            </a:r>
            <a:r>
              <a:rPr lang="en-GB" dirty="0" smtClean="0"/>
              <a:t> reserve </a:t>
            </a:r>
            <a:r>
              <a:rPr lang="en-GB" dirty="0" err="1" smtClean="0"/>
              <a:t>kapacitet</a:t>
            </a:r>
            <a:endParaRPr lang="en-GB" dirty="0" smtClean="0"/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24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89436" y="1303577"/>
            <a:ext cx="848398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+</a:t>
            </a:r>
            <a:endParaRPr lang="en-GB" sz="4000" dirty="0"/>
          </a:p>
        </p:txBody>
      </p:sp>
      <p:sp>
        <p:nvSpPr>
          <p:cNvPr id="13" name="Rektangel 12"/>
          <p:cNvSpPr/>
          <p:nvPr/>
        </p:nvSpPr>
        <p:spPr>
          <a:xfrm>
            <a:off x="6938438" y="1282736"/>
            <a:ext cx="936215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&amp; =</a:t>
            </a:r>
            <a:endParaRPr lang="en-GB" sz="4000" dirty="0"/>
          </a:p>
        </p:txBody>
      </p:sp>
      <p:sp>
        <p:nvSpPr>
          <p:cNvPr id="14" name="Rektangel 13"/>
          <p:cNvSpPr/>
          <p:nvPr/>
        </p:nvSpPr>
        <p:spPr>
          <a:xfrm>
            <a:off x="855274" y="4272671"/>
            <a:ext cx="1676171" cy="727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</a:t>
            </a:r>
            <a:r>
              <a:rPr lang="en-GB" sz="2400" dirty="0"/>
              <a:t>7</a:t>
            </a:r>
            <a:r>
              <a:rPr lang="en-GB" sz="2400" dirty="0" smtClean="0"/>
              <a:t> kg</a:t>
            </a:r>
            <a:endParaRPr lang="en-GB" sz="2400" dirty="0"/>
          </a:p>
        </p:txBody>
      </p:sp>
      <p:sp>
        <p:nvSpPr>
          <p:cNvPr id="19" name="Rektangel 18"/>
          <p:cNvSpPr/>
          <p:nvPr/>
        </p:nvSpPr>
        <p:spPr>
          <a:xfrm>
            <a:off x="6007923" y="4296509"/>
            <a:ext cx="1398622" cy="703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r>
              <a:rPr lang="en-GB" sz="2400" baseline="30000" dirty="0" smtClean="0"/>
              <a:t>ste</a:t>
            </a:r>
            <a:r>
              <a:rPr lang="en-GB" sz="2400" dirty="0" smtClean="0"/>
              <a:t> </a:t>
            </a:r>
            <a:r>
              <a:rPr lang="en-GB" sz="2400" dirty="0" err="1" smtClean="0"/>
              <a:t>Mål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 smtClean="0"/>
              <a:t>12 kg.</a:t>
            </a:r>
            <a:endParaRPr lang="en-GB" sz="2400" dirty="0"/>
          </a:p>
        </p:txBody>
      </p:sp>
      <p:sp>
        <p:nvSpPr>
          <p:cNvPr id="17" name="Rektangel 16"/>
          <p:cNvSpPr/>
          <p:nvPr/>
        </p:nvSpPr>
        <p:spPr>
          <a:xfrm>
            <a:off x="855274" y="3471175"/>
            <a:ext cx="1629602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18 gange</a:t>
            </a:r>
            <a:endParaRPr lang="en-GB" sz="2400" dirty="0"/>
          </a:p>
        </p:txBody>
      </p:sp>
      <p:sp>
        <p:nvSpPr>
          <p:cNvPr id="20" name="Rektangel 19"/>
          <p:cNvSpPr/>
          <p:nvPr/>
        </p:nvSpPr>
        <p:spPr>
          <a:xfrm>
            <a:off x="2684529" y="2716431"/>
            <a:ext cx="160027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or 4 </a:t>
            </a:r>
          </a:p>
          <a:p>
            <a:pPr algn="ctr"/>
            <a:r>
              <a:rPr lang="en-GB" sz="2400" dirty="0" err="1" smtClean="0"/>
              <a:t>Uger</a:t>
            </a:r>
            <a:endParaRPr lang="en-GB" sz="2400" dirty="0"/>
          </a:p>
        </p:txBody>
      </p:sp>
      <p:sp>
        <p:nvSpPr>
          <p:cNvPr id="21" name="Rektangel 20"/>
          <p:cNvSpPr/>
          <p:nvPr/>
        </p:nvSpPr>
        <p:spPr>
          <a:xfrm>
            <a:off x="2689783" y="3485800"/>
            <a:ext cx="160027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18 </a:t>
            </a:r>
            <a:r>
              <a:rPr lang="en-GB" sz="2400" dirty="0"/>
              <a:t>gange</a:t>
            </a:r>
          </a:p>
        </p:txBody>
      </p:sp>
      <p:sp>
        <p:nvSpPr>
          <p:cNvPr id="22" name="Rektangel 21"/>
          <p:cNvSpPr/>
          <p:nvPr/>
        </p:nvSpPr>
        <p:spPr>
          <a:xfrm>
            <a:off x="2684529" y="4272671"/>
            <a:ext cx="1600271" cy="727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</a:t>
            </a:r>
            <a:r>
              <a:rPr lang="en-GB" sz="2400" dirty="0"/>
              <a:t>8</a:t>
            </a:r>
            <a:r>
              <a:rPr lang="en-GB" sz="2400" dirty="0" smtClean="0"/>
              <a:t> kg</a:t>
            </a:r>
            <a:endParaRPr lang="en-GB" sz="2400" dirty="0"/>
          </a:p>
        </p:txBody>
      </p:sp>
      <p:sp>
        <p:nvSpPr>
          <p:cNvPr id="23" name="Rektangel 22"/>
          <p:cNvSpPr/>
          <p:nvPr/>
        </p:nvSpPr>
        <p:spPr>
          <a:xfrm>
            <a:off x="4458053" y="2704073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or 4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 smtClean="0"/>
              <a:t>Uger</a:t>
            </a:r>
            <a:endParaRPr lang="en-GB" sz="2400" dirty="0"/>
          </a:p>
        </p:txBody>
      </p:sp>
      <p:sp>
        <p:nvSpPr>
          <p:cNvPr id="24" name="Rektangel 23"/>
          <p:cNvSpPr/>
          <p:nvPr/>
        </p:nvSpPr>
        <p:spPr>
          <a:xfrm>
            <a:off x="4458053" y="3479158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12 </a:t>
            </a:r>
            <a:r>
              <a:rPr lang="en-GB" sz="2400" dirty="0"/>
              <a:t>gange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458054" y="4280671"/>
            <a:ext cx="1403731" cy="719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9,5 kg</a:t>
            </a:r>
            <a:endParaRPr lang="en-GB" sz="2400" dirty="0"/>
          </a:p>
        </p:txBody>
      </p:sp>
      <p:sp>
        <p:nvSpPr>
          <p:cNvPr id="26" name="Rektangel 25"/>
          <p:cNvSpPr/>
          <p:nvPr/>
        </p:nvSpPr>
        <p:spPr>
          <a:xfrm>
            <a:off x="9140673" y="4305251"/>
            <a:ext cx="1403731" cy="703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</a:t>
            </a:r>
            <a:r>
              <a:rPr lang="en-GB" sz="2400" dirty="0" err="1" smtClean="0"/>
              <a:t>Mål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 smtClean="0"/>
              <a:t>30 kg.</a:t>
            </a:r>
            <a:endParaRPr lang="en-GB" sz="2400" dirty="0"/>
          </a:p>
        </p:txBody>
      </p:sp>
      <p:sp>
        <p:nvSpPr>
          <p:cNvPr id="28" name="Rektangel 27"/>
          <p:cNvSpPr/>
          <p:nvPr/>
        </p:nvSpPr>
        <p:spPr>
          <a:xfrm>
            <a:off x="383313" y="1303577"/>
            <a:ext cx="176312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Ønske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20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5996537" y="3472449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12 </a:t>
            </a:r>
            <a:r>
              <a:rPr lang="en-GB" sz="2400" dirty="0"/>
              <a:t>gange</a:t>
            </a:r>
          </a:p>
        </p:txBody>
      </p:sp>
      <p:sp>
        <p:nvSpPr>
          <p:cNvPr id="30" name="Rektangel 29"/>
          <p:cNvSpPr/>
          <p:nvPr/>
        </p:nvSpPr>
        <p:spPr>
          <a:xfrm>
            <a:off x="6030121" y="2716431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or 4 </a:t>
            </a:r>
            <a:endParaRPr lang="en-GB" sz="2400" dirty="0"/>
          </a:p>
          <a:p>
            <a:pPr algn="ctr"/>
            <a:r>
              <a:rPr lang="en-GB" sz="2400" dirty="0" err="1" smtClean="0"/>
              <a:t>Uger</a:t>
            </a:r>
            <a:endParaRPr lang="en-GB" sz="2400" dirty="0"/>
          </a:p>
        </p:txBody>
      </p:sp>
      <p:sp>
        <p:nvSpPr>
          <p:cNvPr id="31" name="Rektangel 30"/>
          <p:cNvSpPr/>
          <p:nvPr/>
        </p:nvSpPr>
        <p:spPr>
          <a:xfrm>
            <a:off x="9140673" y="3479158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8 </a:t>
            </a:r>
            <a:r>
              <a:rPr lang="en-GB" sz="2400" dirty="0"/>
              <a:t>gange</a:t>
            </a:r>
          </a:p>
        </p:txBody>
      </p:sp>
      <p:sp>
        <p:nvSpPr>
          <p:cNvPr id="32" name="Rektangel 31"/>
          <p:cNvSpPr/>
          <p:nvPr/>
        </p:nvSpPr>
        <p:spPr>
          <a:xfrm>
            <a:off x="9131048" y="2704073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or 4 </a:t>
            </a:r>
            <a:endParaRPr lang="en-GB" sz="2400" dirty="0"/>
          </a:p>
          <a:p>
            <a:pPr algn="ctr"/>
            <a:r>
              <a:rPr lang="en-GB" sz="2400" dirty="0" err="1" smtClean="0"/>
              <a:t>Uger</a:t>
            </a:r>
            <a:endParaRPr lang="en-GB" sz="2400" dirty="0"/>
          </a:p>
        </p:txBody>
      </p:sp>
      <p:sp>
        <p:nvSpPr>
          <p:cNvPr id="2" name="Højrepil 1"/>
          <p:cNvSpPr/>
          <p:nvPr/>
        </p:nvSpPr>
        <p:spPr>
          <a:xfrm>
            <a:off x="855274" y="2415941"/>
            <a:ext cx="10646915" cy="28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 32"/>
          <p:cNvSpPr/>
          <p:nvPr/>
        </p:nvSpPr>
        <p:spPr>
          <a:xfrm>
            <a:off x="1331420" y="6030685"/>
            <a:ext cx="9353006" cy="827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a-DK" b="1" dirty="0" smtClean="0">
                <a:solidFill>
                  <a:schemeClr val="tx1"/>
                </a:solidFill>
              </a:rPr>
              <a:t>Det er grundlæggende uinteressant, på hvilket niveau vi starter – </a:t>
            </a:r>
          </a:p>
          <a:p>
            <a:pPr lvl="0" algn="ctr"/>
            <a:r>
              <a:rPr lang="da-DK" b="1" dirty="0" smtClean="0">
                <a:solidFill>
                  <a:schemeClr val="tx1"/>
                </a:solidFill>
              </a:rPr>
              <a:t>Det vigtige er at vi øger og udvikler.</a:t>
            </a:r>
          </a:p>
          <a:p>
            <a:pPr lvl="0" algn="ctr"/>
            <a:r>
              <a:rPr lang="da-DK" b="1" dirty="0" smtClean="0">
                <a:solidFill>
                  <a:schemeClr val="tx1"/>
                </a:solidFill>
              </a:rPr>
              <a:t>VI ER SENIORER – VI HAR MASSER AF TID.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511694" y="339371"/>
            <a:ext cx="8141417" cy="687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Eksempel på opstart af FYSISK TRÆNING </a:t>
            </a:r>
          </a:p>
          <a:p>
            <a:pPr algn="ctr"/>
            <a:r>
              <a:rPr lang="da-DK" sz="2400" dirty="0"/>
              <a:t>FINGRE, HÅNDTRYK &amp; ARME</a:t>
            </a:r>
          </a:p>
        </p:txBody>
      </p:sp>
    </p:spTree>
    <p:extLst>
      <p:ext uri="{BB962C8B-B14F-4D97-AF65-F5344CB8AC3E}">
        <p14:creationId xmlns:p14="http://schemas.microsoft.com/office/powerpoint/2010/main" val="252739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18012" y="846907"/>
            <a:ext cx="1672045" cy="73152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Step 3</a:t>
            </a:r>
            <a:r>
              <a:rPr lang="en-US" dirty="0" smtClean="0"/>
              <a:t>: 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2159727" y="883918"/>
            <a:ext cx="7802420" cy="657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HVORDAN TRÆNER OG FASTHOLDES DEN FYSISKE STYRKE. </a:t>
            </a:r>
          </a:p>
        </p:txBody>
      </p:sp>
      <p:sp>
        <p:nvSpPr>
          <p:cNvPr id="8" name="Billedforklaring med nedadgående pil 7"/>
          <p:cNvSpPr/>
          <p:nvPr/>
        </p:nvSpPr>
        <p:spPr>
          <a:xfrm>
            <a:off x="2686004" y="2375264"/>
            <a:ext cx="3004457" cy="1811383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Køb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ønske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fødselsdagsgave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ledforklaring med nedadgående pil 8"/>
          <p:cNvSpPr/>
          <p:nvPr/>
        </p:nvSpPr>
        <p:spPr>
          <a:xfrm>
            <a:off x="6078583" y="2375264"/>
            <a:ext cx="5225142" cy="1624152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Eller den mere simple model.</a:t>
            </a:r>
          </a:p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Ha`en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pose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stående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træner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9102" y="3847019"/>
            <a:ext cx="1974653" cy="186418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9710037" y="4854762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20 kg</a:t>
            </a:r>
            <a:endParaRPr lang="da-DK" sz="32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067" y="3620551"/>
            <a:ext cx="2438259" cy="1746149"/>
          </a:xfrm>
          <a:prstGeom prst="rect">
            <a:avLst/>
          </a:prstGeom>
        </p:spPr>
      </p:pic>
      <p:sp>
        <p:nvSpPr>
          <p:cNvPr id="16" name="Billedforklaring med nedadgående pil 15"/>
          <p:cNvSpPr/>
          <p:nvPr/>
        </p:nvSpPr>
        <p:spPr>
          <a:xfrm>
            <a:off x="247604" y="2375264"/>
            <a:ext cx="2225489" cy="132124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fitness centre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0" y="3767822"/>
            <a:ext cx="2169071" cy="1451609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489145" y="5898433"/>
            <a:ext cx="9353006" cy="657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x per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løft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x 18 gange 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begge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hænder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øg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derefter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med 1 kg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indtil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nået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ønsker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5524" y="3877264"/>
            <a:ext cx="1974653" cy="1864183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6436793" y="4833263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 kg</a:t>
            </a:r>
            <a:endParaRPr lang="da-DK" sz="3200" dirty="0"/>
          </a:p>
        </p:txBody>
      </p:sp>
      <p:sp>
        <p:nvSpPr>
          <p:cNvPr id="6" name="Højrepil 5"/>
          <p:cNvSpPr/>
          <p:nvPr/>
        </p:nvSpPr>
        <p:spPr>
          <a:xfrm>
            <a:off x="8078582" y="4678418"/>
            <a:ext cx="1220520" cy="73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92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381000"/>
            <a:ext cx="1015465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39634" y="4688774"/>
            <a:ext cx="11495314" cy="1450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MUSKLER BLIVER STØRRE OG STRÆRKERE, HVIS DE ARBREJDER TIT, MEGET OG HÅRDT NOK.</a:t>
            </a: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 DE BLIVER MINDRE OG SVAGERE HVIS DE IKKE ARBEJDER TIT NOK – LÆNGE NOK OG HÅRDT NOK..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21967" y="90239"/>
            <a:ext cx="12070031" cy="1201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At </a:t>
            </a:r>
            <a:r>
              <a:rPr lang="en-GB" sz="3200" dirty="0" err="1" smtClean="0"/>
              <a:t>vedligeholde</a:t>
            </a:r>
            <a:r>
              <a:rPr lang="en-GB" sz="3200" dirty="0" smtClean="0"/>
              <a:t> </a:t>
            </a:r>
            <a:r>
              <a:rPr lang="en-GB" sz="3200" dirty="0" err="1" smtClean="0"/>
              <a:t>og</a:t>
            </a:r>
            <a:r>
              <a:rPr lang="en-GB" sz="3200" dirty="0" smtClean="0"/>
              <a:t> </a:t>
            </a:r>
            <a:r>
              <a:rPr lang="en-GB" sz="3200" dirty="0" err="1" smtClean="0"/>
              <a:t>udvikles</a:t>
            </a:r>
            <a:r>
              <a:rPr lang="en-GB" sz="3200" dirty="0" smtClean="0"/>
              <a:t> </a:t>
            </a:r>
            <a:r>
              <a:rPr lang="en-GB" sz="3200" dirty="0" err="1" smtClean="0"/>
              <a:t>ens</a:t>
            </a:r>
            <a:r>
              <a:rPr lang="en-GB" sz="3200" dirty="0" smtClean="0"/>
              <a:t> </a:t>
            </a:r>
            <a:r>
              <a:rPr lang="en-GB" sz="3200" dirty="0" err="1" smtClean="0"/>
              <a:t>fysiske</a:t>
            </a:r>
            <a:r>
              <a:rPr lang="en-GB" sz="3200" dirty="0" smtClean="0"/>
              <a:t> </a:t>
            </a:r>
            <a:r>
              <a:rPr lang="en-GB" sz="3200" dirty="0" err="1" smtClean="0"/>
              <a:t>styrke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9" name="Rektangel 8"/>
          <p:cNvSpPr/>
          <p:nvPr/>
        </p:nvSpPr>
        <p:spPr>
          <a:xfrm>
            <a:off x="0" y="887878"/>
            <a:ext cx="12191999" cy="83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Muskler</a:t>
            </a:r>
            <a:r>
              <a:rPr lang="en-GB" sz="2400" dirty="0" smtClean="0"/>
              <a:t> </a:t>
            </a:r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muskler</a:t>
            </a:r>
            <a:r>
              <a:rPr lang="en-GB" sz="2400" dirty="0" smtClean="0"/>
              <a:t>, </a:t>
            </a:r>
            <a:r>
              <a:rPr lang="en-GB" sz="2400" dirty="0" err="1" smtClean="0"/>
              <a:t>uanset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hvem</a:t>
            </a:r>
            <a:r>
              <a:rPr lang="en-GB" sz="2400" dirty="0" smtClean="0"/>
              <a:t> de </a:t>
            </a:r>
            <a:r>
              <a:rPr lang="en-GB" sz="2400" dirty="0" err="1" smtClean="0"/>
              <a:t>sidder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 - </a:t>
            </a:r>
            <a:r>
              <a:rPr lang="en-GB" sz="2400" dirty="0" err="1" smtClean="0"/>
              <a:t>uanset</a:t>
            </a:r>
            <a:r>
              <a:rPr lang="en-GB" sz="2400" dirty="0" smtClean="0"/>
              <a:t> </a:t>
            </a:r>
            <a:r>
              <a:rPr lang="en-GB" sz="2400" dirty="0" err="1" smtClean="0"/>
              <a:t>alderen</a:t>
            </a:r>
            <a:r>
              <a:rPr lang="en-GB" sz="2400" dirty="0" smtClean="0"/>
              <a:t> </a:t>
            </a:r>
            <a:r>
              <a:rPr lang="en-GB" sz="2400" dirty="0" err="1" smtClean="0"/>
              <a:t>af</a:t>
            </a:r>
            <a:r>
              <a:rPr lang="en-GB" sz="2400" dirty="0" smtClean="0"/>
              <a:t> den der </a:t>
            </a:r>
            <a:r>
              <a:rPr lang="en-GB" sz="2400" dirty="0" err="1" smtClean="0"/>
              <a:t>bærer</a:t>
            </a:r>
            <a:r>
              <a:rPr lang="en-GB" sz="2400" dirty="0" smtClean="0"/>
              <a:t> </a:t>
            </a:r>
            <a:r>
              <a:rPr lang="en-GB" sz="2400" dirty="0" err="1" smtClean="0"/>
              <a:t>dem.</a:t>
            </a:r>
            <a:endParaRPr lang="en-GB" sz="2400" dirty="0" smtClean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5" y="1665914"/>
            <a:ext cx="4513646" cy="27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7818" y="270816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Better to ask what will you like to be able to 3 – 5 – 10 or 30 years from now - </a:t>
            </a:r>
          </a:p>
        </p:txBody>
      </p:sp>
      <p:sp>
        <p:nvSpPr>
          <p:cNvPr id="9" name="Rektangel 8"/>
          <p:cNvSpPr/>
          <p:nvPr/>
        </p:nvSpPr>
        <p:spPr>
          <a:xfrm>
            <a:off x="2115136" y="68737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MOST OF US WILL PROBABLY ANSWER</a:t>
            </a:r>
            <a:endParaRPr lang="en-GB" dirty="0"/>
          </a:p>
        </p:txBody>
      </p:sp>
      <p:sp>
        <p:nvSpPr>
          <p:cNvPr id="3" name="Rektangel 2"/>
          <p:cNvSpPr/>
          <p:nvPr/>
        </p:nvSpPr>
        <p:spPr>
          <a:xfrm>
            <a:off x="0" y="1342528"/>
            <a:ext cx="12192000" cy="762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“at </a:t>
            </a:r>
            <a:r>
              <a:rPr lang="en-GB" sz="2800" i="1" dirty="0" err="1" smtClean="0"/>
              <a:t>jeg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gerne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vil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kunne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bære</a:t>
            </a:r>
            <a:r>
              <a:rPr lang="en-GB" sz="2800" i="1" dirty="0" smtClean="0"/>
              <a:t> min </a:t>
            </a:r>
            <a:r>
              <a:rPr lang="en-GB" sz="2800" i="1" dirty="0" err="1" smtClean="0"/>
              <a:t>egen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vægt</a:t>
            </a:r>
            <a:r>
              <a:rPr lang="en-GB" sz="2800" i="1" dirty="0" smtClean="0"/>
              <a:t>.”</a:t>
            </a:r>
            <a:endParaRPr lang="en-GB" sz="2800" i="1" dirty="0"/>
          </a:p>
        </p:txBody>
      </p:sp>
      <p:sp>
        <p:nvSpPr>
          <p:cNvPr id="15" name="Rektangel 14"/>
          <p:cNvSpPr/>
          <p:nvPr/>
        </p:nvSpPr>
        <p:spPr>
          <a:xfrm>
            <a:off x="340239" y="4750484"/>
            <a:ext cx="1774897" cy="1299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Fakta</a:t>
            </a:r>
            <a:r>
              <a:rPr lang="en-GB" sz="2800" dirty="0" smtClean="0"/>
              <a:t> </a:t>
            </a:r>
            <a:r>
              <a:rPr lang="en-GB" sz="2800" dirty="0" err="1" smtClean="0"/>
              <a:t>er</a:t>
            </a:r>
            <a:endParaRPr lang="en-GB" sz="2800" dirty="0"/>
          </a:p>
        </p:txBody>
      </p:sp>
      <p:sp>
        <p:nvSpPr>
          <p:cNvPr id="7" name="Rektangel 6"/>
          <p:cNvSpPr/>
          <p:nvPr/>
        </p:nvSpPr>
        <p:spPr>
          <a:xfrm>
            <a:off x="673768" y="2725028"/>
            <a:ext cx="8200725" cy="1299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Vi </a:t>
            </a:r>
            <a:r>
              <a:rPr lang="en-GB" sz="2800" dirty="0" err="1" smtClean="0"/>
              <a:t>forventer</a:t>
            </a:r>
            <a:r>
              <a:rPr lang="en-GB" sz="2800" dirty="0" smtClean="0"/>
              <a:t> </a:t>
            </a:r>
            <a:r>
              <a:rPr lang="en-GB" sz="2800" dirty="0" err="1" smtClean="0"/>
              <a:t>alle</a:t>
            </a:r>
            <a:r>
              <a:rPr lang="en-GB" sz="2800" dirty="0" smtClean="0"/>
              <a:t> – vi </a:t>
            </a:r>
            <a:r>
              <a:rPr lang="en-GB" sz="2800" dirty="0" err="1" smtClean="0"/>
              <a:t>håber</a:t>
            </a:r>
            <a:r>
              <a:rPr lang="en-GB" sz="2800" dirty="0" smtClean="0"/>
              <a:t> </a:t>
            </a:r>
            <a:r>
              <a:rPr lang="en-GB" sz="2800" dirty="0" err="1" smtClean="0"/>
              <a:t>alle</a:t>
            </a:r>
            <a:r>
              <a:rPr lang="en-GB" sz="2800" dirty="0" smtClean="0"/>
              <a:t> at vi </a:t>
            </a:r>
            <a:r>
              <a:rPr lang="en-GB" sz="2800" dirty="0" err="1" smtClean="0"/>
              <a:t>vil</a:t>
            </a:r>
            <a:r>
              <a:rPr lang="en-GB" sz="2800" dirty="0" smtClean="0"/>
              <a:t> </a:t>
            </a:r>
            <a:r>
              <a:rPr lang="en-GB" sz="2800" dirty="0" err="1" smtClean="0"/>
              <a:t>være</a:t>
            </a:r>
            <a:r>
              <a:rPr lang="en-GB" sz="2800" dirty="0" smtClean="0"/>
              <a:t> I stand </a:t>
            </a:r>
            <a:r>
              <a:rPr lang="en-GB" sz="2800" dirty="0" err="1" smtClean="0"/>
              <a:t>til</a:t>
            </a:r>
            <a:r>
              <a:rPr lang="en-GB" sz="2800" dirty="0" smtClean="0"/>
              <a:t> at </a:t>
            </a:r>
            <a:r>
              <a:rPr lang="en-GB" sz="2800" dirty="0" err="1" smtClean="0"/>
              <a:t>bære</a:t>
            </a:r>
            <a:r>
              <a:rPr lang="en-GB" sz="2800" dirty="0" smtClean="0"/>
              <a:t> </a:t>
            </a:r>
            <a:r>
              <a:rPr lang="en-GB" sz="2800" dirty="0" err="1" smtClean="0"/>
              <a:t>vores</a:t>
            </a:r>
            <a:r>
              <a:rPr lang="en-GB" sz="2800" dirty="0" smtClean="0"/>
              <a:t> </a:t>
            </a:r>
            <a:r>
              <a:rPr lang="en-GB" sz="2800" dirty="0" err="1" smtClean="0"/>
              <a:t>egen</a:t>
            </a:r>
            <a:r>
              <a:rPr lang="en-GB" sz="2800" dirty="0" smtClean="0"/>
              <a:t> </a:t>
            </a:r>
            <a:r>
              <a:rPr lang="en-GB" sz="2800" dirty="0" err="1" smtClean="0"/>
              <a:t>vægt</a:t>
            </a:r>
            <a:r>
              <a:rPr lang="en-GB" sz="2800" dirty="0" smtClean="0"/>
              <a:t> </a:t>
            </a:r>
            <a:r>
              <a:rPr lang="en-GB" sz="2800" dirty="0" err="1" smtClean="0"/>
              <a:t>uden</a:t>
            </a:r>
            <a:r>
              <a:rPr lang="en-GB" sz="2800" dirty="0" smtClean="0"/>
              <a:t> at </a:t>
            </a:r>
            <a:r>
              <a:rPr lang="en-GB" sz="2800" dirty="0" err="1" smtClean="0"/>
              <a:t>føle</a:t>
            </a:r>
            <a:r>
              <a:rPr lang="en-GB" sz="2800" dirty="0" smtClean="0"/>
              <a:t>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belastende</a:t>
            </a:r>
            <a:r>
              <a:rPr lang="en-GB" sz="2800" dirty="0" smtClean="0"/>
              <a:t>, </a:t>
            </a:r>
            <a:r>
              <a:rPr lang="en-GB" sz="2800" dirty="0" err="1" smtClean="0"/>
              <a:t>som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stor</a:t>
            </a:r>
            <a:r>
              <a:rPr lang="en-GB" sz="2800" dirty="0" smtClean="0"/>
              <a:t> </a:t>
            </a:r>
            <a:r>
              <a:rPr lang="en-GB" sz="2800" dirty="0" err="1" smtClean="0"/>
              <a:t>udfordring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8" name="Rektangel 7"/>
          <p:cNvSpPr/>
          <p:nvPr/>
        </p:nvSpPr>
        <p:spPr>
          <a:xfrm>
            <a:off x="2560320" y="4731234"/>
            <a:ext cx="6525929" cy="1299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At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kan</a:t>
            </a:r>
            <a:r>
              <a:rPr lang="en-GB" sz="2800" dirty="0" smtClean="0"/>
              <a:t> vi </a:t>
            </a:r>
            <a:r>
              <a:rPr lang="en-GB" sz="2800" dirty="0" err="1" smtClean="0"/>
              <a:t>ikke</a:t>
            </a:r>
            <a:r>
              <a:rPr lang="en-GB" sz="2800" dirty="0" smtClean="0"/>
              <a:t>, </a:t>
            </a:r>
            <a:r>
              <a:rPr lang="en-GB" sz="2800" dirty="0" err="1" smtClean="0"/>
              <a:t>hvis</a:t>
            </a:r>
            <a:r>
              <a:rPr lang="en-GB" sz="2800" dirty="0" smtClean="0"/>
              <a:t> vi </a:t>
            </a:r>
            <a:r>
              <a:rPr lang="en-GB" sz="2800" dirty="0" err="1" smtClean="0"/>
              <a:t>ikke</a:t>
            </a:r>
            <a:r>
              <a:rPr lang="en-GB" sz="2800" dirty="0" smtClean="0"/>
              <a:t> </a:t>
            </a:r>
            <a:r>
              <a:rPr lang="en-GB" sz="2800" dirty="0" err="1" smtClean="0"/>
              <a:t>investerer</a:t>
            </a:r>
            <a:r>
              <a:rPr lang="en-GB" sz="2800" dirty="0" smtClean="0"/>
              <a:t> </a:t>
            </a:r>
            <a:r>
              <a:rPr lang="en-GB" sz="2800" dirty="0" err="1" smtClean="0"/>
              <a:t>lidt</a:t>
            </a:r>
            <a:r>
              <a:rPr lang="en-GB" sz="2800" dirty="0" smtClean="0"/>
              <a:t> </a:t>
            </a:r>
            <a:r>
              <a:rPr lang="en-GB" sz="2800" dirty="0" err="1" smtClean="0"/>
              <a:t>tid</a:t>
            </a:r>
            <a:r>
              <a:rPr lang="en-GB" sz="2800" dirty="0" smtClean="0"/>
              <a:t> I at </a:t>
            </a:r>
            <a:r>
              <a:rPr lang="en-GB" sz="2800" dirty="0" err="1" smtClean="0"/>
              <a:t>vores</a:t>
            </a:r>
            <a:r>
              <a:rPr lang="en-GB" sz="2800" dirty="0" smtClean="0"/>
              <a:t> </a:t>
            </a:r>
            <a:r>
              <a:rPr lang="en-GB" sz="2800" dirty="0" err="1" smtClean="0"/>
              <a:t>ønske</a:t>
            </a:r>
            <a:r>
              <a:rPr lang="en-GB" sz="2800" dirty="0" smtClean="0"/>
              <a:t> </a:t>
            </a:r>
            <a:r>
              <a:rPr lang="en-GB" sz="2800" dirty="0" err="1" smtClean="0"/>
              <a:t>og</a:t>
            </a:r>
            <a:r>
              <a:rPr lang="en-GB" sz="2800" dirty="0" smtClean="0"/>
              <a:t> </a:t>
            </a:r>
            <a:r>
              <a:rPr lang="en-GB" sz="2800" dirty="0" err="1" smtClean="0"/>
              <a:t>håb</a:t>
            </a:r>
            <a:r>
              <a:rPr lang="en-GB" sz="2800" dirty="0" smtClean="0"/>
              <a:t> </a:t>
            </a:r>
            <a:r>
              <a:rPr lang="en-GB" sz="2800" dirty="0" err="1" smtClean="0"/>
              <a:t>opfyldes</a:t>
            </a:r>
            <a:r>
              <a:rPr lang="en-GB" sz="2800" dirty="0" smtClean="0"/>
              <a:t>.</a:t>
            </a:r>
          </a:p>
        </p:txBody>
      </p:sp>
      <p:sp>
        <p:nvSpPr>
          <p:cNvPr id="4" name="Højrepil 3"/>
          <p:cNvSpPr/>
          <p:nvPr/>
        </p:nvSpPr>
        <p:spPr>
          <a:xfrm>
            <a:off x="1910566" y="5197642"/>
            <a:ext cx="1049154" cy="56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77" y="2551992"/>
            <a:ext cx="2247953" cy="33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788493" y="2589595"/>
            <a:ext cx="10068961" cy="3753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800" dirty="0" smtClean="0"/>
          </a:p>
          <a:p>
            <a:r>
              <a:rPr lang="da-DK" sz="7300" dirty="0" smtClean="0"/>
              <a:t>Hvordan vedligeholder vi</a:t>
            </a:r>
          </a:p>
          <a:p>
            <a:r>
              <a:rPr lang="da-DK" sz="7300" dirty="0" smtClean="0"/>
              <a:t> den fysiske styrke i benene </a:t>
            </a:r>
          </a:p>
          <a:p>
            <a:r>
              <a:rPr lang="da-DK" sz="7300" dirty="0" smtClean="0"/>
              <a:t>og </a:t>
            </a:r>
          </a:p>
          <a:p>
            <a:r>
              <a:rPr lang="da-DK" sz="7300" dirty="0" smtClean="0"/>
              <a:t>især I </a:t>
            </a:r>
            <a:r>
              <a:rPr lang="da-DK" sz="7300" dirty="0" err="1" smtClean="0"/>
              <a:t>låres</a:t>
            </a:r>
            <a:r>
              <a:rPr lang="da-DK" sz="7300" dirty="0" smtClean="0"/>
              <a:t> strækker.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42" y="475045"/>
            <a:ext cx="3429000" cy="211455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1296504"/>
            <a:ext cx="7505762" cy="1031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err="1" smtClean="0"/>
              <a:t>Hvordan</a:t>
            </a:r>
            <a:r>
              <a:rPr lang="en-GB" sz="4500" dirty="0" smtClean="0"/>
              <a:t> </a:t>
            </a:r>
            <a:r>
              <a:rPr lang="en-GB" sz="4500" dirty="0" err="1" smtClean="0"/>
              <a:t>måler</a:t>
            </a:r>
            <a:r>
              <a:rPr lang="en-GB" sz="4500" dirty="0" smtClean="0"/>
              <a:t> vi,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81" y="2644155"/>
            <a:ext cx="5029200" cy="217932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911663" y="1135165"/>
            <a:ext cx="10671320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Rejse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sætte</a:t>
            </a:r>
            <a:r>
              <a:rPr lang="en-GB" dirty="0" smtClean="0"/>
              <a:t> sig </a:t>
            </a:r>
            <a:r>
              <a:rPr lang="en-GB" dirty="0" err="1" smtClean="0"/>
              <a:t>fra</a:t>
            </a:r>
            <a:r>
              <a:rPr lang="en-GB" dirty="0" smtClean="0"/>
              <a:t> stolen </a:t>
            </a:r>
            <a:r>
              <a:rPr lang="en-GB" b="1" dirty="0" smtClean="0">
                <a:solidFill>
                  <a:srgbClr val="FF0000"/>
                </a:solidFill>
              </a:rPr>
              <a:t>1 x 18 times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778" y="5283230"/>
            <a:ext cx="121919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/>
              <a:t>Armene</a:t>
            </a:r>
            <a:r>
              <a:rPr lang="en-GB" sz="3600" dirty="0" smtClean="0"/>
              <a:t> </a:t>
            </a:r>
            <a:r>
              <a:rPr lang="en-GB" sz="3600" dirty="0" err="1" smtClean="0"/>
              <a:t>foran</a:t>
            </a:r>
            <a:r>
              <a:rPr lang="en-GB" sz="3600" dirty="0" smtClean="0"/>
              <a:t> </a:t>
            </a:r>
            <a:r>
              <a:rPr lang="en-GB" sz="3600" dirty="0" err="1" smtClean="0"/>
              <a:t>og</a:t>
            </a:r>
            <a:r>
              <a:rPr lang="en-GB" sz="3600" dirty="0" smtClean="0"/>
              <a:t> </a:t>
            </a:r>
            <a:r>
              <a:rPr lang="en-GB" sz="3600" dirty="0" err="1" smtClean="0"/>
              <a:t>knæerne</a:t>
            </a:r>
            <a:r>
              <a:rPr lang="en-GB" sz="3600" dirty="0" smtClean="0"/>
              <a:t> </a:t>
            </a:r>
            <a:r>
              <a:rPr lang="en-GB" sz="3600" dirty="0" err="1" smtClean="0"/>
              <a:t>bøjede</a:t>
            </a:r>
            <a:r>
              <a:rPr lang="en-GB" sz="3600" dirty="0" smtClean="0"/>
              <a:t> I </a:t>
            </a:r>
            <a:r>
              <a:rPr lang="en-GB" sz="3600" dirty="0" err="1" smtClean="0"/>
              <a:t>lidt</a:t>
            </a:r>
            <a:r>
              <a:rPr lang="en-GB" sz="3600" dirty="0" smtClean="0"/>
              <a:t> mere end  90 grader.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4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9082087" y="3181350"/>
            <a:ext cx="1836179" cy="3357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70 kg Kapacitet –16% </a:t>
            </a:r>
          </a:p>
          <a:p>
            <a:pPr algn="ctr"/>
            <a:r>
              <a:rPr lang="da-DK" dirty="0" smtClean="0"/>
              <a:t>Reserve kapacitet</a:t>
            </a: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644653" y="1609725"/>
            <a:ext cx="2879598" cy="4576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Nuværende </a:t>
            </a:r>
            <a:r>
              <a:rPr lang="en-GB" sz="2000" dirty="0" err="1" smtClean="0">
                <a:solidFill>
                  <a:schemeClr val="tx1"/>
                </a:solidFill>
              </a:rPr>
              <a:t>kapacitet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er</a:t>
            </a:r>
            <a:r>
              <a:rPr lang="en-GB" sz="2000" dirty="0" smtClean="0">
                <a:solidFill>
                  <a:schemeClr val="tx1"/>
                </a:solidFill>
              </a:rPr>
              <a:t>  90 kg.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err="1" smtClean="0"/>
              <a:t>Reservekapaciteten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på</a:t>
            </a:r>
            <a:r>
              <a:rPr lang="en-GB" sz="1600" dirty="0" smtClean="0"/>
              <a:t> </a:t>
            </a:r>
          </a:p>
          <a:p>
            <a:pPr algn="ctr"/>
            <a:r>
              <a:rPr lang="en-GB" sz="2000" dirty="0" smtClean="0"/>
              <a:t> </a:t>
            </a:r>
            <a:r>
              <a:rPr lang="en-GB" sz="2000" dirty="0"/>
              <a:t>50%. </a:t>
            </a:r>
            <a:endParaRPr lang="en-GB" sz="2000" dirty="0" smtClean="0"/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632254" y="3897823"/>
            <a:ext cx="2891997" cy="2375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Opgaven: at </a:t>
            </a:r>
            <a:r>
              <a:rPr lang="en-GB" b="1" dirty="0" err="1" smtClean="0">
                <a:solidFill>
                  <a:schemeClr val="tx1"/>
                </a:solidFill>
              </a:rPr>
              <a:t>løfte</a:t>
            </a:r>
            <a:r>
              <a:rPr lang="en-GB" b="1" dirty="0" smtClean="0">
                <a:solidFill>
                  <a:schemeClr val="tx1"/>
                </a:solidFill>
              </a:rPr>
              <a:t> din </a:t>
            </a:r>
            <a:r>
              <a:rPr lang="en-GB" b="1" dirty="0" err="1" smtClean="0">
                <a:solidFill>
                  <a:schemeClr val="tx1"/>
                </a:solidFill>
              </a:rPr>
              <a:t>krops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vægt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på</a:t>
            </a:r>
            <a:r>
              <a:rPr lang="en-GB" b="1" dirty="0" smtClean="0">
                <a:solidFill>
                  <a:schemeClr val="tx1"/>
                </a:solidFill>
              </a:rPr>
              <a:t> 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b="1" dirty="0" smtClean="0">
                <a:solidFill>
                  <a:schemeClr val="tx1"/>
                </a:solidFill>
              </a:rPr>
              <a:t>0 kg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Billedforklaring med nedadgående pil 16"/>
          <p:cNvSpPr/>
          <p:nvPr/>
        </p:nvSpPr>
        <p:spPr>
          <a:xfrm>
            <a:off x="6238875" y="283282"/>
            <a:ext cx="5181601" cy="928688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Hvis</a:t>
            </a:r>
            <a:r>
              <a:rPr lang="en-GB" dirty="0" smtClean="0">
                <a:solidFill>
                  <a:schemeClr val="tx1"/>
                </a:solidFill>
              </a:rPr>
              <a:t> dine ben </a:t>
            </a:r>
            <a:r>
              <a:rPr lang="en-GB" dirty="0" err="1" smtClean="0">
                <a:solidFill>
                  <a:schemeClr val="tx1"/>
                </a:solidFill>
              </a:rPr>
              <a:t>muskler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kommende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år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stort</a:t>
            </a:r>
            <a:r>
              <a:rPr lang="en-GB" dirty="0" smtClean="0">
                <a:solidFill>
                  <a:schemeClr val="tx1"/>
                </a:solidFill>
              </a:rPr>
              <a:t> set kun </a:t>
            </a:r>
            <a:r>
              <a:rPr lang="en-GB" dirty="0" err="1" smtClean="0">
                <a:solidFill>
                  <a:schemeClr val="tx1"/>
                </a:solidFill>
              </a:rPr>
              <a:t>skal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løfte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egen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vægt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238875" y="1173761"/>
            <a:ext cx="5181600" cy="1545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Så</a:t>
            </a:r>
            <a:r>
              <a:rPr lang="en-GB" dirty="0" smtClean="0"/>
              <a:t> </a:t>
            </a:r>
            <a:r>
              <a:rPr lang="en-GB" dirty="0" err="1" smtClean="0"/>
              <a:t>vil</a:t>
            </a:r>
            <a:r>
              <a:rPr lang="en-GB" dirty="0" smtClean="0"/>
              <a:t> din </a:t>
            </a:r>
            <a:r>
              <a:rPr lang="en-GB" dirty="0" err="1" smtClean="0"/>
              <a:t>muskelstyrke</a:t>
            </a:r>
            <a:r>
              <a:rPr lang="en-GB" dirty="0" smtClean="0"/>
              <a:t> </a:t>
            </a:r>
            <a:r>
              <a:rPr lang="en-GB" dirty="0" err="1" smtClean="0"/>
              <a:t>langsomt</a:t>
            </a:r>
            <a:r>
              <a:rPr lang="en-GB" dirty="0" smtClean="0"/>
              <a:t> </a:t>
            </a:r>
            <a:r>
              <a:rPr lang="en-GB" dirty="0" err="1" smtClean="0"/>
              <a:t>tilpasse</a:t>
            </a:r>
            <a:r>
              <a:rPr lang="en-GB" dirty="0" smtClean="0"/>
              <a:t> sig I </a:t>
            </a:r>
            <a:r>
              <a:rPr lang="en-GB" dirty="0" err="1" smtClean="0"/>
              <a:t>forhold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at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den </a:t>
            </a:r>
            <a:r>
              <a:rPr lang="en-GB" dirty="0" err="1" smtClean="0"/>
              <a:t>maksimale</a:t>
            </a:r>
            <a:r>
              <a:rPr lang="en-GB" dirty="0" smtClean="0"/>
              <a:t> </a:t>
            </a:r>
            <a:r>
              <a:rPr lang="en-GB" dirty="0" err="1" smtClean="0"/>
              <a:t>opgave</a:t>
            </a:r>
            <a:r>
              <a:rPr lang="en-GB" dirty="0" smtClean="0"/>
              <a:t> der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løses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Reserve </a:t>
            </a:r>
            <a:r>
              <a:rPr lang="en-GB" dirty="0" err="1" smtClean="0"/>
              <a:t>kapacitetn</a:t>
            </a:r>
            <a:r>
              <a:rPr lang="en-GB" dirty="0" smtClean="0"/>
              <a:t> will </a:t>
            </a:r>
            <a:r>
              <a:rPr lang="en-GB" dirty="0" err="1" smtClean="0"/>
              <a:t>langsom</a:t>
            </a:r>
            <a:r>
              <a:rPr lang="en-GB" dirty="0" smtClean="0"/>
              <a:t> men </a:t>
            </a:r>
            <a:r>
              <a:rPr lang="en-GB" dirty="0" err="1" smtClean="0"/>
              <a:t>sikkert</a:t>
            </a:r>
            <a:r>
              <a:rPr lang="en-GB" dirty="0" smtClean="0"/>
              <a:t> </a:t>
            </a:r>
            <a:r>
              <a:rPr lang="en-GB" dirty="0" err="1" smtClean="0"/>
              <a:t>blive</a:t>
            </a:r>
            <a:r>
              <a:rPr lang="en-GB" dirty="0" smtClean="0"/>
              <a:t> </a:t>
            </a:r>
            <a:r>
              <a:rPr lang="en-GB" dirty="0" err="1" smtClean="0"/>
              <a:t>mindre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mindre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" name="Rektangel 20"/>
          <p:cNvSpPr/>
          <p:nvPr/>
        </p:nvSpPr>
        <p:spPr>
          <a:xfrm>
            <a:off x="6031471" y="2886075"/>
            <a:ext cx="1836179" cy="3680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80 kg </a:t>
            </a:r>
            <a:r>
              <a:rPr lang="en-GB" dirty="0" err="1" smtClean="0"/>
              <a:t>kapacitet</a:t>
            </a:r>
            <a:r>
              <a:rPr lang="en-GB" dirty="0" smtClean="0"/>
              <a:t> – </a:t>
            </a:r>
          </a:p>
          <a:p>
            <a:pPr algn="ctr"/>
            <a:r>
              <a:rPr lang="en-GB" dirty="0" smtClean="0"/>
              <a:t>30% </a:t>
            </a:r>
          </a:p>
          <a:p>
            <a:pPr algn="ctr"/>
            <a:r>
              <a:rPr lang="en-GB" dirty="0" smtClean="0"/>
              <a:t>Reserve </a:t>
            </a:r>
            <a:r>
              <a:rPr lang="en-GB" dirty="0" err="1" smtClean="0"/>
              <a:t>kapacitet</a:t>
            </a:r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6031471" y="4174704"/>
            <a:ext cx="1836179" cy="2375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Opgaven: at </a:t>
            </a:r>
            <a:r>
              <a:rPr lang="en-GB" b="1" dirty="0" err="1">
                <a:solidFill>
                  <a:schemeClr val="tx1"/>
                </a:solidFill>
              </a:rPr>
              <a:t>løfte</a:t>
            </a:r>
            <a:r>
              <a:rPr lang="en-GB" b="1" dirty="0">
                <a:solidFill>
                  <a:schemeClr val="tx1"/>
                </a:solidFill>
              </a:rPr>
              <a:t> din </a:t>
            </a:r>
            <a:r>
              <a:rPr lang="en-GB" b="1" dirty="0" err="1">
                <a:solidFill>
                  <a:schemeClr val="tx1"/>
                </a:solidFill>
              </a:rPr>
              <a:t>krops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vægt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på</a:t>
            </a:r>
            <a:r>
              <a:rPr lang="en-GB" b="1" dirty="0">
                <a:solidFill>
                  <a:schemeClr val="tx1"/>
                </a:solidFill>
              </a:rPr>
              <a:t>  60 kg</a:t>
            </a:r>
          </a:p>
        </p:txBody>
      </p:sp>
      <p:sp>
        <p:nvSpPr>
          <p:cNvPr id="22" name="Rektangel 21"/>
          <p:cNvSpPr/>
          <p:nvPr/>
        </p:nvSpPr>
        <p:spPr>
          <a:xfrm>
            <a:off x="9082087" y="4162529"/>
            <a:ext cx="1836179" cy="2375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Opgaven: at </a:t>
            </a:r>
            <a:r>
              <a:rPr lang="en-GB" b="1" dirty="0" err="1">
                <a:solidFill>
                  <a:schemeClr val="tx1"/>
                </a:solidFill>
              </a:rPr>
              <a:t>løfte</a:t>
            </a:r>
            <a:r>
              <a:rPr lang="en-GB" b="1" dirty="0">
                <a:solidFill>
                  <a:schemeClr val="tx1"/>
                </a:solidFill>
              </a:rPr>
              <a:t> din </a:t>
            </a:r>
            <a:r>
              <a:rPr lang="en-GB" b="1" dirty="0" err="1">
                <a:solidFill>
                  <a:schemeClr val="tx1"/>
                </a:solidFill>
              </a:rPr>
              <a:t>krops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vægt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på</a:t>
            </a:r>
            <a:r>
              <a:rPr lang="en-GB" b="1" dirty="0">
                <a:solidFill>
                  <a:schemeClr val="tx1"/>
                </a:solidFill>
              </a:rPr>
              <a:t>  60 kg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" y="115029"/>
            <a:ext cx="2258597" cy="1270771"/>
          </a:xfrm>
          <a:prstGeom prst="rect">
            <a:avLst/>
          </a:prstGeom>
        </p:spPr>
      </p:pic>
      <p:sp>
        <p:nvSpPr>
          <p:cNvPr id="2" name="Billedforklaring med nedadgående pil 1"/>
          <p:cNvSpPr/>
          <p:nvPr/>
        </p:nvSpPr>
        <p:spPr>
          <a:xfrm>
            <a:off x="1114425" y="747626"/>
            <a:ext cx="2314575" cy="63817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Being</a:t>
            </a:r>
            <a:r>
              <a:rPr lang="da-DK" dirty="0" smtClean="0"/>
              <a:t> 65 </a:t>
            </a:r>
            <a:r>
              <a:rPr lang="da-DK" dirty="0" err="1" smtClean="0"/>
              <a:t>year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009" y="418866"/>
            <a:ext cx="1096630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Hvordan trænes fysisk styrke I vores ben/lår.</a:t>
            </a:r>
            <a:br>
              <a:rPr lang="da-DK" dirty="0" smtClean="0"/>
            </a:br>
            <a:r>
              <a:rPr lang="da-DK" dirty="0" smtClean="0"/>
              <a:t>Sammen med andre eller alene der hjemme.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1" y="3103910"/>
            <a:ext cx="5029200" cy="217932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773118" y="2151165"/>
            <a:ext cx="10671320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Start med at rejse og sætte jer 3 x 18 gange</a:t>
            </a:r>
            <a:endParaRPr lang="da-DK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778" y="5283230"/>
            <a:ext cx="121919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dirty="0" smtClean="0"/>
              <a:t>Armene foldede foran dig, knæene I en bøjning lidt over 90 grader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1411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009" y="41886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Hvordan kan man træne benene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4" y="2547574"/>
            <a:ext cx="5029200" cy="217932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8" y="2538306"/>
            <a:ext cx="5029200" cy="2179320"/>
          </a:xfrm>
          <a:prstGeom prst="rect">
            <a:avLst/>
          </a:prstGeom>
        </p:spPr>
      </p:pic>
      <p:sp>
        <p:nvSpPr>
          <p:cNvPr id="10" name="Terning 9"/>
          <p:cNvSpPr/>
          <p:nvPr/>
        </p:nvSpPr>
        <p:spPr>
          <a:xfrm>
            <a:off x="876765" y="3357435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1" name="Terning 10"/>
          <p:cNvSpPr/>
          <p:nvPr/>
        </p:nvSpPr>
        <p:spPr>
          <a:xfrm>
            <a:off x="1391433" y="3360991"/>
            <a:ext cx="212437" cy="611465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0" name="Terning 19"/>
          <p:cNvSpPr/>
          <p:nvPr/>
        </p:nvSpPr>
        <p:spPr>
          <a:xfrm>
            <a:off x="6580391" y="3394942"/>
            <a:ext cx="343181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1" name="Terning 20"/>
          <p:cNvSpPr/>
          <p:nvPr/>
        </p:nvSpPr>
        <p:spPr>
          <a:xfrm>
            <a:off x="7127131" y="3394941"/>
            <a:ext cx="343181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4" name="Terning 23"/>
          <p:cNvSpPr/>
          <p:nvPr/>
        </p:nvSpPr>
        <p:spPr>
          <a:xfrm rot="1638027">
            <a:off x="9539382" y="3148903"/>
            <a:ext cx="279176" cy="519086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5" name="Terning 24"/>
          <p:cNvSpPr/>
          <p:nvPr/>
        </p:nvSpPr>
        <p:spPr>
          <a:xfrm rot="1638027">
            <a:off x="9977930" y="3396277"/>
            <a:ext cx="247469" cy="480137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6" name="Terning 25"/>
          <p:cNvSpPr/>
          <p:nvPr/>
        </p:nvSpPr>
        <p:spPr>
          <a:xfrm rot="1638027">
            <a:off x="8012651" y="3222694"/>
            <a:ext cx="279176" cy="519086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Terning 26"/>
          <p:cNvSpPr/>
          <p:nvPr/>
        </p:nvSpPr>
        <p:spPr>
          <a:xfrm rot="1638027">
            <a:off x="8552223" y="3424952"/>
            <a:ext cx="247469" cy="480137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8" name="Terning 27"/>
          <p:cNvSpPr/>
          <p:nvPr/>
        </p:nvSpPr>
        <p:spPr>
          <a:xfrm>
            <a:off x="10906691" y="3016501"/>
            <a:ext cx="28705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Terning 28"/>
          <p:cNvSpPr/>
          <p:nvPr/>
        </p:nvSpPr>
        <p:spPr>
          <a:xfrm>
            <a:off x="11412771" y="3005415"/>
            <a:ext cx="28705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0" name="Terning 29"/>
          <p:cNvSpPr/>
          <p:nvPr/>
        </p:nvSpPr>
        <p:spPr>
          <a:xfrm rot="1156785">
            <a:off x="2364370" y="3215584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1" name="Terning 30"/>
          <p:cNvSpPr/>
          <p:nvPr/>
        </p:nvSpPr>
        <p:spPr>
          <a:xfrm rot="1156785">
            <a:off x="2796773" y="3351462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2" name="Terning 31"/>
          <p:cNvSpPr/>
          <p:nvPr/>
        </p:nvSpPr>
        <p:spPr>
          <a:xfrm rot="1156785">
            <a:off x="3820978" y="3206346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Terning 32"/>
          <p:cNvSpPr/>
          <p:nvPr/>
        </p:nvSpPr>
        <p:spPr>
          <a:xfrm rot="1156785">
            <a:off x="4293232" y="3351460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4" name="Terning 33"/>
          <p:cNvSpPr/>
          <p:nvPr/>
        </p:nvSpPr>
        <p:spPr>
          <a:xfrm>
            <a:off x="5182738" y="3062089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5" name="Terning 34"/>
          <p:cNvSpPr/>
          <p:nvPr/>
        </p:nvSpPr>
        <p:spPr>
          <a:xfrm>
            <a:off x="5686216" y="3062089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847009" y="4725541"/>
            <a:ext cx="4976276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en-GB" dirty="0" err="1" smtClean="0"/>
              <a:t>Rejs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sæt</a:t>
            </a:r>
            <a:r>
              <a:rPr lang="en-GB" dirty="0" smtClean="0"/>
              <a:t> dig  3 x 18 gange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378691" y="5815141"/>
            <a:ext cx="11813309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en-GB" dirty="0" smtClean="0"/>
              <a:t>Du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skynde</a:t>
            </a:r>
            <a:r>
              <a:rPr lang="en-GB" dirty="0" smtClean="0"/>
              <a:t> dig – du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føle</a:t>
            </a:r>
            <a:r>
              <a:rPr lang="en-GB" dirty="0" smtClean="0"/>
              <a:t> dig </a:t>
            </a:r>
            <a:r>
              <a:rPr lang="en-GB" dirty="0" err="1" smtClean="0"/>
              <a:t>sikker</a:t>
            </a:r>
            <a:r>
              <a:rPr lang="en-GB" dirty="0" smtClean="0"/>
              <a:t> </a:t>
            </a:r>
            <a:r>
              <a:rPr lang="en-GB" dirty="0" err="1" smtClean="0"/>
              <a:t>før</a:t>
            </a:r>
            <a:r>
              <a:rPr lang="en-GB" dirty="0" smtClean="0"/>
              <a:t> du </a:t>
            </a:r>
            <a:r>
              <a:rPr lang="en-GB" dirty="0" err="1" smtClean="0"/>
              <a:t>rejser</a:t>
            </a:r>
            <a:r>
              <a:rPr lang="en-GB" dirty="0" smtClean="0"/>
              <a:t> dig med </a:t>
            </a:r>
            <a:r>
              <a:rPr lang="en-GB" dirty="0" err="1" smtClean="0"/>
              <a:t>flere</a:t>
            </a:r>
            <a:r>
              <a:rPr lang="en-GB" dirty="0" smtClean="0"/>
              <a:t> kilo.</a:t>
            </a:r>
          </a:p>
          <a:p>
            <a:endParaRPr lang="da-DK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6593994" y="4705127"/>
            <a:ext cx="4976276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en-GB" dirty="0" err="1" smtClean="0"/>
              <a:t>Rejs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sæt</a:t>
            </a:r>
            <a:r>
              <a:rPr lang="en-GB" dirty="0" smtClean="0"/>
              <a:t> dig  3 x 18 gange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39" name="Rektangel 38"/>
          <p:cNvSpPr/>
          <p:nvPr/>
        </p:nvSpPr>
        <p:spPr>
          <a:xfrm>
            <a:off x="1884561" y="955114"/>
            <a:ext cx="8801568" cy="1278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Køb eller 2 ønske 2 poser eller 2 rygsække – </a:t>
            </a:r>
          </a:p>
          <a:p>
            <a:pPr algn="ctr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Fyld 1, 5 eller flere kilo I </a:t>
            </a:r>
            <a:r>
              <a:rPr lang="da-D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forhold til den </a:t>
            </a:r>
            <a:r>
              <a:rPr lang="da-D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kapacitet du har malt.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2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2184935" cy="51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5751075"/>
            <a:ext cx="1772687" cy="8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05" y="2197462"/>
            <a:ext cx="2493530" cy="292661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623127" y="20332"/>
            <a:ext cx="9125528" cy="730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Køb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elfler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 et par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rygsække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 et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hjørne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gemme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gem. 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847557" y="3059630"/>
            <a:ext cx="329481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1599490" y="3085541"/>
            <a:ext cx="359128" cy="7389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227" y="2183396"/>
            <a:ext cx="2493530" cy="292661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3535375" y="31163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4301839" y="31163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</a:t>
            </a:r>
            <a:endParaRPr lang="da-DK" dirty="0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223" y="2169331"/>
            <a:ext cx="2493530" cy="2926617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6163707" y="3134179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19" name="Rektangel 18"/>
          <p:cNvSpPr/>
          <p:nvPr/>
        </p:nvSpPr>
        <p:spPr>
          <a:xfrm>
            <a:off x="6905804" y="31042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5872" y="1417468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 smtClean="0"/>
              <a:t>Kropsvægt </a:t>
            </a:r>
          </a:p>
          <a:p>
            <a:pPr algn="ctr"/>
            <a:r>
              <a:rPr lang="en-GB" sz="2400" dirty="0" err="1" smtClean="0"/>
              <a:t>skal</a:t>
            </a:r>
            <a:r>
              <a:rPr lang="en-GB" sz="2400" dirty="0" smtClean="0"/>
              <a:t> </a:t>
            </a:r>
            <a:r>
              <a:rPr lang="en-GB" sz="2400" dirty="0" err="1" smtClean="0"/>
              <a:t>løftes</a:t>
            </a:r>
            <a:endParaRPr lang="en-GB" sz="2400" dirty="0" smtClean="0"/>
          </a:p>
        </p:txBody>
      </p:sp>
      <p:sp>
        <p:nvSpPr>
          <p:cNvPr id="21" name="Rektangel 20"/>
          <p:cNvSpPr/>
          <p:nvPr/>
        </p:nvSpPr>
        <p:spPr>
          <a:xfrm>
            <a:off x="415872" y="4861806"/>
            <a:ext cx="2493530" cy="648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Reserve </a:t>
            </a:r>
            <a:r>
              <a:rPr lang="en-GB" sz="2400" dirty="0" err="1" smtClean="0"/>
              <a:t>kapacitet</a:t>
            </a:r>
            <a:r>
              <a:rPr lang="en-GB" sz="2400" dirty="0" smtClean="0"/>
              <a:t>  </a:t>
            </a:r>
          </a:p>
          <a:p>
            <a:pPr algn="ctr"/>
            <a:r>
              <a:rPr lang="en-GB" sz="2400" dirty="0" smtClean="0"/>
              <a:t>16%</a:t>
            </a:r>
            <a:endParaRPr lang="en-GB" sz="2400" dirty="0"/>
          </a:p>
        </p:txBody>
      </p:sp>
      <p:sp>
        <p:nvSpPr>
          <p:cNvPr id="22" name="Rektangel 21"/>
          <p:cNvSpPr/>
          <p:nvPr/>
        </p:nvSpPr>
        <p:spPr>
          <a:xfrm>
            <a:off x="3106227" y="4861806"/>
            <a:ext cx="2493530" cy="6484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Reserve </a:t>
            </a:r>
            <a:r>
              <a:rPr lang="en-GB" sz="2400" dirty="0" err="1"/>
              <a:t>kapacitet</a:t>
            </a:r>
            <a:r>
              <a:rPr lang="en-GB" sz="2400" dirty="0"/>
              <a:t>  </a:t>
            </a:r>
          </a:p>
          <a:p>
            <a:pPr algn="ctr"/>
            <a:r>
              <a:rPr lang="en-GB" sz="2400" dirty="0" smtClean="0"/>
              <a:t>33%</a:t>
            </a:r>
            <a:endParaRPr lang="en-GB" sz="2400" dirty="0"/>
          </a:p>
        </p:txBody>
      </p:sp>
      <p:sp>
        <p:nvSpPr>
          <p:cNvPr id="24" name="Rektangel 23"/>
          <p:cNvSpPr/>
          <p:nvPr/>
        </p:nvSpPr>
        <p:spPr>
          <a:xfrm>
            <a:off x="5725223" y="4859739"/>
            <a:ext cx="2493530" cy="6505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Reserve </a:t>
            </a:r>
            <a:r>
              <a:rPr lang="en-GB" sz="2400" dirty="0" err="1"/>
              <a:t>kapacitet</a:t>
            </a:r>
            <a:r>
              <a:rPr lang="en-GB" sz="2400" dirty="0"/>
              <a:t>  </a:t>
            </a:r>
          </a:p>
          <a:p>
            <a:pPr algn="ctr"/>
            <a:r>
              <a:rPr lang="en-GB" sz="2400" dirty="0" smtClean="0"/>
              <a:t>50%</a:t>
            </a:r>
            <a:endParaRPr lang="en-GB" sz="2400" dirty="0"/>
          </a:p>
        </p:txBody>
      </p:sp>
      <p:sp>
        <p:nvSpPr>
          <p:cNvPr id="25" name="Rektangel 24"/>
          <p:cNvSpPr/>
          <p:nvPr/>
        </p:nvSpPr>
        <p:spPr>
          <a:xfrm>
            <a:off x="3106766" y="1417469"/>
            <a:ext cx="2493530" cy="9744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/>
              <a:t>Kropsvægt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sp>
        <p:nvSpPr>
          <p:cNvPr id="26" name="Rektangel 25"/>
          <p:cNvSpPr/>
          <p:nvPr/>
        </p:nvSpPr>
        <p:spPr>
          <a:xfrm>
            <a:off x="5725223" y="1417468"/>
            <a:ext cx="2493530" cy="971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 err="1"/>
              <a:t>Kropsvægt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982" y="2169331"/>
            <a:ext cx="2493530" cy="2926617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9098982" y="1417469"/>
            <a:ext cx="2493530" cy="9941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8</a:t>
            </a:r>
            <a:r>
              <a:rPr lang="en-GB" sz="2400" dirty="0" smtClean="0">
                <a:solidFill>
                  <a:srgbClr val="00B050"/>
                </a:solidFill>
              </a:rPr>
              <a:t>0 kg </a:t>
            </a:r>
          </a:p>
          <a:p>
            <a:pPr algn="ctr"/>
            <a:r>
              <a:rPr lang="en-GB" sz="2400" dirty="0" err="1"/>
              <a:t>Kropsvægt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sp>
        <p:nvSpPr>
          <p:cNvPr id="28" name="Rektangel 27"/>
          <p:cNvSpPr/>
          <p:nvPr/>
        </p:nvSpPr>
        <p:spPr>
          <a:xfrm>
            <a:off x="9098982" y="4850466"/>
            <a:ext cx="2493530" cy="6597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Reserve </a:t>
            </a:r>
            <a:r>
              <a:rPr lang="en-GB" sz="2400" dirty="0" err="1"/>
              <a:t>kapacitet</a:t>
            </a:r>
            <a:r>
              <a:rPr lang="en-GB" sz="2400" dirty="0"/>
              <a:t>  </a:t>
            </a:r>
          </a:p>
          <a:p>
            <a:pPr algn="ctr"/>
            <a:r>
              <a:rPr lang="en-GB" sz="2400" dirty="0" smtClean="0"/>
              <a:t>40%</a:t>
            </a:r>
            <a:endParaRPr lang="en-GB" sz="2400" dirty="0"/>
          </a:p>
        </p:txBody>
      </p:sp>
      <p:sp>
        <p:nvSpPr>
          <p:cNvPr id="29" name="Rektangel 28"/>
          <p:cNvSpPr/>
          <p:nvPr/>
        </p:nvSpPr>
        <p:spPr>
          <a:xfrm>
            <a:off x="10295669" y="306679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0" name="Rektangel 29"/>
          <p:cNvSpPr/>
          <p:nvPr/>
        </p:nvSpPr>
        <p:spPr>
          <a:xfrm>
            <a:off x="9504821" y="3059630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1" name="Rektangel 30"/>
          <p:cNvSpPr/>
          <p:nvPr/>
        </p:nvSpPr>
        <p:spPr>
          <a:xfrm>
            <a:off x="2623128" y="779742"/>
            <a:ext cx="9125528" cy="5235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Fyld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 kilo 1kg, 5 kg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flere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indtil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 finder din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grænse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40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2184935" cy="51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84" y="2916352"/>
            <a:ext cx="2493530" cy="2926617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890" y="2903367"/>
            <a:ext cx="2493530" cy="2926617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517359" y="5831640"/>
            <a:ext cx="2493530" cy="558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Reserve </a:t>
            </a:r>
            <a:r>
              <a:rPr lang="en-GB" dirty="0" err="1" smtClean="0"/>
              <a:t>kapacitet</a:t>
            </a:r>
            <a:r>
              <a:rPr lang="en-GB" dirty="0" smtClean="0"/>
              <a:t>  </a:t>
            </a:r>
          </a:p>
          <a:p>
            <a:pPr algn="ctr"/>
            <a:r>
              <a:rPr lang="en-GB" dirty="0" smtClean="0"/>
              <a:t>66%</a:t>
            </a:r>
            <a:endParaRPr lang="en-GB" dirty="0"/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532" y="2903367"/>
            <a:ext cx="2493530" cy="2926617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8923410" y="345232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1" name="Rektangel 30"/>
          <p:cNvSpPr/>
          <p:nvPr/>
        </p:nvSpPr>
        <p:spPr>
          <a:xfrm>
            <a:off x="943789" y="3722487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2" name="Rektangel 31"/>
          <p:cNvSpPr/>
          <p:nvPr/>
        </p:nvSpPr>
        <p:spPr>
          <a:xfrm>
            <a:off x="5562634" y="380150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3989" y="4632955"/>
            <a:ext cx="940211" cy="88761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752551" y="5062336"/>
            <a:ext cx="832241" cy="37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15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>
          <a:xfrm>
            <a:off x="6313038" y="38015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7" name="Rektangel 36"/>
          <p:cNvSpPr/>
          <p:nvPr/>
        </p:nvSpPr>
        <p:spPr>
          <a:xfrm>
            <a:off x="9654200" y="3431316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189" y="4685585"/>
            <a:ext cx="940211" cy="821092"/>
          </a:xfrm>
          <a:prstGeom prst="rect">
            <a:avLst/>
          </a:prstGeom>
        </p:spPr>
      </p:pic>
      <p:sp>
        <p:nvSpPr>
          <p:cNvPr id="40" name="Rektangel 39"/>
          <p:cNvSpPr/>
          <p:nvPr/>
        </p:nvSpPr>
        <p:spPr>
          <a:xfrm>
            <a:off x="1699871" y="3722487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41" name="Billede 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507" y="4633670"/>
            <a:ext cx="940211" cy="821092"/>
          </a:xfrm>
          <a:prstGeom prst="rect">
            <a:avLst/>
          </a:prstGeom>
        </p:spPr>
      </p:pic>
      <p:sp>
        <p:nvSpPr>
          <p:cNvPr id="42" name="Rektangel 41"/>
          <p:cNvSpPr/>
          <p:nvPr/>
        </p:nvSpPr>
        <p:spPr>
          <a:xfrm>
            <a:off x="860101" y="5049495"/>
            <a:ext cx="724270" cy="323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5</a:t>
            </a:r>
            <a:endParaRPr lang="da-DK" dirty="0"/>
          </a:p>
        </p:txBody>
      </p:sp>
      <p:sp>
        <p:nvSpPr>
          <p:cNvPr id="43" name="Rektangel 42"/>
          <p:cNvSpPr/>
          <p:nvPr/>
        </p:nvSpPr>
        <p:spPr>
          <a:xfrm>
            <a:off x="5471491" y="4994614"/>
            <a:ext cx="832241" cy="37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10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>
          <a:xfrm>
            <a:off x="526984" y="2094364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/>
              <a:t>Kropsvægt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sp>
        <p:nvSpPr>
          <p:cNvPr id="44" name="Rektangel 43"/>
          <p:cNvSpPr/>
          <p:nvPr/>
        </p:nvSpPr>
        <p:spPr>
          <a:xfrm>
            <a:off x="5129611" y="2084484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/>
              <a:t>Kropsvægt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sp>
        <p:nvSpPr>
          <p:cNvPr id="45" name="Rektangel 44"/>
          <p:cNvSpPr/>
          <p:nvPr/>
        </p:nvSpPr>
        <p:spPr>
          <a:xfrm>
            <a:off x="5149532" y="5829984"/>
            <a:ext cx="2493530" cy="558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Reserve </a:t>
            </a:r>
            <a:r>
              <a:rPr lang="en-GB" dirty="0" err="1"/>
              <a:t>kapacitet</a:t>
            </a:r>
            <a:r>
              <a:rPr lang="en-GB" dirty="0"/>
              <a:t>  </a:t>
            </a:r>
          </a:p>
          <a:p>
            <a:pPr algn="ctr"/>
            <a:r>
              <a:rPr lang="en-GB" dirty="0" smtClean="0"/>
              <a:t>80%</a:t>
            </a:r>
            <a:endParaRPr lang="en-GB" dirty="0"/>
          </a:p>
        </p:txBody>
      </p:sp>
      <p:sp>
        <p:nvSpPr>
          <p:cNvPr id="46" name="Rektangel 45"/>
          <p:cNvSpPr/>
          <p:nvPr/>
        </p:nvSpPr>
        <p:spPr>
          <a:xfrm>
            <a:off x="8485890" y="5776671"/>
            <a:ext cx="2493530" cy="558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Reserve </a:t>
            </a:r>
            <a:r>
              <a:rPr lang="en-GB" dirty="0" err="1"/>
              <a:t>kapacitet</a:t>
            </a:r>
            <a:r>
              <a:rPr lang="en-GB" dirty="0"/>
              <a:t>  </a:t>
            </a:r>
          </a:p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47" name="Rektangel 46"/>
          <p:cNvSpPr/>
          <p:nvPr/>
        </p:nvSpPr>
        <p:spPr>
          <a:xfrm>
            <a:off x="8485890" y="2094363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en-GB" sz="2400" dirty="0"/>
              <a:t>Kropsvægt </a:t>
            </a:r>
          </a:p>
          <a:p>
            <a:pPr algn="ctr"/>
            <a:r>
              <a:rPr lang="en-GB" sz="2400" dirty="0" err="1"/>
              <a:t>skal</a:t>
            </a:r>
            <a:r>
              <a:rPr lang="en-GB" sz="2400" dirty="0"/>
              <a:t> </a:t>
            </a:r>
            <a:r>
              <a:rPr lang="en-GB" sz="2400" dirty="0" err="1"/>
              <a:t>løftes</a:t>
            </a:r>
            <a:endParaRPr lang="en-GB" sz="2400" dirty="0"/>
          </a:p>
        </p:txBody>
      </p:sp>
      <p:sp>
        <p:nvSpPr>
          <p:cNvPr id="3" name="Billedforklaring med nedadgående pil 2"/>
          <p:cNvSpPr/>
          <p:nvPr/>
        </p:nvSpPr>
        <p:spPr>
          <a:xfrm>
            <a:off x="8485890" y="346509"/>
            <a:ext cx="2573537" cy="141491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Hvad er alternativet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4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17" y="400551"/>
            <a:ext cx="91344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2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48640" y="3221336"/>
            <a:ext cx="8306602" cy="2647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EN TRAPPETRIN KAN OGSÅ GØRE DET UDFOR EN TRAPPE.</a:t>
            </a:r>
          </a:p>
          <a:p>
            <a:pPr algn="ctr"/>
            <a:r>
              <a:rPr lang="da-DK" sz="3600" dirty="0" smtClean="0"/>
              <a:t>1: En fod op – næste fod op</a:t>
            </a:r>
          </a:p>
          <a:p>
            <a:pPr algn="ctr"/>
            <a:r>
              <a:rPr lang="da-DK" sz="3600" dirty="0" smtClean="0"/>
              <a:t>2: Første fod ned – næste fod ned.</a:t>
            </a:r>
          </a:p>
          <a:p>
            <a:pPr algn="ctr"/>
            <a:r>
              <a:rPr lang="da-DK" sz="3600" dirty="0" smtClean="0"/>
              <a:t>3. Fortsæt indtil dit mål er nået.</a:t>
            </a:r>
          </a:p>
          <a:p>
            <a:pPr algn="ctr"/>
            <a:r>
              <a:rPr lang="da-DK" sz="3600" dirty="0" smtClean="0"/>
              <a:t> </a:t>
            </a:r>
          </a:p>
          <a:p>
            <a:pPr algn="ctr"/>
            <a:endParaRPr lang="da-DK" sz="3600" dirty="0" smtClean="0"/>
          </a:p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6" name="Rektangel 5"/>
          <p:cNvSpPr/>
          <p:nvPr/>
        </p:nvSpPr>
        <p:spPr>
          <a:xfrm>
            <a:off x="548640" y="1145408"/>
            <a:ext cx="6362299" cy="124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 smtClean="0"/>
          </a:p>
          <a:p>
            <a:pPr algn="ctr"/>
            <a:r>
              <a:rPr lang="en-GB" sz="3600" dirty="0" err="1" smtClean="0"/>
              <a:t>Det</a:t>
            </a:r>
            <a:r>
              <a:rPr lang="en-GB" sz="3600" dirty="0" smtClean="0"/>
              <a:t> </a:t>
            </a:r>
            <a:r>
              <a:rPr lang="en-GB" sz="3600" dirty="0" err="1" smtClean="0"/>
              <a:t>er</a:t>
            </a:r>
            <a:r>
              <a:rPr lang="en-GB" sz="3600" dirty="0" smtClean="0"/>
              <a:t> </a:t>
            </a:r>
            <a:r>
              <a:rPr lang="en-GB" sz="3600" dirty="0" err="1" smtClean="0"/>
              <a:t>godt</a:t>
            </a:r>
            <a:r>
              <a:rPr lang="en-GB" sz="3600" dirty="0" smtClean="0"/>
              <a:t> at </a:t>
            </a:r>
            <a:r>
              <a:rPr lang="en-GB" sz="3600" dirty="0" err="1" smtClean="0"/>
              <a:t>finde</a:t>
            </a:r>
            <a:r>
              <a:rPr lang="en-GB" sz="3600" dirty="0" smtClean="0"/>
              <a:t> </a:t>
            </a:r>
            <a:r>
              <a:rPr lang="en-GB" sz="3600" dirty="0" err="1" smtClean="0"/>
              <a:t>en</a:t>
            </a:r>
            <a:r>
              <a:rPr lang="en-GB" sz="3600" dirty="0" smtClean="0"/>
              <a:t> </a:t>
            </a:r>
            <a:r>
              <a:rPr lang="en-GB" sz="3600" dirty="0" err="1" smtClean="0"/>
              <a:t>trappe</a:t>
            </a:r>
            <a:r>
              <a:rPr lang="en-GB" sz="3600" dirty="0" smtClean="0"/>
              <a:t> </a:t>
            </a:r>
            <a:r>
              <a:rPr lang="en-GB" sz="3600" dirty="0" err="1" smtClean="0"/>
              <a:t>og</a:t>
            </a:r>
            <a:r>
              <a:rPr lang="en-GB" sz="3600" dirty="0" smtClean="0"/>
              <a:t> </a:t>
            </a:r>
            <a:r>
              <a:rPr lang="en-GB" sz="3600" dirty="0" err="1" smtClean="0"/>
              <a:t>bruge</a:t>
            </a:r>
            <a:r>
              <a:rPr lang="en-GB" sz="3600" dirty="0" smtClean="0"/>
              <a:t> den?</a:t>
            </a:r>
          </a:p>
          <a:p>
            <a:pPr algn="ctr"/>
            <a:r>
              <a:rPr lang="en-GB" dirty="0" smtClean="0"/>
              <a:t>.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2" y="3327213"/>
            <a:ext cx="2762451" cy="2762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77" y="202082"/>
            <a:ext cx="2247953" cy="33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160002" y="3114696"/>
            <a:ext cx="8407935" cy="2259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5400" b="1" dirty="0" smtClean="0">
                <a:solidFill>
                  <a:srgbClr val="00B050"/>
                </a:solidFill>
              </a:rPr>
              <a:t>DE GODE NYHEDER</a:t>
            </a:r>
            <a:endParaRPr lang="da-DK" sz="5400" b="1" dirty="0">
              <a:solidFill>
                <a:srgbClr val="00B050"/>
              </a:solidFill>
            </a:endParaRPr>
          </a:p>
        </p:txBody>
      </p:sp>
      <p:pic>
        <p:nvPicPr>
          <p:cNvPr id="5" name="Billede 4" descr="\\its-afil02\oj-desktop$\ojncv\Desktop\EU PROJEKTER\2017 projekter\Bette preparation for senior life\Seniorbilleder til Kræn\COLOURBOX6768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7" y="363476"/>
            <a:ext cx="5242069" cy="329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77924" y="702645"/>
            <a:ext cx="8318977" cy="1383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HUSK AT DET BEDSTE RESULTAT FREMKOMMER  </a:t>
            </a:r>
          </a:p>
          <a:p>
            <a:pPr algn="ctr"/>
            <a:r>
              <a:rPr lang="en-GB" sz="2400" dirty="0" smtClean="0"/>
              <a:t>HVIS VI GØR DET 2 GANGE OM UGEN OG ENDNU BEDRE HVIS VI GØR DET 3 GANGE OM UGEN. </a:t>
            </a:r>
            <a:endParaRPr lang="da-DK" sz="2400" dirty="0"/>
          </a:p>
        </p:txBody>
      </p:sp>
      <p:sp>
        <p:nvSpPr>
          <p:cNvPr id="5" name="Rektangel 4"/>
          <p:cNvSpPr/>
          <p:nvPr/>
        </p:nvSpPr>
        <p:spPr>
          <a:xfrm>
            <a:off x="866275" y="2906831"/>
            <a:ext cx="10838046" cy="904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NÅR VI HAR FORLADT ARBEJDSMARKEDET– </a:t>
            </a:r>
          </a:p>
          <a:p>
            <a:pPr algn="ctr"/>
            <a:r>
              <a:rPr lang="en-GB" sz="2400" dirty="0" smtClean="0"/>
              <a:t>SÅ HAR VI FÅET 37 TIL TIMER MERE OM UGEN - </a:t>
            </a:r>
            <a:endParaRPr lang="da-DK" sz="2400" dirty="0"/>
          </a:p>
        </p:txBody>
      </p:sp>
      <p:sp>
        <p:nvSpPr>
          <p:cNvPr id="6" name="Rektangel 5"/>
          <p:cNvSpPr/>
          <p:nvPr/>
        </p:nvSpPr>
        <p:spPr>
          <a:xfrm>
            <a:off x="2415943" y="4543127"/>
            <a:ext cx="8489480" cy="148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DET TAGER KUN 10 MINUTTER X 3 AT INVESTERE LIDT I AT BEVARE EVNEN TIL AT LØFTE VORES EGEN VÆGT TIL FØRSTE ETAGE</a:t>
            </a:r>
          </a:p>
          <a:p>
            <a:pPr algn="ctr"/>
            <a:r>
              <a:rPr lang="da-DK" sz="2400" dirty="0" smtClean="0"/>
              <a:t>ELLER LØFTE DEN ANDRE STEDER HEN </a:t>
            </a:r>
          </a:p>
          <a:p>
            <a:pPr algn="ctr"/>
            <a:r>
              <a:rPr lang="da-DK" sz="2400" dirty="0" smtClean="0"/>
              <a:t>OM 10 ÅR ELLER OM 20 ÅR.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1389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203707" y="2050182"/>
            <a:ext cx="7602162" cy="1788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Skal</a:t>
            </a:r>
            <a:r>
              <a:rPr lang="en-GB" sz="2800" dirty="0" smtClean="0"/>
              <a:t> vi </a:t>
            </a:r>
            <a:r>
              <a:rPr lang="en-GB" sz="2800" dirty="0" err="1" smtClean="0"/>
              <a:t>måle</a:t>
            </a:r>
            <a:r>
              <a:rPr lang="en-GB" sz="2800" dirty="0" smtClean="0"/>
              <a:t> </a:t>
            </a:r>
            <a:r>
              <a:rPr lang="en-GB" sz="2800" dirty="0" err="1" smtClean="0"/>
              <a:t>styrken</a:t>
            </a:r>
            <a:r>
              <a:rPr lang="en-GB" sz="2800" dirty="0" smtClean="0"/>
              <a:t> I </a:t>
            </a:r>
            <a:r>
              <a:rPr lang="en-GB" sz="2800" dirty="0" err="1" smtClean="0"/>
              <a:t>vores</a:t>
            </a:r>
            <a:r>
              <a:rPr lang="en-GB" sz="2800" dirty="0" smtClean="0"/>
              <a:t> ben?.</a:t>
            </a:r>
          </a:p>
        </p:txBody>
      </p:sp>
    </p:spTree>
    <p:extLst>
      <p:ext uri="{BB962C8B-B14F-4D97-AF65-F5344CB8AC3E}">
        <p14:creationId xmlns:p14="http://schemas.microsoft.com/office/powerpoint/2010/main" val="159667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1" y="1676157"/>
            <a:ext cx="6690670" cy="44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67079" y="2761281"/>
            <a:ext cx="11319823" cy="1282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10 </a:t>
            </a:r>
            <a:r>
              <a:rPr lang="en-GB" sz="2800" b="1" dirty="0" err="1" smtClean="0">
                <a:solidFill>
                  <a:schemeClr val="tx1"/>
                </a:solidFill>
              </a:rPr>
              <a:t>til</a:t>
            </a:r>
            <a:r>
              <a:rPr lang="en-GB" sz="2800" b="1" dirty="0" smtClean="0">
                <a:solidFill>
                  <a:schemeClr val="tx1"/>
                </a:solidFill>
              </a:rPr>
              <a:t> 45% </a:t>
            </a:r>
            <a:r>
              <a:rPr lang="en-GB" sz="2800" b="1" dirty="0" err="1" smtClean="0">
                <a:solidFill>
                  <a:schemeClr val="tx1"/>
                </a:solidFill>
              </a:rPr>
              <a:t>forøgning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efter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8 – 12 </a:t>
            </a:r>
            <a:r>
              <a:rPr lang="en-GB" sz="2800" b="1" dirty="0" err="1" smtClean="0">
                <a:solidFill>
                  <a:schemeClr val="tx1"/>
                </a:solidFill>
              </a:rPr>
              <a:t>ugers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regulær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træning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af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muskel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styrken</a:t>
            </a:r>
            <a:r>
              <a:rPr lang="en-GB" sz="2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ktangel 9"/>
          <p:cNvSpPr/>
          <p:nvPr/>
        </p:nvSpPr>
        <p:spPr>
          <a:xfrm>
            <a:off x="496388" y="4703471"/>
            <a:ext cx="11495314" cy="1450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Den </a:t>
            </a:r>
            <a:r>
              <a:rPr lang="en-GB" sz="2400" b="1" dirty="0" err="1" smtClean="0">
                <a:solidFill>
                  <a:schemeClr val="tx1"/>
                </a:solidFill>
              </a:rPr>
              <a:t>opbyggede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styrke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er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ikke</a:t>
            </a:r>
            <a:r>
              <a:rPr lang="en-GB" sz="2400" b="1" dirty="0" smtClean="0">
                <a:solidFill>
                  <a:schemeClr val="tx1"/>
                </a:solidFill>
              </a:rPr>
              <a:t> kun </a:t>
            </a:r>
            <a:r>
              <a:rPr lang="en-GB" sz="2400" b="1" dirty="0" err="1" smtClean="0">
                <a:solidFill>
                  <a:schemeClr val="tx1"/>
                </a:solidFill>
              </a:rPr>
              <a:t>opnået</a:t>
            </a:r>
            <a:r>
              <a:rPr lang="en-GB" sz="2400" b="1" dirty="0" smtClean="0">
                <a:solidFill>
                  <a:schemeClr val="tx1"/>
                </a:solidFill>
              </a:rPr>
              <a:t> via </a:t>
            </a:r>
            <a:r>
              <a:rPr lang="en-GB" sz="2400" b="1" dirty="0" err="1" smtClean="0">
                <a:solidFill>
                  <a:schemeClr val="tx1"/>
                </a:solidFill>
              </a:rPr>
              <a:t>en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forøget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muskelmasse</a:t>
            </a:r>
            <a:r>
              <a:rPr lang="en-GB" sz="2400" b="1" dirty="0" smtClean="0">
                <a:solidFill>
                  <a:schemeClr val="tx1"/>
                </a:solidFill>
              </a:rPr>
              <a:t>  –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Men </a:t>
            </a:r>
            <a:r>
              <a:rPr lang="en-GB" sz="2800" b="1" dirty="0" err="1" smtClean="0">
                <a:solidFill>
                  <a:schemeClr val="tx1"/>
                </a:solidFill>
              </a:rPr>
              <a:t>skyldes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også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øgning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af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antal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nervetråde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83394" y="204385"/>
            <a:ext cx="7650707" cy="1970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B050"/>
                </a:solidFill>
              </a:rPr>
              <a:t>Seniorer</a:t>
            </a:r>
            <a:r>
              <a:rPr lang="en-GB" sz="2400" b="1" dirty="0" smtClean="0">
                <a:solidFill>
                  <a:srgbClr val="00B050"/>
                </a:solidFill>
              </a:rPr>
              <a:t> +60 </a:t>
            </a:r>
            <a:r>
              <a:rPr lang="en-GB" sz="2400" b="1" dirty="0" err="1" smtClean="0">
                <a:solidFill>
                  <a:srgbClr val="00B050"/>
                </a:solidFill>
              </a:rPr>
              <a:t>har</a:t>
            </a:r>
            <a:r>
              <a:rPr lang="en-GB" sz="2400" b="1" dirty="0" smtClean="0">
                <a:solidFill>
                  <a:srgbClr val="00B050"/>
                </a:solidFill>
              </a:rPr>
              <a:t> same effect </a:t>
            </a:r>
            <a:r>
              <a:rPr lang="en-GB" sz="2400" b="1" dirty="0" err="1" smtClean="0">
                <a:solidFill>
                  <a:srgbClr val="00B050"/>
                </a:solidFill>
              </a:rPr>
              <a:t>og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udbytte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GB" sz="2000" b="1" dirty="0" err="1" smtClean="0">
                <a:solidFill>
                  <a:schemeClr val="tx1"/>
                </a:solidFill>
              </a:rPr>
              <a:t>Af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træning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og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opbygning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af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muskelmasse</a:t>
            </a:r>
            <a:r>
              <a:rPr lang="en-GB" sz="20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GB" sz="2400" b="1" dirty="0" err="1" smtClean="0">
                <a:solidFill>
                  <a:srgbClr val="00B050"/>
                </a:solidFill>
              </a:rPr>
              <a:t>Som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yngre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mennesker</a:t>
            </a:r>
            <a:r>
              <a:rPr lang="en-GB" sz="2400" b="1" dirty="0" smtClean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48" y="351270"/>
            <a:ext cx="2844416" cy="21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77198" y="366705"/>
            <a:ext cx="8466288" cy="2659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Svage ældre –(plejehjemsbeboere) blev tilbudt  </a:t>
            </a:r>
          </a:p>
          <a:p>
            <a:pPr algn="ctr"/>
            <a:r>
              <a:rPr lang="da-DK" sz="2400" i="1" dirty="0" smtClean="0"/>
              <a:t>Styrke træning</a:t>
            </a:r>
          </a:p>
          <a:p>
            <a:pPr algn="ctr"/>
            <a:r>
              <a:rPr lang="da-DK" sz="2400" i="1" dirty="0" smtClean="0"/>
              <a:t/>
            </a:r>
            <a:br>
              <a:rPr lang="da-DK" sz="2400" i="1" dirty="0" smtClean="0"/>
            </a:br>
            <a:r>
              <a:rPr lang="da-DK" sz="2400" dirty="0" smtClean="0"/>
              <a:t>  på bade et moderat niveau (</a:t>
            </a:r>
            <a:r>
              <a:rPr lang="da-DK" sz="2400" b="1" dirty="0" smtClean="0"/>
              <a:t>40% af max kapacitet</a:t>
            </a:r>
            <a:r>
              <a:rPr lang="da-DK" sz="2400" dirty="0" smtClean="0"/>
              <a:t>)</a:t>
            </a:r>
            <a:br>
              <a:rPr lang="da-DK" sz="2400" dirty="0" smtClean="0"/>
            </a:br>
            <a:r>
              <a:rPr lang="da-DK" sz="2400" dirty="0" smtClean="0"/>
              <a:t>  op til</a:t>
            </a:r>
          </a:p>
          <a:p>
            <a:pPr algn="ctr"/>
            <a:r>
              <a:rPr lang="da-DK" sz="2400" dirty="0" smtClean="0"/>
              <a:t>Høj niveau (</a:t>
            </a:r>
            <a:r>
              <a:rPr lang="da-DK" sz="2400" b="1" dirty="0" smtClean="0"/>
              <a:t>80% af max kapaciteten</a:t>
            </a:r>
            <a:r>
              <a:rPr lang="da-DK" sz="2400" dirty="0" smtClean="0"/>
              <a:t>)</a:t>
            </a:r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35551" y="3398158"/>
            <a:ext cx="8407935" cy="495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3 </a:t>
            </a:r>
            <a:r>
              <a:rPr lang="da-DK" sz="2400" b="1" dirty="0" smtClean="0">
                <a:solidFill>
                  <a:schemeClr val="tx1"/>
                </a:solidFill>
              </a:rPr>
              <a:t>x per uge i 10 uger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7198" y="4265094"/>
            <a:ext cx="8407935" cy="2347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b="1" dirty="0" smtClean="0">
              <a:solidFill>
                <a:schemeClr val="tx1"/>
              </a:solidFill>
            </a:endParaRP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Det førte til en forbedring på  37% til 61% I deres evne til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chemeClr val="tx1"/>
                </a:solidFill>
              </a:rPr>
              <a:t>At rejse sig fra stolen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chemeClr val="tx1"/>
                </a:solidFill>
              </a:rPr>
              <a:t>Gå på trapper.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chemeClr val="tx1"/>
                </a:solidFill>
              </a:rPr>
              <a:t>6 minutters gå test.</a:t>
            </a:r>
          </a:p>
          <a:p>
            <a:pPr algn="ctr"/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33" y="2472873"/>
            <a:ext cx="3128048" cy="23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878981" y="613344"/>
            <a:ext cx="7243355" cy="11972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Viste at nogle plejehjems beboere havde forbedret sig med helt op til </a:t>
            </a:r>
          </a:p>
          <a:p>
            <a:pPr algn="ctr"/>
            <a:r>
              <a:rPr lang="da-DK" sz="2800" b="1" dirty="0" smtClean="0">
                <a:solidFill>
                  <a:srgbClr val="00B050"/>
                </a:solidFill>
              </a:rPr>
              <a:t>170 til 190 %</a:t>
            </a:r>
            <a:endParaRPr lang="da-DK" sz="2800" b="1" dirty="0">
              <a:solidFill>
                <a:srgbClr val="00B05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39528" y="4863205"/>
            <a:ext cx="9943235" cy="1742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MÅLET MÅ SELVFØLGELIG VÆRE</a:t>
            </a: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At undgå at miste muskelkraft systematisk dag efter dag – måned efter måned  - år efter år  så vi ender i en situation, hvor vi får brug for hjælp.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81" y="2014020"/>
            <a:ext cx="4067975" cy="271198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46697" y="517092"/>
            <a:ext cx="2848890" cy="11972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Andre undersøgelser og test.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2844266" y="908796"/>
            <a:ext cx="1039528" cy="606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1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8591" y="2703862"/>
            <a:ext cx="7358347" cy="207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Reserve kapacitet I muskelstyrke </a:t>
            </a:r>
          </a:p>
          <a:p>
            <a:pPr algn="ctr"/>
            <a:r>
              <a:rPr lang="da-DK" sz="2800" b="1" dirty="0" smtClean="0">
                <a:solidFill>
                  <a:srgbClr val="00B050"/>
                </a:solidFill>
              </a:rPr>
              <a:t>Kun opbygges via styrketræning  </a:t>
            </a:r>
          </a:p>
          <a:p>
            <a:pPr algn="ctr"/>
            <a:r>
              <a:rPr lang="da-DK" sz="2800" dirty="0" smtClean="0"/>
              <a:t>Ikke via konditionstræning</a:t>
            </a:r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69" y="960085"/>
            <a:ext cx="3044982" cy="36249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674672" y="341508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33206" y="278297"/>
            <a:ext cx="2957018" cy="107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FF0000"/>
                </a:solidFill>
              </a:rPr>
              <a:t>LAD OS SLÅ FAST</a:t>
            </a:r>
            <a:endParaRPr lang="da-D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64658" y="3542098"/>
            <a:ext cx="9798517" cy="924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Så</a:t>
            </a:r>
            <a:r>
              <a:rPr lang="en-GB" sz="2800" dirty="0" smtClean="0"/>
              <a:t> </a:t>
            </a:r>
            <a:r>
              <a:rPr lang="en-GB" sz="2800" dirty="0" err="1" smtClean="0"/>
              <a:t>hvad</a:t>
            </a:r>
            <a:r>
              <a:rPr lang="en-GB" sz="2800" dirty="0" smtClean="0"/>
              <a:t> </a:t>
            </a:r>
            <a:r>
              <a:rPr lang="en-GB" sz="2800" dirty="0" err="1" smtClean="0"/>
              <a:t>gør</a:t>
            </a:r>
            <a:r>
              <a:rPr lang="en-GB" sz="2800" dirty="0" smtClean="0"/>
              <a:t> vi – </a:t>
            </a:r>
            <a:r>
              <a:rPr lang="en-GB" sz="2800" dirty="0" err="1" smtClean="0"/>
              <a:t>og</a:t>
            </a:r>
            <a:r>
              <a:rPr lang="en-GB" sz="2800" dirty="0" smtClean="0"/>
              <a:t> </a:t>
            </a:r>
            <a:r>
              <a:rPr lang="en-GB" sz="2800" dirty="0" err="1" smtClean="0"/>
              <a:t>hvor</a:t>
            </a:r>
            <a:r>
              <a:rPr lang="en-GB" sz="2800" dirty="0" smtClean="0"/>
              <a:t> starter vi?</a:t>
            </a:r>
            <a:endParaRPr lang="en-GB" sz="2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38" y="1059193"/>
            <a:ext cx="2844416" cy="21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98896" y="3055225"/>
            <a:ext cx="10597415" cy="3432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 tester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muskelstyrke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vægt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løfte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15-18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prøver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ganske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simpelt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not be able to get over the 18 times with a properly performed exercise. 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over 18, you need to pay more attention.</a:t>
            </a:r>
          </a:p>
        </p:txBody>
      </p:sp>
      <p:sp>
        <p:nvSpPr>
          <p:cNvPr id="6" name="Rektangel 5"/>
          <p:cNvSpPr/>
          <p:nvPr/>
        </p:nvSpPr>
        <p:spPr>
          <a:xfrm>
            <a:off x="522974" y="389831"/>
            <a:ext cx="4058194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Hvordan</a:t>
            </a:r>
            <a:r>
              <a:rPr lang="en-GB" sz="2400" dirty="0" smtClean="0"/>
              <a:t> </a:t>
            </a:r>
            <a:r>
              <a:rPr lang="en-GB" sz="2400" dirty="0" err="1" smtClean="0"/>
              <a:t>træner</a:t>
            </a:r>
            <a:r>
              <a:rPr lang="en-GB" sz="2400" dirty="0" smtClean="0"/>
              <a:t> man </a:t>
            </a:r>
            <a:r>
              <a:rPr lang="en-GB" sz="2400" dirty="0" err="1" smtClean="0"/>
              <a:t>styrke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Rule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448026" y="1378540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Hvordan fastholder vi – hvordan udvikler vi styrke.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58857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1671</Words>
  <Application>Microsoft Office PowerPoint</Application>
  <PresentationFormat>Widescreen</PresentationFormat>
  <Paragraphs>383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Hvordan trænes fysisk styrke I vores ben/lår. Sammen med andre eller alene der hjemme.</vt:lpstr>
      <vt:lpstr>Hvordan kan man træne benene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92</cp:revision>
  <cp:lastPrinted>2018-12-12T08:05:43Z</cp:lastPrinted>
  <dcterms:created xsi:type="dcterms:W3CDTF">2018-11-26T14:38:59Z</dcterms:created>
  <dcterms:modified xsi:type="dcterms:W3CDTF">2019-12-01T11:22:07Z</dcterms:modified>
</cp:coreProperties>
</file>