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86" r:id="rId4"/>
    <p:sldId id="287" r:id="rId5"/>
    <p:sldId id="288" r:id="rId6"/>
    <p:sldId id="277" r:id="rId7"/>
    <p:sldId id="278" r:id="rId8"/>
    <p:sldId id="279" r:id="rId9"/>
    <p:sldId id="280" r:id="rId10"/>
    <p:sldId id="275" r:id="rId11"/>
    <p:sldId id="276" r:id="rId12"/>
    <p:sldId id="292" r:id="rId13"/>
    <p:sldId id="265" r:id="rId14"/>
    <p:sldId id="266" r:id="rId15"/>
    <p:sldId id="271" r:id="rId16"/>
    <p:sldId id="272" r:id="rId17"/>
    <p:sldId id="273" r:id="rId18"/>
    <p:sldId id="274" r:id="rId19"/>
    <p:sldId id="268" r:id="rId20"/>
    <p:sldId id="259" r:id="rId21"/>
    <p:sldId id="260" r:id="rId22"/>
    <p:sldId id="291" r:id="rId23"/>
    <p:sldId id="290" r:id="rId24"/>
    <p:sldId id="282" r:id="rId25"/>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367DBDE-96DE-4034-A09B-EA4F72F7C695}" type="datetimeFigureOut">
              <a:rPr lang="da-DK" smtClean="0"/>
              <a:t>01-12-2019</a:t>
            </a:fld>
            <a:endParaRPr lang="da-DK"/>
          </a:p>
        </p:txBody>
      </p:sp>
      <p:sp>
        <p:nvSpPr>
          <p:cNvPr id="4" name="Pladsholder til sidefod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90FB7E1-7792-4E06-8DF4-4ECF4D606B60}" type="slidenum">
              <a:rPr lang="da-DK" smtClean="0"/>
              <a:t>‹nr.›</a:t>
            </a:fld>
            <a:endParaRPr lang="da-DK"/>
          </a:p>
        </p:txBody>
      </p:sp>
    </p:spTree>
    <p:extLst>
      <p:ext uri="{BB962C8B-B14F-4D97-AF65-F5344CB8AC3E}">
        <p14:creationId xmlns:p14="http://schemas.microsoft.com/office/powerpoint/2010/main" val="297940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FF87271-D90D-4D57-B457-A09AEC225920}" type="datetimeFigureOut">
              <a:rPr lang="da-DK" smtClean="0"/>
              <a:t>01-12-2019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31132D9-3A04-42E1-A2DB-088D1C117D83}" type="slidenum">
              <a:rPr lang="da-DK" smtClean="0"/>
              <a:t>‹nr.›</a:t>
            </a:fld>
            <a:endParaRPr lang="da-DK"/>
          </a:p>
        </p:txBody>
      </p:sp>
    </p:spTree>
    <p:extLst>
      <p:ext uri="{BB962C8B-B14F-4D97-AF65-F5344CB8AC3E}">
        <p14:creationId xmlns:p14="http://schemas.microsoft.com/office/powerpoint/2010/main" val="404012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6</a:t>
            </a:fld>
            <a:endParaRPr lang="da-DK"/>
          </a:p>
        </p:txBody>
      </p:sp>
    </p:spTree>
    <p:extLst>
      <p:ext uri="{BB962C8B-B14F-4D97-AF65-F5344CB8AC3E}">
        <p14:creationId xmlns:p14="http://schemas.microsoft.com/office/powerpoint/2010/main" val="189466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7</a:t>
            </a:fld>
            <a:endParaRPr lang="da-DK"/>
          </a:p>
        </p:txBody>
      </p:sp>
    </p:spTree>
    <p:extLst>
      <p:ext uri="{BB962C8B-B14F-4D97-AF65-F5344CB8AC3E}">
        <p14:creationId xmlns:p14="http://schemas.microsoft.com/office/powerpoint/2010/main" val="97332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15</a:t>
            </a:fld>
            <a:endParaRPr lang="da-DK"/>
          </a:p>
        </p:txBody>
      </p:sp>
    </p:spTree>
    <p:extLst>
      <p:ext uri="{BB962C8B-B14F-4D97-AF65-F5344CB8AC3E}">
        <p14:creationId xmlns:p14="http://schemas.microsoft.com/office/powerpoint/2010/main" val="156758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16</a:t>
            </a:fld>
            <a:endParaRPr lang="da-DK"/>
          </a:p>
        </p:txBody>
      </p:sp>
    </p:spTree>
    <p:extLst>
      <p:ext uri="{BB962C8B-B14F-4D97-AF65-F5344CB8AC3E}">
        <p14:creationId xmlns:p14="http://schemas.microsoft.com/office/powerpoint/2010/main" val="267387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17</a:t>
            </a:fld>
            <a:endParaRPr lang="da-DK"/>
          </a:p>
        </p:txBody>
      </p:sp>
    </p:spTree>
    <p:extLst>
      <p:ext uri="{BB962C8B-B14F-4D97-AF65-F5344CB8AC3E}">
        <p14:creationId xmlns:p14="http://schemas.microsoft.com/office/powerpoint/2010/main" val="337787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18</a:t>
            </a:fld>
            <a:endParaRPr lang="da-DK"/>
          </a:p>
        </p:txBody>
      </p:sp>
    </p:spTree>
    <p:extLst>
      <p:ext uri="{BB962C8B-B14F-4D97-AF65-F5344CB8AC3E}">
        <p14:creationId xmlns:p14="http://schemas.microsoft.com/office/powerpoint/2010/main" val="35833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22</a:t>
            </a:fld>
            <a:endParaRPr lang="da-DK"/>
          </a:p>
        </p:txBody>
      </p:sp>
    </p:spTree>
    <p:extLst>
      <p:ext uri="{BB962C8B-B14F-4D97-AF65-F5344CB8AC3E}">
        <p14:creationId xmlns:p14="http://schemas.microsoft.com/office/powerpoint/2010/main" val="333171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454FA48-6C19-4BDC-845C-820B02C05D78}" type="datetimeFigureOut">
              <a:rPr lang="da-DK" smtClean="0"/>
              <a:t>01-12-2019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98540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454FA48-6C19-4BDC-845C-820B02C05D78}" type="datetimeFigureOut">
              <a:rPr lang="da-DK" smtClean="0"/>
              <a:t>01-12-2019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215445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454FA48-6C19-4BDC-845C-820B02C05D78}" type="datetimeFigureOut">
              <a:rPr lang="da-DK" smtClean="0"/>
              <a:t>01-12-2019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414292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454FA48-6C19-4BDC-845C-820B02C05D78}" type="datetimeFigureOut">
              <a:rPr lang="da-DK" smtClean="0"/>
              <a:t>01-12-2019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11940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0454FA48-6C19-4BDC-845C-820B02C05D78}" type="datetimeFigureOut">
              <a:rPr lang="da-DK" smtClean="0"/>
              <a:t>01-12-2019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159320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454FA48-6C19-4BDC-845C-820B02C05D78}" type="datetimeFigureOut">
              <a:rPr lang="da-DK" smtClean="0"/>
              <a:t>01-12-2019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11119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454FA48-6C19-4BDC-845C-820B02C05D78}" type="datetimeFigureOut">
              <a:rPr lang="da-DK" smtClean="0"/>
              <a:t>01-12-2019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213786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454FA48-6C19-4BDC-845C-820B02C05D78}" type="datetimeFigureOut">
              <a:rPr lang="da-DK" smtClean="0"/>
              <a:t>01-12-2019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127960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454FA48-6C19-4BDC-845C-820B02C05D78}" type="datetimeFigureOut">
              <a:rPr lang="da-DK" smtClean="0"/>
              <a:t>01-12-2019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31937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0454FA48-6C19-4BDC-845C-820B02C05D78}" type="datetimeFigureOut">
              <a:rPr lang="da-DK" smtClean="0"/>
              <a:t>01-12-2019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234177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0454FA48-6C19-4BDC-845C-820B02C05D78}" type="datetimeFigureOut">
              <a:rPr lang="da-DK" smtClean="0"/>
              <a:t>01-12-2019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E49DCB-1BD3-419A-A1F5-B01611AEA174}" type="slidenum">
              <a:rPr lang="da-DK" smtClean="0"/>
              <a:t>‹nr.›</a:t>
            </a:fld>
            <a:endParaRPr lang="da-DK"/>
          </a:p>
        </p:txBody>
      </p:sp>
    </p:spTree>
    <p:extLst>
      <p:ext uri="{BB962C8B-B14F-4D97-AF65-F5344CB8AC3E}">
        <p14:creationId xmlns:p14="http://schemas.microsoft.com/office/powerpoint/2010/main" val="20404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4FA48-6C19-4BDC-845C-820B02C05D78}" type="datetimeFigureOut">
              <a:rPr lang="da-DK" smtClean="0"/>
              <a:t>01-12-2019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49DCB-1BD3-419A-A1F5-B01611AEA174}" type="slidenum">
              <a:rPr lang="da-DK" smtClean="0"/>
              <a:t>‹nr.›</a:t>
            </a:fld>
            <a:endParaRPr lang="da-DK"/>
          </a:p>
        </p:txBody>
      </p:sp>
    </p:spTree>
    <p:extLst>
      <p:ext uri="{BB962C8B-B14F-4D97-AF65-F5344CB8AC3E}">
        <p14:creationId xmlns:p14="http://schemas.microsoft.com/office/powerpoint/2010/main" val="116110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4" Type="http://schemas.openxmlformats.org/officeDocument/2006/relationships/image" Target="cid:image001.jpg@01D37A4A.783D05B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4" Type="http://schemas.openxmlformats.org/officeDocument/2006/relationships/image" Target="cid:image001.jpg@01D37A4A.783D05B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2.jpeg"/><Relationship Id="rId4"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2.jpeg"/><Relationship Id="rId4"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Billede 4" descr="cid:image001.jpg@01D37A4A.783D05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6331" y="339902"/>
            <a:ext cx="3729578" cy="1044113"/>
          </a:xfrm>
          <a:prstGeom prst="rect">
            <a:avLst/>
          </a:prstGeom>
          <a:noFill/>
          <a:ln>
            <a:noFill/>
          </a:ln>
        </p:spPr>
      </p:pic>
      <p:pic>
        <p:nvPicPr>
          <p:cNvPr id="6" name="irc_mi" descr="Image result for EU logo">
            <a:hlinkClick r:id="rId4"/>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3822" y="6066447"/>
            <a:ext cx="1772687" cy="537553"/>
          </a:xfrm>
          <a:prstGeom prst="rect">
            <a:avLst/>
          </a:prstGeom>
          <a:noFill/>
          <a:ln>
            <a:noFill/>
          </a:ln>
        </p:spPr>
      </p:pic>
      <p:sp>
        <p:nvSpPr>
          <p:cNvPr id="8" name="Rektangel 7"/>
          <p:cNvSpPr/>
          <p:nvPr/>
        </p:nvSpPr>
        <p:spPr>
          <a:xfrm>
            <a:off x="157712" y="2645077"/>
            <a:ext cx="8718433" cy="30629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solidFill>
                  <a:sysClr val="windowText" lastClr="000000"/>
                </a:solidFill>
              </a:rPr>
              <a:t>Grundlæggende</a:t>
            </a:r>
            <a:r>
              <a:rPr lang="en-GB" sz="4000" dirty="0" smtClean="0">
                <a:solidFill>
                  <a:sysClr val="windowText" lastClr="000000"/>
                </a:solidFill>
              </a:rPr>
              <a:t> </a:t>
            </a:r>
            <a:r>
              <a:rPr lang="en-GB" sz="4000" dirty="0" err="1" smtClean="0">
                <a:solidFill>
                  <a:sysClr val="windowText" lastClr="000000"/>
                </a:solidFill>
              </a:rPr>
              <a:t>forståelse</a:t>
            </a:r>
            <a:r>
              <a:rPr lang="en-GB" sz="4000" dirty="0" smtClean="0">
                <a:solidFill>
                  <a:sysClr val="windowText" lastClr="000000"/>
                </a:solidFill>
              </a:rPr>
              <a:t> </a:t>
            </a:r>
            <a:r>
              <a:rPr lang="en-GB" sz="4000" dirty="0" err="1" smtClean="0">
                <a:solidFill>
                  <a:sysClr val="windowText" lastClr="000000"/>
                </a:solidFill>
              </a:rPr>
              <a:t>af</a:t>
            </a:r>
            <a:r>
              <a:rPr lang="en-GB" sz="4000" dirty="0" smtClean="0">
                <a:solidFill>
                  <a:sysClr val="windowText" lastClr="000000"/>
                </a:solidFill>
              </a:rPr>
              <a:t> </a:t>
            </a:r>
            <a:r>
              <a:rPr lang="en-GB" sz="4000" dirty="0" err="1" smtClean="0">
                <a:solidFill>
                  <a:sysClr val="windowText" lastClr="000000"/>
                </a:solidFill>
              </a:rPr>
              <a:t>vore</a:t>
            </a:r>
            <a:r>
              <a:rPr lang="en-GB" sz="4000" dirty="0" smtClean="0">
                <a:solidFill>
                  <a:sysClr val="windowText" lastClr="000000"/>
                </a:solidFill>
              </a:rPr>
              <a:t> </a:t>
            </a:r>
            <a:r>
              <a:rPr lang="en-GB" sz="4000" dirty="0" err="1" smtClean="0">
                <a:solidFill>
                  <a:sysClr val="windowText" lastClr="000000"/>
                </a:solidFill>
              </a:rPr>
              <a:t>muskler</a:t>
            </a:r>
            <a:r>
              <a:rPr lang="en-GB" sz="4000" dirty="0" smtClean="0">
                <a:solidFill>
                  <a:sysClr val="windowText" lastClr="000000"/>
                </a:solidFill>
              </a:rPr>
              <a:t>.</a:t>
            </a:r>
          </a:p>
          <a:p>
            <a:pPr algn="ctr"/>
            <a:endParaRPr lang="en-GB" sz="4000" dirty="0" smtClean="0">
              <a:solidFill>
                <a:sysClr val="windowText" lastClr="000000"/>
              </a:solidFill>
            </a:endParaRPr>
          </a:p>
          <a:p>
            <a:pPr algn="ctr"/>
            <a:r>
              <a:rPr lang="en-GB" sz="4000" dirty="0" err="1" smtClean="0">
                <a:solidFill>
                  <a:srgbClr val="FF0000"/>
                </a:solidFill>
              </a:rPr>
              <a:t>Hvorfor</a:t>
            </a:r>
            <a:r>
              <a:rPr lang="en-GB" sz="4000" dirty="0" smtClean="0">
                <a:solidFill>
                  <a:srgbClr val="FF0000"/>
                </a:solidFill>
              </a:rPr>
              <a:t> </a:t>
            </a:r>
            <a:r>
              <a:rPr lang="en-GB" sz="4000" dirty="0" err="1" smtClean="0">
                <a:solidFill>
                  <a:srgbClr val="FF0000"/>
                </a:solidFill>
              </a:rPr>
              <a:t>bliver</a:t>
            </a:r>
            <a:r>
              <a:rPr lang="en-GB" sz="4000" dirty="0" smtClean="0">
                <a:solidFill>
                  <a:srgbClr val="FF0000"/>
                </a:solidFill>
              </a:rPr>
              <a:t> de </a:t>
            </a:r>
            <a:r>
              <a:rPr lang="en-GB" sz="4000" dirty="0" err="1" smtClean="0">
                <a:solidFill>
                  <a:srgbClr val="FF0000"/>
                </a:solidFill>
              </a:rPr>
              <a:t>svagere</a:t>
            </a:r>
            <a:r>
              <a:rPr lang="en-GB" sz="4000" dirty="0" smtClean="0">
                <a:solidFill>
                  <a:srgbClr val="FF0000"/>
                </a:solidFill>
              </a:rPr>
              <a:t> – </a:t>
            </a:r>
          </a:p>
          <a:p>
            <a:pPr algn="ctr"/>
            <a:r>
              <a:rPr lang="en-GB" sz="4000" dirty="0" err="1" smtClean="0">
                <a:solidFill>
                  <a:srgbClr val="00B050"/>
                </a:solidFill>
              </a:rPr>
              <a:t>Hvorfor</a:t>
            </a:r>
            <a:r>
              <a:rPr lang="en-GB" sz="4000" dirty="0" smtClean="0">
                <a:solidFill>
                  <a:srgbClr val="00B050"/>
                </a:solidFill>
              </a:rPr>
              <a:t> </a:t>
            </a:r>
            <a:r>
              <a:rPr lang="en-GB" sz="4000" dirty="0" err="1" smtClean="0">
                <a:solidFill>
                  <a:srgbClr val="00B050"/>
                </a:solidFill>
              </a:rPr>
              <a:t>bliver</a:t>
            </a:r>
            <a:r>
              <a:rPr lang="en-GB" sz="4000" dirty="0" smtClean="0">
                <a:solidFill>
                  <a:srgbClr val="00B050"/>
                </a:solidFill>
              </a:rPr>
              <a:t> de </a:t>
            </a:r>
            <a:r>
              <a:rPr lang="en-GB" sz="4000" dirty="0" err="1" smtClean="0">
                <a:solidFill>
                  <a:srgbClr val="00B050"/>
                </a:solidFill>
              </a:rPr>
              <a:t>stærkere</a:t>
            </a:r>
            <a:endParaRPr lang="en-GB" sz="4000" dirty="0" smtClean="0">
              <a:solidFill>
                <a:srgbClr val="00B050"/>
              </a:solidFill>
            </a:endParaRPr>
          </a:p>
        </p:txBody>
      </p:sp>
      <p:pic>
        <p:nvPicPr>
          <p:cNvPr id="7"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1772" y="2854036"/>
            <a:ext cx="3526769" cy="2645077"/>
          </a:xfrm>
          <a:prstGeom prst="rect">
            <a:avLst/>
          </a:prstGeom>
        </p:spPr>
      </p:pic>
    </p:spTree>
    <p:extLst>
      <p:ext uri="{BB962C8B-B14F-4D97-AF65-F5344CB8AC3E}">
        <p14:creationId xmlns:p14="http://schemas.microsoft.com/office/powerpoint/2010/main" val="120640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Billede 6"/>
          <p:cNvPicPr>
            <a:picLocks noChangeAspect="1"/>
          </p:cNvPicPr>
          <p:nvPr/>
        </p:nvPicPr>
        <p:blipFill>
          <a:blip r:embed="rId2"/>
          <a:stretch>
            <a:fillRect/>
          </a:stretch>
        </p:blipFill>
        <p:spPr>
          <a:xfrm>
            <a:off x="6181444" y="3378697"/>
            <a:ext cx="4663570" cy="3152780"/>
          </a:xfrm>
          <a:prstGeom prst="rect">
            <a:avLst/>
          </a:prstGeom>
        </p:spPr>
      </p:pic>
      <p:pic>
        <p:nvPicPr>
          <p:cNvPr id="5" name="Billede 4" descr="cid:image001.jpg@01D37A4A.783D05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16331" y="339902"/>
            <a:ext cx="3729578" cy="1044113"/>
          </a:xfrm>
          <a:prstGeom prst="rect">
            <a:avLst/>
          </a:prstGeom>
          <a:noFill/>
          <a:ln>
            <a:noFill/>
          </a:ln>
        </p:spPr>
      </p:pic>
      <p:pic>
        <p:nvPicPr>
          <p:cNvPr id="6" name="irc_mi" descr="Image result for EU logo">
            <a:hlinkClick r:id="rId5"/>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3822" y="6066447"/>
            <a:ext cx="1772687" cy="537553"/>
          </a:xfrm>
          <a:prstGeom prst="rect">
            <a:avLst/>
          </a:prstGeom>
          <a:noFill/>
          <a:ln>
            <a:noFill/>
          </a:ln>
        </p:spPr>
      </p:pic>
      <p:sp>
        <p:nvSpPr>
          <p:cNvPr id="8" name="Rektangel 7"/>
          <p:cNvSpPr/>
          <p:nvPr/>
        </p:nvSpPr>
        <p:spPr>
          <a:xfrm>
            <a:off x="855578" y="2414167"/>
            <a:ext cx="7238198" cy="19290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smtClean="0">
                <a:solidFill>
                  <a:sysClr val="windowText" lastClr="000000"/>
                </a:solidFill>
              </a:rPr>
              <a:t>Pas på styrken I dit håndtryk  </a:t>
            </a:r>
          </a:p>
        </p:txBody>
      </p:sp>
    </p:spTree>
    <p:extLst>
      <p:ext uri="{BB962C8B-B14F-4D97-AF65-F5344CB8AC3E}">
        <p14:creationId xmlns:p14="http://schemas.microsoft.com/office/powerpoint/2010/main" val="330306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Billede 8"/>
          <p:cNvPicPr>
            <a:picLocks noChangeAspect="1"/>
          </p:cNvPicPr>
          <p:nvPr/>
        </p:nvPicPr>
        <p:blipFill>
          <a:blip r:embed="rId2"/>
          <a:stretch>
            <a:fillRect/>
          </a:stretch>
        </p:blipFill>
        <p:spPr>
          <a:xfrm>
            <a:off x="8662219" y="271703"/>
            <a:ext cx="3295466" cy="2227881"/>
          </a:xfrm>
          <a:prstGeom prst="rect">
            <a:avLst/>
          </a:prstGeom>
        </p:spPr>
      </p:pic>
      <p:sp>
        <p:nvSpPr>
          <p:cNvPr id="7" name="Rektangel 6"/>
          <p:cNvSpPr/>
          <p:nvPr/>
        </p:nvSpPr>
        <p:spPr>
          <a:xfrm>
            <a:off x="156754" y="2957483"/>
            <a:ext cx="11631592" cy="30527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sz="2800" dirty="0" smtClean="0"/>
          </a:p>
          <a:p>
            <a:endParaRPr lang="en-US" sz="2800" dirty="0"/>
          </a:p>
          <a:p>
            <a:r>
              <a:rPr lang="en-US" sz="2800" dirty="0"/>
              <a:t/>
            </a:r>
            <a:br>
              <a:rPr lang="en-US" sz="2800" dirty="0"/>
            </a:br>
            <a:endParaRPr lang="en-US" sz="2800" dirty="0" smtClean="0"/>
          </a:p>
          <a:p>
            <a:endParaRPr lang="en-US" sz="2800" dirty="0"/>
          </a:p>
          <a:p>
            <a:r>
              <a:rPr lang="en-US" sz="2400" dirty="0" err="1" smtClean="0"/>
              <a:t>Resultatet</a:t>
            </a:r>
            <a:r>
              <a:rPr lang="en-US" sz="2400" dirty="0" smtClean="0"/>
              <a:t> </a:t>
            </a:r>
            <a:r>
              <a:rPr lang="en-US" sz="2400" dirty="0" err="1" smtClean="0"/>
              <a:t>viste</a:t>
            </a:r>
            <a:r>
              <a:rPr lang="en-US" sz="2400" dirty="0" smtClean="0"/>
              <a:t> at der </a:t>
            </a:r>
            <a:r>
              <a:rPr lang="en-US" sz="2400" dirty="0" err="1" smtClean="0"/>
              <a:t>der</a:t>
            </a:r>
            <a:r>
              <a:rPr lang="en-US" sz="2400" dirty="0" smtClean="0"/>
              <a:t> </a:t>
            </a:r>
            <a:r>
              <a:rPr lang="en-US" sz="2400" dirty="0" err="1" smtClean="0"/>
              <a:t>var</a:t>
            </a:r>
            <a:r>
              <a:rPr lang="en-US" sz="2400" dirty="0" smtClean="0"/>
              <a:t> </a:t>
            </a:r>
            <a:r>
              <a:rPr lang="en-US" sz="2400" dirty="0" err="1" smtClean="0"/>
              <a:t>en</a:t>
            </a:r>
            <a:r>
              <a:rPr lang="en-US" sz="2400" dirty="0" smtClean="0"/>
              <a:t> </a:t>
            </a:r>
            <a:r>
              <a:rPr lang="en-US" sz="2400" dirty="0" err="1" smtClean="0"/>
              <a:t>klar</a:t>
            </a:r>
            <a:r>
              <a:rPr lang="en-US" sz="2400" dirty="0" smtClean="0"/>
              <a:t> </a:t>
            </a:r>
            <a:r>
              <a:rPr lang="en-US" sz="2400" dirty="0" err="1" smtClean="0"/>
              <a:t>sammenhæng</a:t>
            </a:r>
            <a:r>
              <a:rPr lang="en-US" sz="2400" dirty="0" smtClean="0"/>
              <a:t> </a:t>
            </a:r>
            <a:r>
              <a:rPr lang="en-US" sz="2400" dirty="0" err="1" smtClean="0"/>
              <a:t>mellem</a:t>
            </a:r>
            <a:r>
              <a:rPr lang="en-US" sz="2400" dirty="0" smtClean="0"/>
              <a:t> </a:t>
            </a:r>
            <a:r>
              <a:rPr lang="en-US" sz="2400" dirty="0" err="1" smtClean="0"/>
              <a:t>lav</a:t>
            </a:r>
            <a:r>
              <a:rPr lang="en-US" sz="2400" dirty="0" smtClean="0"/>
              <a:t> </a:t>
            </a:r>
            <a:r>
              <a:rPr lang="en-US" sz="2400" dirty="0" err="1" smtClean="0"/>
              <a:t>styrke</a:t>
            </a:r>
            <a:r>
              <a:rPr lang="en-US" sz="2400" dirty="0" smtClean="0"/>
              <a:t> I </a:t>
            </a:r>
            <a:r>
              <a:rPr lang="en-US" sz="2400" dirty="0" err="1" smtClean="0"/>
              <a:t>håndtrykket</a:t>
            </a:r>
            <a:r>
              <a:rPr lang="en-US" sz="2400" dirty="0" smtClean="0"/>
              <a:t> and </a:t>
            </a:r>
            <a:r>
              <a:rPr lang="en-US" sz="2400" dirty="0" err="1" smtClean="0"/>
              <a:t>funktionel</a:t>
            </a:r>
            <a:r>
              <a:rPr lang="en-US" sz="2400" dirty="0" smtClean="0"/>
              <a:t> </a:t>
            </a:r>
            <a:r>
              <a:rPr lang="en-US" sz="2400" dirty="0" err="1" smtClean="0"/>
              <a:t>handicap.e</a:t>
            </a:r>
            <a:r>
              <a:rPr lang="en-US" sz="2400" dirty="0" smtClean="0"/>
              <a:t> result showed that </a:t>
            </a:r>
            <a:r>
              <a:rPr lang="en-US" sz="2400" dirty="0"/>
              <a:t>there was  </a:t>
            </a:r>
            <a:endParaRPr lang="en-US" sz="2400" dirty="0" smtClean="0"/>
          </a:p>
          <a:p>
            <a:r>
              <a:rPr lang="en-US" sz="2400" b="1" dirty="0" smtClean="0"/>
              <a:t>a </a:t>
            </a:r>
            <a:r>
              <a:rPr lang="en-US" sz="2400" b="1" dirty="0"/>
              <a:t>clear correlation </a:t>
            </a:r>
            <a:endParaRPr lang="en-US" sz="2400" b="1" dirty="0" smtClean="0"/>
          </a:p>
          <a:p>
            <a:r>
              <a:rPr lang="en-US" sz="2400" b="1" dirty="0" smtClean="0"/>
              <a:t>between  low </a:t>
            </a:r>
            <a:r>
              <a:rPr lang="en-US" sz="2400" b="1" dirty="0"/>
              <a:t>hand pressure </a:t>
            </a:r>
            <a:r>
              <a:rPr lang="en-US" sz="2400" b="1" dirty="0" smtClean="0"/>
              <a:t>( arm flexors) and </a:t>
            </a:r>
            <a:r>
              <a:rPr lang="en-US" sz="2400" b="1" dirty="0">
                <a:solidFill>
                  <a:srgbClr val="FF0000"/>
                </a:solidFill>
              </a:rPr>
              <a:t>functional impairment.</a:t>
            </a:r>
            <a:br>
              <a:rPr lang="en-US" sz="2400" b="1" dirty="0">
                <a:solidFill>
                  <a:srgbClr val="FF0000"/>
                </a:solidFill>
              </a:rPr>
            </a:br>
            <a:r>
              <a:rPr lang="en-US" sz="2400" b="1" dirty="0">
                <a:solidFill>
                  <a:srgbClr val="FF0000"/>
                </a:solidFill>
              </a:rPr>
              <a:t/>
            </a:r>
            <a:br>
              <a:rPr lang="en-US" sz="2400" b="1" dirty="0">
                <a:solidFill>
                  <a:srgbClr val="FF0000"/>
                </a:solidFill>
              </a:rPr>
            </a:br>
            <a:r>
              <a:rPr lang="en-US" sz="2400" b="1" dirty="0" err="1" smtClean="0">
                <a:solidFill>
                  <a:srgbClr val="FF0000"/>
                </a:solidFill>
              </a:rPr>
              <a:t>Risikone</a:t>
            </a:r>
            <a:r>
              <a:rPr lang="en-US" sz="2400" b="1" dirty="0" smtClean="0">
                <a:solidFill>
                  <a:srgbClr val="FF0000"/>
                </a:solidFill>
              </a:rPr>
              <a:t> </a:t>
            </a:r>
            <a:r>
              <a:rPr lang="en-US" sz="2400" b="1" dirty="0" err="1" smtClean="0">
                <a:solidFill>
                  <a:srgbClr val="FF0000"/>
                </a:solidFill>
              </a:rPr>
              <a:t>var</a:t>
            </a:r>
            <a:r>
              <a:rPr lang="en-US" sz="2400" b="1" dirty="0" smtClean="0">
                <a:solidFill>
                  <a:srgbClr val="FF0000"/>
                </a:solidFill>
              </a:rPr>
              <a:t> 2-3 x </a:t>
            </a:r>
            <a:r>
              <a:rPr lang="en-US" sz="2400" b="1" dirty="0" err="1" smtClean="0">
                <a:solidFill>
                  <a:srgbClr val="FF0000"/>
                </a:solidFill>
              </a:rPr>
              <a:t>højere</a:t>
            </a:r>
            <a:r>
              <a:rPr lang="en-US" sz="2400" b="1" dirty="0" smtClean="0">
                <a:solidFill>
                  <a:srgbClr val="FF0000"/>
                </a:solidFill>
              </a:rPr>
              <a:t>, </a:t>
            </a:r>
            <a:r>
              <a:rPr lang="en-US" sz="2400" b="1" dirty="0" err="1" smtClean="0">
                <a:solidFill>
                  <a:srgbClr val="FF0000"/>
                </a:solidFill>
              </a:rPr>
              <a:t>hvis</a:t>
            </a:r>
            <a:r>
              <a:rPr lang="en-US" sz="2400" b="1" dirty="0" smtClean="0">
                <a:solidFill>
                  <a:srgbClr val="FF0000"/>
                </a:solidFill>
              </a:rPr>
              <a:t> man </a:t>
            </a:r>
            <a:r>
              <a:rPr lang="en-US" sz="2400" b="1" dirty="0" err="1" smtClean="0">
                <a:solidFill>
                  <a:srgbClr val="FF0000"/>
                </a:solidFill>
              </a:rPr>
              <a:t>tilhørte</a:t>
            </a:r>
            <a:r>
              <a:rPr lang="en-US" sz="2400" b="1" dirty="0" smtClean="0">
                <a:solidFill>
                  <a:srgbClr val="FF0000"/>
                </a:solidFill>
              </a:rPr>
              <a:t> den </a:t>
            </a:r>
            <a:r>
              <a:rPr lang="en-US" sz="2400" b="1" dirty="0" err="1" smtClean="0">
                <a:solidFill>
                  <a:srgbClr val="FF0000"/>
                </a:solidFill>
              </a:rPr>
              <a:t>laveste</a:t>
            </a:r>
            <a:r>
              <a:rPr lang="en-US" sz="2400" b="1" dirty="0" smtClean="0">
                <a:solidFill>
                  <a:srgbClr val="FF0000"/>
                </a:solidFill>
              </a:rPr>
              <a:t> 3del,</a:t>
            </a:r>
            <a:r>
              <a:rPr lang="en-US" sz="2400" b="1" dirty="0">
                <a:solidFill>
                  <a:srgbClr val="FF0000"/>
                </a:solidFill>
              </a:rPr>
              <a:t/>
            </a:r>
            <a:br>
              <a:rPr lang="en-US" sz="2400" b="1" dirty="0">
                <a:solidFill>
                  <a:srgbClr val="FF0000"/>
                </a:solidFill>
              </a:rPr>
            </a:br>
            <a:r>
              <a:rPr lang="en-US" sz="2400" b="1" dirty="0" smtClean="0">
                <a:solidFill>
                  <a:srgbClr val="FF0000"/>
                </a:solidFill>
              </a:rPr>
              <a:t>I </a:t>
            </a:r>
            <a:r>
              <a:rPr lang="en-US" sz="2400" b="1" dirty="0" err="1" smtClean="0">
                <a:solidFill>
                  <a:srgbClr val="FF0000"/>
                </a:solidFill>
              </a:rPr>
              <a:t>forhold</a:t>
            </a:r>
            <a:r>
              <a:rPr lang="en-US" sz="2400" b="1" dirty="0" smtClean="0">
                <a:solidFill>
                  <a:srgbClr val="FF0000"/>
                </a:solidFill>
              </a:rPr>
              <a:t> </a:t>
            </a:r>
            <a:r>
              <a:rPr lang="en-US" sz="2400" b="1" dirty="0" err="1" smtClean="0">
                <a:solidFill>
                  <a:srgbClr val="FF0000"/>
                </a:solidFill>
              </a:rPr>
              <a:t>til</a:t>
            </a:r>
            <a:r>
              <a:rPr lang="en-US" sz="2400" b="1" dirty="0" smtClean="0">
                <a:solidFill>
                  <a:srgbClr val="FF0000"/>
                </a:solidFill>
              </a:rPr>
              <a:t> den </a:t>
            </a:r>
            <a:r>
              <a:rPr lang="en-US" sz="2400" b="1" dirty="0" err="1" smtClean="0">
                <a:solidFill>
                  <a:srgbClr val="FF0000"/>
                </a:solidFill>
              </a:rPr>
              <a:t>stærkeste</a:t>
            </a:r>
            <a:r>
              <a:rPr lang="en-US" sz="2400" b="1" dirty="0" smtClean="0">
                <a:solidFill>
                  <a:srgbClr val="FF0000"/>
                </a:solidFill>
              </a:rPr>
              <a:t> 3die del, </a:t>
            </a:r>
            <a:r>
              <a:rPr lang="en-US" sz="2400" b="1" dirty="0" err="1" smtClean="0">
                <a:solidFill>
                  <a:srgbClr val="FF0000"/>
                </a:solidFill>
              </a:rPr>
              <a:t>selv</a:t>
            </a:r>
            <a:r>
              <a:rPr lang="en-US" sz="2400" b="1" dirty="0" smtClean="0">
                <a:solidFill>
                  <a:srgbClr val="FF0000"/>
                </a:solidFill>
              </a:rPr>
              <a:t> </a:t>
            </a:r>
            <a:r>
              <a:rPr lang="en-US" sz="2400" b="1" dirty="0" err="1" smtClean="0">
                <a:solidFill>
                  <a:srgbClr val="FF0000"/>
                </a:solidFill>
              </a:rPr>
              <a:t>når</a:t>
            </a:r>
            <a:r>
              <a:rPr lang="en-US" sz="2400" b="1" dirty="0" smtClean="0">
                <a:solidFill>
                  <a:srgbClr val="FF0000"/>
                </a:solidFill>
              </a:rPr>
              <a:t> der </a:t>
            </a:r>
            <a:r>
              <a:rPr lang="en-US" sz="2400" b="1" dirty="0" err="1" smtClean="0">
                <a:solidFill>
                  <a:srgbClr val="FF0000"/>
                </a:solidFill>
              </a:rPr>
              <a:t>blev</a:t>
            </a:r>
            <a:r>
              <a:rPr lang="en-US" sz="2400" b="1" dirty="0" smtClean="0">
                <a:solidFill>
                  <a:srgbClr val="FF0000"/>
                </a:solidFill>
              </a:rPr>
              <a:t> </a:t>
            </a:r>
            <a:r>
              <a:rPr lang="en-US" sz="2400" b="1" dirty="0" err="1" smtClean="0">
                <a:solidFill>
                  <a:srgbClr val="FF0000"/>
                </a:solidFill>
              </a:rPr>
              <a:t>taget</a:t>
            </a:r>
            <a:r>
              <a:rPr lang="en-US" sz="2400" b="1" dirty="0" smtClean="0">
                <a:solidFill>
                  <a:srgbClr val="FF0000"/>
                </a:solidFill>
              </a:rPr>
              <a:t> </a:t>
            </a:r>
            <a:r>
              <a:rPr lang="en-US" sz="2400" b="1" dirty="0" err="1" smtClean="0">
                <a:solidFill>
                  <a:srgbClr val="FF0000"/>
                </a:solidFill>
              </a:rPr>
              <a:t>højde</a:t>
            </a:r>
            <a:r>
              <a:rPr lang="en-US" sz="2400" b="1" dirty="0" smtClean="0">
                <a:solidFill>
                  <a:srgbClr val="FF0000"/>
                </a:solidFill>
              </a:rPr>
              <a:t> for </a:t>
            </a:r>
            <a:r>
              <a:rPr lang="en-US" sz="2400" b="1" dirty="0" err="1" smtClean="0">
                <a:solidFill>
                  <a:srgbClr val="FF0000"/>
                </a:solidFill>
              </a:rPr>
              <a:t>sygdom</a:t>
            </a:r>
            <a:r>
              <a:rPr lang="en-US" sz="2400" b="1" dirty="0" smtClean="0">
                <a:solidFill>
                  <a:srgbClr val="FF0000"/>
                </a:solidFill>
              </a:rPr>
              <a:t> and </a:t>
            </a:r>
            <a:r>
              <a:rPr lang="en-US" sz="2400" b="1" dirty="0" err="1" smtClean="0">
                <a:solidFill>
                  <a:srgbClr val="FF0000"/>
                </a:solidFill>
              </a:rPr>
              <a:t>andre</a:t>
            </a:r>
            <a:r>
              <a:rPr lang="en-US" sz="2400" b="1" dirty="0" smtClean="0">
                <a:solidFill>
                  <a:srgbClr val="FF0000"/>
                </a:solidFill>
              </a:rPr>
              <a:t> </a:t>
            </a:r>
            <a:r>
              <a:rPr lang="en-US" sz="2400" b="1" dirty="0" err="1" smtClean="0">
                <a:solidFill>
                  <a:srgbClr val="FF0000"/>
                </a:solidFill>
              </a:rPr>
              <a:t>forhold</a:t>
            </a:r>
            <a:r>
              <a:rPr lang="en-US" sz="2400" b="1" dirty="0" smtClean="0">
                <a:solidFill>
                  <a:srgbClr val="FF0000"/>
                </a:solidFill>
              </a:rPr>
              <a:t>.</a:t>
            </a:r>
            <a:endParaRPr lang="en-US" sz="2400" dirty="0" smtClean="0"/>
          </a:p>
          <a:p>
            <a:endParaRPr lang="en-US" sz="2400" b="1" dirty="0">
              <a:solidFill>
                <a:srgbClr val="FF0000"/>
              </a:solidFill>
            </a:endParaRPr>
          </a:p>
          <a:p>
            <a:endParaRPr lang="en-US" sz="2400" b="1" dirty="0" smtClean="0">
              <a:solidFill>
                <a:srgbClr val="FF0000"/>
              </a:solidFill>
            </a:endParaRPr>
          </a:p>
          <a:p>
            <a:endParaRPr lang="en-US" sz="2400" b="1" dirty="0">
              <a:solidFill>
                <a:srgbClr val="FF0000"/>
              </a:solidFill>
            </a:endParaRPr>
          </a:p>
          <a:p>
            <a:endParaRPr lang="en-US" sz="2400" b="1" dirty="0" smtClean="0">
              <a:solidFill>
                <a:srgbClr val="FF0000"/>
              </a:solidFill>
            </a:endParaRPr>
          </a:p>
          <a:p>
            <a:endParaRPr lang="da-DK" sz="2400" b="1" dirty="0">
              <a:solidFill>
                <a:srgbClr val="FF0000"/>
              </a:solidFill>
            </a:endParaRPr>
          </a:p>
        </p:txBody>
      </p:sp>
      <p:sp>
        <p:nvSpPr>
          <p:cNvPr id="3" name="Rektangel 2"/>
          <p:cNvSpPr/>
          <p:nvPr/>
        </p:nvSpPr>
        <p:spPr>
          <a:xfrm>
            <a:off x="248421" y="1731511"/>
            <a:ext cx="2164083" cy="82790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smtClean="0">
                <a:solidFill>
                  <a:sysClr val="windowText" lastClr="000000"/>
                </a:solidFill>
              </a:rPr>
              <a:t> </a:t>
            </a:r>
          </a:p>
          <a:p>
            <a:pPr algn="ctr"/>
            <a:r>
              <a:rPr lang="da-DK" sz="2400" b="1" dirty="0" smtClean="0">
                <a:solidFill>
                  <a:sysClr val="windowText" lastClr="000000"/>
                </a:solidFill>
              </a:rPr>
              <a:t>45 – 68 ÅR</a:t>
            </a:r>
            <a:endParaRPr lang="da-DK" sz="2400" b="1" dirty="0">
              <a:solidFill>
                <a:sysClr val="windowText" lastClr="000000"/>
              </a:solidFill>
            </a:endParaRPr>
          </a:p>
        </p:txBody>
      </p:sp>
      <p:sp>
        <p:nvSpPr>
          <p:cNvPr id="5" name="Billedforklaring med nedadgående pil 4"/>
          <p:cNvSpPr/>
          <p:nvPr/>
        </p:nvSpPr>
        <p:spPr>
          <a:xfrm>
            <a:off x="338678" y="508087"/>
            <a:ext cx="2720752" cy="99668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schemeClr val="tx1"/>
              </a:solidFill>
            </a:endParaRPr>
          </a:p>
          <a:p>
            <a:pPr algn="ctr"/>
            <a:r>
              <a:rPr lang="da-DK" sz="2800" b="1" dirty="0" smtClean="0">
                <a:solidFill>
                  <a:schemeClr val="tx1"/>
                </a:solidFill>
              </a:rPr>
              <a:t>6.000 KVINDER</a:t>
            </a:r>
          </a:p>
          <a:p>
            <a:pPr algn="ctr"/>
            <a:endParaRPr lang="da-DK" dirty="0">
              <a:solidFill>
                <a:schemeClr val="tx1"/>
              </a:solidFill>
            </a:endParaRPr>
          </a:p>
        </p:txBody>
      </p:sp>
      <p:sp>
        <p:nvSpPr>
          <p:cNvPr id="6" name="Pentagon 5"/>
          <p:cNvSpPr/>
          <p:nvPr/>
        </p:nvSpPr>
        <p:spPr>
          <a:xfrm>
            <a:off x="2660923" y="1713038"/>
            <a:ext cx="3332103" cy="902043"/>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ysClr val="windowText" lastClr="000000"/>
                </a:solidFill>
              </a:rPr>
              <a:t>Blev</a:t>
            </a:r>
            <a:r>
              <a:rPr lang="en-GB" sz="2000" b="1" dirty="0" smtClean="0">
                <a:solidFill>
                  <a:sysClr val="windowText" lastClr="000000"/>
                </a:solidFill>
              </a:rPr>
              <a:t> </a:t>
            </a:r>
            <a:r>
              <a:rPr lang="en-GB" sz="2000" b="1" dirty="0" err="1" smtClean="0">
                <a:solidFill>
                  <a:sysClr val="windowText" lastClr="000000"/>
                </a:solidFill>
              </a:rPr>
              <a:t>fulgt</a:t>
            </a:r>
            <a:r>
              <a:rPr lang="en-GB" sz="2000" b="1" dirty="0" smtClean="0">
                <a:solidFill>
                  <a:sysClr val="windowText" lastClr="000000"/>
                </a:solidFill>
              </a:rPr>
              <a:t> </a:t>
            </a:r>
            <a:r>
              <a:rPr lang="en-GB" sz="2000" b="1" dirty="0" err="1" smtClean="0">
                <a:solidFill>
                  <a:sysClr val="windowText" lastClr="000000"/>
                </a:solidFill>
              </a:rPr>
              <a:t>og</a:t>
            </a:r>
            <a:r>
              <a:rPr lang="en-GB" sz="2000" b="1" dirty="0" smtClean="0">
                <a:solidFill>
                  <a:sysClr val="windowText" lastClr="000000"/>
                </a:solidFill>
              </a:rPr>
              <a:t> </a:t>
            </a:r>
            <a:r>
              <a:rPr lang="en-GB" sz="2000" b="1" dirty="0" err="1" smtClean="0">
                <a:solidFill>
                  <a:sysClr val="windowText" lastClr="000000"/>
                </a:solidFill>
              </a:rPr>
              <a:t>testet</a:t>
            </a:r>
            <a:r>
              <a:rPr lang="en-GB" sz="2000" b="1" dirty="0" smtClean="0">
                <a:solidFill>
                  <a:sysClr val="windowText" lastClr="000000"/>
                </a:solidFill>
              </a:rPr>
              <a:t> </a:t>
            </a:r>
            <a:r>
              <a:rPr lang="en-GB" sz="2000" b="1" dirty="0" err="1" smtClean="0">
                <a:solidFill>
                  <a:sysClr val="windowText" lastClr="000000"/>
                </a:solidFill>
              </a:rPr>
              <a:t>gennem</a:t>
            </a:r>
            <a:r>
              <a:rPr lang="en-GB" sz="2000" b="1" dirty="0" smtClean="0">
                <a:solidFill>
                  <a:sysClr val="windowText" lastClr="000000"/>
                </a:solidFill>
              </a:rPr>
              <a:t>  25 – 30 </a:t>
            </a:r>
            <a:r>
              <a:rPr lang="en-GB" sz="2000" b="1" dirty="0" err="1" smtClean="0">
                <a:solidFill>
                  <a:sysClr val="windowText" lastClr="000000"/>
                </a:solidFill>
              </a:rPr>
              <a:t>år</a:t>
            </a:r>
            <a:endParaRPr lang="en-GB" sz="2000" b="1" dirty="0">
              <a:solidFill>
                <a:sysClr val="windowText" lastClr="000000"/>
              </a:solidFill>
            </a:endParaRPr>
          </a:p>
        </p:txBody>
      </p:sp>
      <p:sp>
        <p:nvSpPr>
          <p:cNvPr id="8" name="Rektangel 7"/>
          <p:cNvSpPr/>
          <p:nvPr/>
        </p:nvSpPr>
        <p:spPr>
          <a:xfrm>
            <a:off x="6071177" y="1750107"/>
            <a:ext cx="2888095" cy="82790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smtClean="0">
                <a:solidFill>
                  <a:sysClr val="windowText" lastClr="000000"/>
                </a:solidFill>
              </a:rPr>
              <a:t>Indtil de var mellem </a:t>
            </a:r>
          </a:p>
          <a:p>
            <a:pPr algn="ctr"/>
            <a:r>
              <a:rPr lang="da-DK" sz="2400" b="1" dirty="0" smtClean="0">
                <a:solidFill>
                  <a:sysClr val="windowText" lastClr="000000"/>
                </a:solidFill>
              </a:rPr>
              <a:t>75 – 98 År</a:t>
            </a:r>
            <a:endParaRPr lang="da-DK" sz="2400" b="1" dirty="0">
              <a:solidFill>
                <a:sysClr val="windowText" lastClr="000000"/>
              </a:solidFill>
            </a:endParaRPr>
          </a:p>
        </p:txBody>
      </p:sp>
      <p:sp>
        <p:nvSpPr>
          <p:cNvPr id="10" name="Venstrepil 9"/>
          <p:cNvSpPr/>
          <p:nvPr/>
        </p:nvSpPr>
        <p:spPr>
          <a:xfrm>
            <a:off x="3398107" y="87215"/>
            <a:ext cx="3879915" cy="156884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smtClean="0">
                <a:solidFill>
                  <a:schemeClr val="tx1"/>
                </a:solidFill>
              </a:rPr>
              <a:t>Et </a:t>
            </a:r>
            <a:r>
              <a:rPr lang="en-GB" sz="2000" b="1" dirty="0" err="1" smtClean="0">
                <a:solidFill>
                  <a:schemeClr val="tx1"/>
                </a:solidFill>
              </a:rPr>
              <a:t>studie</a:t>
            </a:r>
            <a:r>
              <a:rPr lang="en-GB" sz="2000" b="1" dirty="0" smtClean="0">
                <a:solidFill>
                  <a:schemeClr val="tx1"/>
                </a:solidFill>
              </a:rPr>
              <a:t> I </a:t>
            </a:r>
            <a:r>
              <a:rPr lang="en-GB" sz="2000" b="1" dirty="0" err="1" smtClean="0">
                <a:solidFill>
                  <a:schemeClr val="tx1"/>
                </a:solidFill>
              </a:rPr>
              <a:t>Danmark</a:t>
            </a:r>
            <a:r>
              <a:rPr lang="en-GB" sz="2000" b="1" dirty="0" smtClean="0">
                <a:solidFill>
                  <a:schemeClr val="tx1"/>
                </a:solidFill>
              </a:rPr>
              <a:t>  </a:t>
            </a:r>
            <a:r>
              <a:rPr lang="en-GB" sz="2000" b="1" dirty="0" err="1" smtClean="0">
                <a:solidFill>
                  <a:schemeClr val="tx1"/>
                </a:solidFill>
              </a:rPr>
              <a:t>af</a:t>
            </a:r>
            <a:r>
              <a:rPr lang="en-GB" sz="2000" b="1" dirty="0" smtClean="0">
                <a:solidFill>
                  <a:schemeClr val="tx1"/>
                </a:solidFill>
              </a:rPr>
              <a:t> </a:t>
            </a:r>
            <a:r>
              <a:rPr lang="en-GB" sz="2000" b="1" dirty="0" err="1" smtClean="0">
                <a:solidFill>
                  <a:schemeClr val="tx1"/>
                </a:solidFill>
              </a:rPr>
              <a:t>styrken</a:t>
            </a:r>
            <a:r>
              <a:rPr lang="en-GB" sz="2000" b="1" dirty="0" smtClean="0">
                <a:solidFill>
                  <a:schemeClr val="tx1"/>
                </a:solidFill>
              </a:rPr>
              <a:t> I </a:t>
            </a:r>
            <a:r>
              <a:rPr lang="en-GB" sz="2000" b="1" dirty="0" err="1" smtClean="0">
                <a:solidFill>
                  <a:schemeClr val="tx1"/>
                </a:solidFill>
              </a:rPr>
              <a:t>håndtrykket</a:t>
            </a:r>
            <a:r>
              <a:rPr lang="en-GB" sz="2000" b="1" dirty="0" smtClean="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74236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85" y="1957401"/>
            <a:ext cx="4115359" cy="3086520"/>
          </a:xfrm>
          <a:prstGeom prst="rect">
            <a:avLst/>
          </a:prstGeom>
        </p:spPr>
      </p:pic>
      <p:sp>
        <p:nvSpPr>
          <p:cNvPr id="10" name="Pentagon 9"/>
          <p:cNvSpPr/>
          <p:nvPr/>
        </p:nvSpPr>
        <p:spPr>
          <a:xfrm>
            <a:off x="1739145" y="5579693"/>
            <a:ext cx="3916220" cy="546011"/>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Det</a:t>
            </a:r>
            <a:r>
              <a:rPr lang="en-GB" dirty="0" smtClean="0">
                <a:solidFill>
                  <a:schemeClr val="tx1"/>
                </a:solidFill>
              </a:rPr>
              <a:t> </a:t>
            </a:r>
            <a:r>
              <a:rPr lang="en-GB" dirty="0" err="1" smtClean="0">
                <a:solidFill>
                  <a:schemeClr val="tx1"/>
                </a:solidFill>
              </a:rPr>
              <a:t>skal</a:t>
            </a:r>
            <a:r>
              <a:rPr lang="en-GB" dirty="0" smtClean="0">
                <a:solidFill>
                  <a:schemeClr val="tx1"/>
                </a:solidFill>
              </a:rPr>
              <a:t> der </a:t>
            </a:r>
            <a:r>
              <a:rPr lang="en-GB" dirty="0" err="1" smtClean="0">
                <a:solidFill>
                  <a:schemeClr val="tx1"/>
                </a:solidFill>
              </a:rPr>
              <a:t>løftes</a:t>
            </a:r>
            <a:r>
              <a:rPr lang="en-GB" dirty="0" smtClean="0">
                <a:solidFill>
                  <a:schemeClr val="tx1"/>
                </a:solidFill>
              </a:rPr>
              <a:t> </a:t>
            </a:r>
            <a:r>
              <a:rPr lang="en-GB" dirty="0" err="1" smtClean="0">
                <a:solidFill>
                  <a:schemeClr val="tx1"/>
                </a:solidFill>
              </a:rPr>
              <a:t>når</a:t>
            </a:r>
            <a:r>
              <a:rPr lang="en-GB" dirty="0" smtClean="0">
                <a:solidFill>
                  <a:schemeClr val="tx1"/>
                </a:solidFill>
              </a:rPr>
              <a:t> vi </a:t>
            </a:r>
            <a:r>
              <a:rPr lang="en-GB" dirty="0" err="1" smtClean="0">
                <a:solidFill>
                  <a:schemeClr val="tx1"/>
                </a:solidFill>
              </a:rPr>
              <a:t>rejser</a:t>
            </a:r>
            <a:r>
              <a:rPr lang="en-GB" dirty="0" smtClean="0">
                <a:solidFill>
                  <a:schemeClr val="tx1"/>
                </a:solidFill>
              </a:rPr>
              <a:t> </a:t>
            </a:r>
            <a:r>
              <a:rPr lang="en-GB" dirty="0" err="1" smtClean="0">
                <a:solidFill>
                  <a:schemeClr val="tx1"/>
                </a:solidFill>
              </a:rPr>
              <a:t>os</a:t>
            </a:r>
            <a:r>
              <a:rPr lang="en-GB" dirty="0" smtClean="0">
                <a:solidFill>
                  <a:schemeClr val="tx1"/>
                </a:solidFill>
              </a:rPr>
              <a:t> </a:t>
            </a:r>
            <a:r>
              <a:rPr lang="en-GB" dirty="0" err="1" smtClean="0">
                <a:solidFill>
                  <a:schemeClr val="tx1"/>
                </a:solidFill>
              </a:rPr>
              <a:t>fra</a:t>
            </a:r>
            <a:r>
              <a:rPr lang="en-GB" dirty="0" smtClean="0">
                <a:solidFill>
                  <a:schemeClr val="tx1"/>
                </a:solidFill>
              </a:rPr>
              <a:t> </a:t>
            </a:r>
            <a:r>
              <a:rPr lang="en-GB" dirty="0" err="1" smtClean="0">
                <a:solidFill>
                  <a:schemeClr val="tx1"/>
                </a:solidFill>
              </a:rPr>
              <a:t>en</a:t>
            </a:r>
            <a:r>
              <a:rPr lang="en-GB" dirty="0" smtClean="0">
                <a:solidFill>
                  <a:schemeClr val="tx1"/>
                </a:solidFill>
              </a:rPr>
              <a:t> </a:t>
            </a:r>
            <a:r>
              <a:rPr lang="en-GB" dirty="0" err="1" smtClean="0">
                <a:solidFill>
                  <a:schemeClr val="tx1"/>
                </a:solidFill>
              </a:rPr>
              <a:t>stol</a:t>
            </a:r>
            <a:r>
              <a:rPr lang="en-GB" dirty="0" smtClean="0">
                <a:solidFill>
                  <a:schemeClr val="tx1"/>
                </a:solidFill>
              </a:rPr>
              <a:t>.</a:t>
            </a:r>
            <a:endParaRPr lang="en-GB" dirty="0">
              <a:solidFill>
                <a:schemeClr val="tx1"/>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728147684"/>
              </p:ext>
            </p:extLst>
          </p:nvPr>
        </p:nvGraphicFramePr>
        <p:xfrm>
          <a:off x="3306617" y="1352319"/>
          <a:ext cx="8312729" cy="3803752"/>
        </p:xfrm>
        <a:graphic>
          <a:graphicData uri="http://schemas.openxmlformats.org/drawingml/2006/table">
            <a:tbl>
              <a:tblPr firstRow="1" bandRow="1">
                <a:tableStyleId>{5C22544A-7EE6-4342-B048-85BDC9FD1C3A}</a:tableStyleId>
              </a:tblPr>
              <a:tblGrid>
                <a:gridCol w="2900219">
                  <a:extLst>
                    <a:ext uri="{9D8B030D-6E8A-4147-A177-3AD203B41FA5}">
                      <a16:colId xmlns:a16="http://schemas.microsoft.com/office/drawing/2014/main" val="2155274043"/>
                    </a:ext>
                  </a:extLst>
                </a:gridCol>
                <a:gridCol w="1099128">
                  <a:extLst>
                    <a:ext uri="{9D8B030D-6E8A-4147-A177-3AD203B41FA5}">
                      <a16:colId xmlns:a16="http://schemas.microsoft.com/office/drawing/2014/main" val="3621749888"/>
                    </a:ext>
                  </a:extLst>
                </a:gridCol>
                <a:gridCol w="1117600">
                  <a:extLst>
                    <a:ext uri="{9D8B030D-6E8A-4147-A177-3AD203B41FA5}">
                      <a16:colId xmlns:a16="http://schemas.microsoft.com/office/drawing/2014/main" val="2826981296"/>
                    </a:ext>
                  </a:extLst>
                </a:gridCol>
                <a:gridCol w="1080654">
                  <a:extLst>
                    <a:ext uri="{9D8B030D-6E8A-4147-A177-3AD203B41FA5}">
                      <a16:colId xmlns:a16="http://schemas.microsoft.com/office/drawing/2014/main" val="130323189"/>
                    </a:ext>
                  </a:extLst>
                </a:gridCol>
                <a:gridCol w="1089891">
                  <a:extLst>
                    <a:ext uri="{9D8B030D-6E8A-4147-A177-3AD203B41FA5}">
                      <a16:colId xmlns:a16="http://schemas.microsoft.com/office/drawing/2014/main" val="2525319151"/>
                    </a:ext>
                  </a:extLst>
                </a:gridCol>
                <a:gridCol w="1025237">
                  <a:extLst>
                    <a:ext uri="{9D8B030D-6E8A-4147-A177-3AD203B41FA5}">
                      <a16:colId xmlns:a16="http://schemas.microsoft.com/office/drawing/2014/main" val="3335437463"/>
                    </a:ext>
                  </a:extLst>
                </a:gridCol>
              </a:tblGrid>
              <a:tr h="320969">
                <a:tc gridSpan="6">
                  <a:txBody>
                    <a:bodyPr/>
                    <a:lstStyle/>
                    <a:p>
                      <a:r>
                        <a:rPr lang="en-GB" noProof="0" dirty="0" err="1" smtClean="0">
                          <a:solidFill>
                            <a:schemeClr val="tx1"/>
                          </a:solidFill>
                        </a:rPr>
                        <a:t>Hvordan</a:t>
                      </a:r>
                      <a:r>
                        <a:rPr lang="en-GB" baseline="0" noProof="0" dirty="0" smtClean="0">
                          <a:solidFill>
                            <a:schemeClr val="tx1"/>
                          </a:solidFill>
                        </a:rPr>
                        <a:t> </a:t>
                      </a:r>
                      <a:r>
                        <a:rPr lang="en-GB" baseline="0" noProof="0" dirty="0" err="1" smtClean="0">
                          <a:solidFill>
                            <a:schemeClr val="tx1"/>
                          </a:solidFill>
                        </a:rPr>
                        <a:t>er</a:t>
                      </a:r>
                      <a:r>
                        <a:rPr lang="en-GB" baseline="0" noProof="0" dirty="0" smtClean="0">
                          <a:solidFill>
                            <a:schemeClr val="tx1"/>
                          </a:solidFill>
                        </a:rPr>
                        <a:t> vi </a:t>
                      </a:r>
                      <a:r>
                        <a:rPr lang="en-GB" baseline="0" noProof="0" dirty="0" err="1" smtClean="0">
                          <a:solidFill>
                            <a:schemeClr val="tx1"/>
                          </a:solidFill>
                        </a:rPr>
                        <a:t>bygget</a:t>
                      </a:r>
                      <a:endParaRPr lang="en-GB" noProof="0" dirty="0">
                        <a:solidFill>
                          <a:schemeClr val="tx1"/>
                        </a:solidFill>
                      </a:endParaRPr>
                    </a:p>
                  </a:txBody>
                  <a:tcPr>
                    <a:solidFill>
                      <a:schemeClr val="bg1"/>
                    </a:solidFill>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3865438812"/>
                  </a:ext>
                </a:extLst>
              </a:tr>
              <a:tr h="320969">
                <a:tc>
                  <a:txBody>
                    <a:bodyPr/>
                    <a:lstStyle/>
                    <a:p>
                      <a:r>
                        <a:rPr lang="da-DK" dirty="0" smtClean="0"/>
                        <a:t>KROPSVÆGT</a:t>
                      </a:r>
                      <a:r>
                        <a:rPr lang="da-DK" baseline="0" dirty="0" smtClean="0"/>
                        <a:t> I </a:t>
                      </a:r>
                      <a:r>
                        <a:rPr lang="da-DK" dirty="0" smtClean="0"/>
                        <a:t> KILO</a:t>
                      </a:r>
                      <a:endParaRPr lang="da-DK" dirty="0"/>
                    </a:p>
                  </a:txBody>
                  <a:tcPr>
                    <a:solidFill>
                      <a:srgbClr val="FFC000"/>
                    </a:solidFill>
                  </a:tcPr>
                </a:tc>
                <a:tc>
                  <a:txBody>
                    <a:bodyPr/>
                    <a:lstStyle/>
                    <a:p>
                      <a:pPr algn="ctr"/>
                      <a:r>
                        <a:rPr lang="da-DK" dirty="0" smtClean="0"/>
                        <a:t>50</a:t>
                      </a:r>
                      <a:endParaRPr lang="da-DK" dirty="0"/>
                    </a:p>
                  </a:txBody>
                  <a:tcPr>
                    <a:solidFill>
                      <a:srgbClr val="FFC000"/>
                    </a:solidFill>
                  </a:tcPr>
                </a:tc>
                <a:tc>
                  <a:txBody>
                    <a:bodyPr/>
                    <a:lstStyle/>
                    <a:p>
                      <a:pPr algn="ctr"/>
                      <a:r>
                        <a:rPr lang="da-DK" dirty="0" smtClean="0"/>
                        <a:t>60</a:t>
                      </a:r>
                      <a:endParaRPr lang="da-DK" dirty="0"/>
                    </a:p>
                  </a:txBody>
                  <a:tcPr>
                    <a:solidFill>
                      <a:srgbClr val="FFC000"/>
                    </a:solidFill>
                  </a:tcPr>
                </a:tc>
                <a:tc>
                  <a:txBody>
                    <a:bodyPr/>
                    <a:lstStyle/>
                    <a:p>
                      <a:pPr algn="ctr"/>
                      <a:r>
                        <a:rPr lang="da-DK" dirty="0" smtClean="0"/>
                        <a:t>70</a:t>
                      </a:r>
                      <a:endParaRPr lang="da-DK" dirty="0"/>
                    </a:p>
                  </a:txBody>
                  <a:tcPr>
                    <a:solidFill>
                      <a:srgbClr val="FFC000"/>
                    </a:solidFill>
                  </a:tcPr>
                </a:tc>
                <a:tc>
                  <a:txBody>
                    <a:bodyPr/>
                    <a:lstStyle/>
                    <a:p>
                      <a:pPr algn="ctr"/>
                      <a:r>
                        <a:rPr lang="da-DK" dirty="0" smtClean="0"/>
                        <a:t>80</a:t>
                      </a:r>
                      <a:endParaRPr lang="da-DK" dirty="0"/>
                    </a:p>
                  </a:txBody>
                  <a:tcPr>
                    <a:solidFill>
                      <a:srgbClr val="FFC000"/>
                    </a:solidFill>
                  </a:tcPr>
                </a:tc>
                <a:tc>
                  <a:txBody>
                    <a:bodyPr/>
                    <a:lstStyle/>
                    <a:p>
                      <a:pPr algn="ctr"/>
                      <a:r>
                        <a:rPr lang="da-DK" dirty="0" smtClean="0"/>
                        <a:t>90</a:t>
                      </a:r>
                      <a:endParaRPr lang="da-DK" dirty="0"/>
                    </a:p>
                  </a:txBody>
                  <a:tcPr>
                    <a:solidFill>
                      <a:srgbClr val="FFC000"/>
                    </a:solidFill>
                  </a:tcPr>
                </a:tc>
                <a:extLst>
                  <a:ext uri="{0D108BD9-81ED-4DB2-BD59-A6C34878D82A}">
                    <a16:rowId xmlns:a16="http://schemas.microsoft.com/office/drawing/2014/main" val="765977371"/>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8 % </a:t>
                      </a:r>
                      <a:r>
                        <a:rPr lang="en-GB" noProof="0" dirty="0" smtClean="0"/>
                        <a:t>Head</a:t>
                      </a:r>
                      <a:r>
                        <a:rPr lang="en-GB" baseline="0" noProof="0" dirty="0" smtClean="0"/>
                        <a:t> and neck in kilo</a:t>
                      </a:r>
                      <a:endParaRPr lang="en-GB" noProof="0" dirty="0" smtClean="0"/>
                    </a:p>
                  </a:txBody>
                  <a:tcPr/>
                </a:tc>
                <a:tc>
                  <a:txBody>
                    <a:bodyPr/>
                    <a:lstStyle/>
                    <a:p>
                      <a:pPr algn="ctr"/>
                      <a:r>
                        <a:rPr lang="da-DK" dirty="0" smtClean="0"/>
                        <a:t>4</a:t>
                      </a:r>
                      <a:endParaRPr lang="da-DK" dirty="0"/>
                    </a:p>
                  </a:txBody>
                  <a:tcPr/>
                </a:tc>
                <a:tc>
                  <a:txBody>
                    <a:bodyPr/>
                    <a:lstStyle/>
                    <a:p>
                      <a:pPr algn="ctr"/>
                      <a:r>
                        <a:rPr lang="da-DK" dirty="0" smtClean="0"/>
                        <a:t>4,8</a:t>
                      </a:r>
                      <a:endParaRPr lang="da-DK" dirty="0"/>
                    </a:p>
                  </a:txBody>
                  <a:tcPr/>
                </a:tc>
                <a:tc>
                  <a:txBody>
                    <a:bodyPr/>
                    <a:lstStyle/>
                    <a:p>
                      <a:pPr algn="ctr"/>
                      <a:r>
                        <a:rPr lang="da-DK" dirty="0" smtClean="0"/>
                        <a:t>5,6</a:t>
                      </a:r>
                      <a:endParaRPr lang="da-DK" dirty="0"/>
                    </a:p>
                  </a:txBody>
                  <a:tcPr/>
                </a:tc>
                <a:tc>
                  <a:txBody>
                    <a:bodyPr/>
                    <a:lstStyle/>
                    <a:p>
                      <a:pPr algn="ctr"/>
                      <a:r>
                        <a:rPr lang="da-DK" dirty="0" smtClean="0"/>
                        <a:t>6,4</a:t>
                      </a:r>
                      <a:endParaRPr lang="da-DK" dirty="0"/>
                    </a:p>
                  </a:txBody>
                  <a:tcPr/>
                </a:tc>
                <a:tc>
                  <a:txBody>
                    <a:bodyPr/>
                    <a:lstStyle/>
                    <a:p>
                      <a:pPr algn="ctr"/>
                      <a:r>
                        <a:rPr lang="da-DK" dirty="0" smtClean="0"/>
                        <a:t>7,2</a:t>
                      </a:r>
                      <a:endParaRPr lang="da-DK" dirty="0"/>
                    </a:p>
                  </a:txBody>
                  <a:tcPr/>
                </a:tc>
                <a:extLst>
                  <a:ext uri="{0D108BD9-81ED-4DB2-BD59-A6C34878D82A}">
                    <a16:rowId xmlns:a16="http://schemas.microsoft.com/office/drawing/2014/main" val="2919181328"/>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5 % left arm</a:t>
                      </a:r>
                    </a:p>
                  </a:txBody>
                  <a:tcPr/>
                </a:tc>
                <a:tc>
                  <a:txBody>
                    <a:bodyPr/>
                    <a:lstStyle/>
                    <a:p>
                      <a:pPr algn="ctr"/>
                      <a:r>
                        <a:rPr lang="da-DK" dirty="0" smtClean="0"/>
                        <a:t>2,5</a:t>
                      </a:r>
                      <a:endParaRPr lang="da-DK" dirty="0"/>
                    </a:p>
                  </a:txBody>
                  <a:tcPr/>
                </a:tc>
                <a:tc>
                  <a:txBody>
                    <a:bodyPr/>
                    <a:lstStyle/>
                    <a:p>
                      <a:pPr algn="ctr"/>
                      <a:r>
                        <a:rPr lang="da-DK" dirty="0" smtClean="0"/>
                        <a:t>3,0</a:t>
                      </a:r>
                      <a:endParaRPr lang="da-DK" dirty="0"/>
                    </a:p>
                  </a:txBody>
                  <a:tcPr/>
                </a:tc>
                <a:tc>
                  <a:txBody>
                    <a:bodyPr/>
                    <a:lstStyle/>
                    <a:p>
                      <a:pPr algn="ctr"/>
                      <a:r>
                        <a:rPr lang="da-DK" dirty="0" smtClean="0"/>
                        <a:t>3,5</a:t>
                      </a:r>
                      <a:endParaRPr lang="da-DK" dirty="0"/>
                    </a:p>
                  </a:txBody>
                  <a:tcPr/>
                </a:tc>
                <a:tc>
                  <a:txBody>
                    <a:bodyPr/>
                    <a:lstStyle/>
                    <a:p>
                      <a:pPr algn="ctr"/>
                      <a:r>
                        <a:rPr lang="da-DK" dirty="0" smtClean="0"/>
                        <a:t>4</a:t>
                      </a:r>
                      <a:endParaRPr lang="da-DK" dirty="0"/>
                    </a:p>
                  </a:txBody>
                  <a:tcPr/>
                </a:tc>
                <a:tc>
                  <a:txBody>
                    <a:bodyPr/>
                    <a:lstStyle/>
                    <a:p>
                      <a:pPr algn="ctr"/>
                      <a:r>
                        <a:rPr lang="da-DK" dirty="0" smtClean="0"/>
                        <a:t>4,5</a:t>
                      </a:r>
                      <a:endParaRPr lang="da-DK" dirty="0"/>
                    </a:p>
                  </a:txBody>
                  <a:tcPr/>
                </a:tc>
                <a:extLst>
                  <a:ext uri="{0D108BD9-81ED-4DB2-BD59-A6C34878D82A}">
                    <a16:rowId xmlns:a16="http://schemas.microsoft.com/office/drawing/2014/main" val="1641389683"/>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5 % right arm</a:t>
                      </a:r>
                    </a:p>
                  </a:txBody>
                  <a:tcPr/>
                </a:tc>
                <a:tc>
                  <a:txBody>
                    <a:bodyPr/>
                    <a:lstStyle/>
                    <a:p>
                      <a:pPr algn="ctr"/>
                      <a:r>
                        <a:rPr lang="da-DK" dirty="0" smtClean="0"/>
                        <a:t>2,5</a:t>
                      </a:r>
                      <a:endParaRPr lang="da-DK" dirty="0"/>
                    </a:p>
                  </a:txBody>
                  <a:tcPr/>
                </a:tc>
                <a:tc>
                  <a:txBody>
                    <a:bodyPr/>
                    <a:lstStyle/>
                    <a:p>
                      <a:pPr algn="ctr"/>
                      <a:r>
                        <a:rPr lang="da-DK" dirty="0" smtClean="0"/>
                        <a:t>3,0</a:t>
                      </a:r>
                      <a:endParaRPr lang="da-DK" dirty="0"/>
                    </a:p>
                  </a:txBody>
                  <a:tcPr/>
                </a:tc>
                <a:tc>
                  <a:txBody>
                    <a:bodyPr/>
                    <a:lstStyle/>
                    <a:p>
                      <a:pPr algn="ctr"/>
                      <a:r>
                        <a:rPr lang="da-DK" dirty="0" smtClean="0"/>
                        <a:t>3,5</a:t>
                      </a:r>
                      <a:endParaRPr lang="da-DK" dirty="0"/>
                    </a:p>
                  </a:txBody>
                  <a:tcPr/>
                </a:tc>
                <a:tc>
                  <a:txBody>
                    <a:bodyPr/>
                    <a:lstStyle/>
                    <a:p>
                      <a:pPr algn="ctr"/>
                      <a:r>
                        <a:rPr lang="da-DK" dirty="0" smtClean="0"/>
                        <a:t>4</a:t>
                      </a:r>
                      <a:endParaRPr lang="da-DK" dirty="0"/>
                    </a:p>
                  </a:txBody>
                  <a:tcPr/>
                </a:tc>
                <a:tc>
                  <a:txBody>
                    <a:bodyPr/>
                    <a:lstStyle/>
                    <a:p>
                      <a:pPr algn="ctr"/>
                      <a:r>
                        <a:rPr lang="da-DK" dirty="0" smtClean="0"/>
                        <a:t>4,5</a:t>
                      </a:r>
                      <a:endParaRPr lang="da-DK" dirty="0"/>
                    </a:p>
                  </a:txBody>
                  <a:tcPr/>
                </a:tc>
                <a:extLst>
                  <a:ext uri="{0D108BD9-81ED-4DB2-BD59-A6C34878D82A}">
                    <a16:rowId xmlns:a16="http://schemas.microsoft.com/office/drawing/2014/main" val="3866622265"/>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50 % the body</a:t>
                      </a:r>
                    </a:p>
                  </a:txBody>
                  <a:tcPr/>
                </a:tc>
                <a:tc>
                  <a:txBody>
                    <a:bodyPr/>
                    <a:lstStyle/>
                    <a:p>
                      <a:pPr algn="ctr"/>
                      <a:r>
                        <a:rPr lang="da-DK" dirty="0" smtClean="0"/>
                        <a:t>25</a:t>
                      </a:r>
                      <a:endParaRPr lang="da-DK" dirty="0"/>
                    </a:p>
                  </a:txBody>
                  <a:tcPr/>
                </a:tc>
                <a:tc>
                  <a:txBody>
                    <a:bodyPr/>
                    <a:lstStyle/>
                    <a:p>
                      <a:pPr algn="ctr"/>
                      <a:r>
                        <a:rPr lang="da-DK" dirty="0" smtClean="0"/>
                        <a:t>30</a:t>
                      </a:r>
                      <a:endParaRPr lang="da-DK" dirty="0"/>
                    </a:p>
                  </a:txBody>
                  <a:tcPr/>
                </a:tc>
                <a:tc>
                  <a:txBody>
                    <a:bodyPr/>
                    <a:lstStyle/>
                    <a:p>
                      <a:pPr algn="ctr"/>
                      <a:r>
                        <a:rPr lang="da-DK" dirty="0" smtClean="0"/>
                        <a:t>35</a:t>
                      </a:r>
                      <a:endParaRPr lang="da-DK" dirty="0"/>
                    </a:p>
                  </a:txBody>
                  <a:tcPr/>
                </a:tc>
                <a:tc>
                  <a:txBody>
                    <a:bodyPr/>
                    <a:lstStyle/>
                    <a:p>
                      <a:pPr algn="ctr"/>
                      <a:r>
                        <a:rPr lang="da-DK" dirty="0" smtClean="0"/>
                        <a:t>40</a:t>
                      </a:r>
                      <a:endParaRPr lang="da-DK" dirty="0"/>
                    </a:p>
                  </a:txBody>
                  <a:tcPr/>
                </a:tc>
                <a:tc>
                  <a:txBody>
                    <a:bodyPr/>
                    <a:lstStyle/>
                    <a:p>
                      <a:pPr algn="ctr"/>
                      <a:r>
                        <a:rPr lang="da-DK" dirty="0" smtClean="0"/>
                        <a:t>45</a:t>
                      </a:r>
                      <a:endParaRPr lang="da-DK" dirty="0"/>
                    </a:p>
                  </a:txBody>
                  <a:tcPr/>
                </a:tc>
                <a:extLst>
                  <a:ext uri="{0D108BD9-81ED-4DB2-BD59-A6C34878D82A}">
                    <a16:rowId xmlns:a16="http://schemas.microsoft.com/office/drawing/2014/main" val="878877437"/>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App</a:t>
                      </a:r>
                      <a:r>
                        <a:rPr lang="en-GB" baseline="0" noProof="0" dirty="0" smtClean="0"/>
                        <a:t> 10 </a:t>
                      </a:r>
                      <a:r>
                        <a:rPr lang="en-GB" noProof="0" dirty="0" smtClean="0"/>
                        <a:t>% left leg upper part</a:t>
                      </a:r>
                    </a:p>
                  </a:txBody>
                  <a:tcPr/>
                </a:tc>
                <a:tc>
                  <a:txBody>
                    <a:bodyPr/>
                    <a:lstStyle/>
                    <a:p>
                      <a:pPr algn="ctr"/>
                      <a:r>
                        <a:rPr lang="da-DK" dirty="0" smtClean="0"/>
                        <a:t>5,0</a:t>
                      </a:r>
                      <a:endParaRPr lang="da-DK" dirty="0"/>
                    </a:p>
                  </a:txBody>
                  <a:tcPr/>
                </a:tc>
                <a:tc>
                  <a:txBody>
                    <a:bodyPr/>
                    <a:lstStyle/>
                    <a:p>
                      <a:pPr algn="ctr"/>
                      <a:r>
                        <a:rPr lang="da-DK" dirty="0" smtClean="0"/>
                        <a:t>6,0</a:t>
                      </a:r>
                      <a:endParaRPr lang="da-DK" dirty="0"/>
                    </a:p>
                  </a:txBody>
                  <a:tcPr/>
                </a:tc>
                <a:tc>
                  <a:txBody>
                    <a:bodyPr/>
                    <a:lstStyle/>
                    <a:p>
                      <a:pPr algn="ctr"/>
                      <a:r>
                        <a:rPr lang="da-DK" dirty="0" smtClean="0"/>
                        <a:t>7,0</a:t>
                      </a:r>
                      <a:endParaRPr lang="da-DK" dirty="0"/>
                    </a:p>
                  </a:txBody>
                  <a:tcPr/>
                </a:tc>
                <a:tc>
                  <a:txBody>
                    <a:bodyPr/>
                    <a:lstStyle/>
                    <a:p>
                      <a:pPr algn="ctr"/>
                      <a:r>
                        <a:rPr lang="da-DK" dirty="0" smtClean="0"/>
                        <a:t>8,0</a:t>
                      </a:r>
                      <a:endParaRPr lang="da-DK" dirty="0"/>
                    </a:p>
                  </a:txBody>
                  <a:tcPr/>
                </a:tc>
                <a:tc>
                  <a:txBody>
                    <a:bodyPr/>
                    <a:lstStyle/>
                    <a:p>
                      <a:pPr algn="ctr"/>
                      <a:r>
                        <a:rPr lang="da-DK" dirty="0" smtClean="0"/>
                        <a:t>9,0</a:t>
                      </a:r>
                      <a:endParaRPr lang="da-DK" dirty="0"/>
                    </a:p>
                  </a:txBody>
                  <a:tcPr/>
                </a:tc>
                <a:extLst>
                  <a:ext uri="{0D108BD9-81ED-4DB2-BD59-A6C34878D82A}">
                    <a16:rowId xmlns:a16="http://schemas.microsoft.com/office/drawing/2014/main" val="266088412"/>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Apr 10 % right leg upper</a:t>
                      </a:r>
                      <a:r>
                        <a:rPr lang="en-GB" baseline="0" noProof="0" dirty="0" smtClean="0"/>
                        <a:t> part</a:t>
                      </a:r>
                      <a:endParaRPr lang="en-GB" noProof="0" dirty="0" smtClean="0"/>
                    </a:p>
                  </a:txBody>
                  <a:tcPr/>
                </a:tc>
                <a:tc>
                  <a:txBody>
                    <a:bodyPr/>
                    <a:lstStyle/>
                    <a:p>
                      <a:pPr algn="ctr"/>
                      <a:r>
                        <a:rPr lang="da-DK" dirty="0" smtClean="0"/>
                        <a:t>5,0</a:t>
                      </a:r>
                      <a:endParaRPr lang="da-DK" dirty="0"/>
                    </a:p>
                  </a:txBody>
                  <a:tcPr/>
                </a:tc>
                <a:tc>
                  <a:txBody>
                    <a:bodyPr/>
                    <a:lstStyle/>
                    <a:p>
                      <a:pPr algn="ctr"/>
                      <a:r>
                        <a:rPr lang="da-DK" dirty="0" smtClean="0"/>
                        <a:t>6,0</a:t>
                      </a:r>
                      <a:endParaRPr lang="da-DK" dirty="0"/>
                    </a:p>
                  </a:txBody>
                  <a:tcPr/>
                </a:tc>
                <a:tc>
                  <a:txBody>
                    <a:bodyPr/>
                    <a:lstStyle/>
                    <a:p>
                      <a:pPr algn="ctr"/>
                      <a:r>
                        <a:rPr lang="da-DK" dirty="0" smtClean="0"/>
                        <a:t>7,0</a:t>
                      </a:r>
                      <a:endParaRPr lang="da-DK" dirty="0"/>
                    </a:p>
                  </a:txBody>
                  <a:tcPr/>
                </a:tc>
                <a:tc>
                  <a:txBody>
                    <a:bodyPr/>
                    <a:lstStyle/>
                    <a:p>
                      <a:pPr algn="ctr"/>
                      <a:r>
                        <a:rPr lang="da-DK" dirty="0" smtClean="0"/>
                        <a:t>8,0</a:t>
                      </a:r>
                      <a:endParaRPr lang="da-DK" dirty="0"/>
                    </a:p>
                  </a:txBody>
                  <a:tcPr/>
                </a:tc>
                <a:tc>
                  <a:txBody>
                    <a:bodyPr/>
                    <a:lstStyle/>
                    <a:p>
                      <a:pPr algn="ctr"/>
                      <a:r>
                        <a:rPr lang="da-DK" dirty="0" smtClean="0"/>
                        <a:t>9,0</a:t>
                      </a:r>
                      <a:endParaRPr lang="da-DK" dirty="0"/>
                    </a:p>
                  </a:txBody>
                  <a:tcPr/>
                </a:tc>
                <a:extLst>
                  <a:ext uri="{0D108BD9-81ED-4DB2-BD59-A6C34878D82A}">
                    <a16:rowId xmlns:a16="http://schemas.microsoft.com/office/drawing/2014/main" val="3914094302"/>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App</a:t>
                      </a:r>
                      <a:r>
                        <a:rPr lang="en-GB" baseline="0" noProof="0" dirty="0" smtClean="0"/>
                        <a:t> 6 </a:t>
                      </a:r>
                      <a:r>
                        <a:rPr lang="en-GB" noProof="0" dirty="0" smtClean="0"/>
                        <a:t>% left leg lower part</a:t>
                      </a:r>
                    </a:p>
                  </a:txBody>
                  <a:tcPr/>
                </a:tc>
                <a:tc>
                  <a:txBody>
                    <a:bodyPr/>
                    <a:lstStyle/>
                    <a:p>
                      <a:pPr algn="ctr"/>
                      <a:r>
                        <a:rPr lang="da-DK" dirty="0" smtClean="0"/>
                        <a:t>3,0</a:t>
                      </a:r>
                      <a:endParaRPr lang="da-DK" dirty="0"/>
                    </a:p>
                  </a:txBody>
                  <a:tcPr/>
                </a:tc>
                <a:tc>
                  <a:txBody>
                    <a:bodyPr/>
                    <a:lstStyle/>
                    <a:p>
                      <a:pPr algn="ctr"/>
                      <a:r>
                        <a:rPr lang="da-DK" dirty="0" smtClean="0"/>
                        <a:t>3,6</a:t>
                      </a:r>
                      <a:endParaRPr lang="da-DK" dirty="0"/>
                    </a:p>
                  </a:txBody>
                  <a:tcPr/>
                </a:tc>
                <a:tc>
                  <a:txBody>
                    <a:bodyPr/>
                    <a:lstStyle/>
                    <a:p>
                      <a:pPr algn="ctr"/>
                      <a:r>
                        <a:rPr lang="da-DK" dirty="0" smtClean="0"/>
                        <a:t>4,2</a:t>
                      </a:r>
                      <a:endParaRPr lang="da-DK" dirty="0"/>
                    </a:p>
                  </a:txBody>
                  <a:tcPr/>
                </a:tc>
                <a:tc>
                  <a:txBody>
                    <a:bodyPr/>
                    <a:lstStyle/>
                    <a:p>
                      <a:pPr algn="ctr"/>
                      <a:r>
                        <a:rPr lang="da-DK" dirty="0" smtClean="0"/>
                        <a:t>4,8</a:t>
                      </a:r>
                      <a:endParaRPr lang="da-DK" dirty="0"/>
                    </a:p>
                  </a:txBody>
                  <a:tcPr/>
                </a:tc>
                <a:tc>
                  <a:txBody>
                    <a:bodyPr/>
                    <a:lstStyle/>
                    <a:p>
                      <a:pPr algn="ctr"/>
                      <a:r>
                        <a:rPr lang="da-DK" dirty="0" smtClean="0"/>
                        <a:t>5,4</a:t>
                      </a:r>
                      <a:endParaRPr lang="da-DK" dirty="0"/>
                    </a:p>
                  </a:txBody>
                  <a:tcPr/>
                </a:tc>
                <a:extLst>
                  <a:ext uri="{0D108BD9-81ED-4DB2-BD59-A6C34878D82A}">
                    <a16:rowId xmlns:a16="http://schemas.microsoft.com/office/drawing/2014/main" val="4020931618"/>
                  </a:ext>
                </a:extLst>
              </a:tr>
              <a:tr h="38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App</a:t>
                      </a:r>
                      <a:r>
                        <a:rPr lang="en-GB" baseline="0" noProof="0" dirty="0" smtClean="0"/>
                        <a:t> 6 </a:t>
                      </a:r>
                      <a:r>
                        <a:rPr lang="en-GB" noProof="0" dirty="0" smtClean="0"/>
                        <a:t>% left leg lower part</a:t>
                      </a:r>
                    </a:p>
                  </a:txBody>
                  <a:tcPr/>
                </a:tc>
                <a:tc>
                  <a:txBody>
                    <a:bodyPr/>
                    <a:lstStyle/>
                    <a:p>
                      <a:pPr algn="ctr"/>
                      <a:r>
                        <a:rPr lang="da-DK" dirty="0" smtClean="0"/>
                        <a:t>3,0</a:t>
                      </a:r>
                      <a:endParaRPr lang="da-DK" dirty="0"/>
                    </a:p>
                  </a:txBody>
                  <a:tcPr/>
                </a:tc>
                <a:tc>
                  <a:txBody>
                    <a:bodyPr/>
                    <a:lstStyle/>
                    <a:p>
                      <a:pPr algn="ctr"/>
                      <a:r>
                        <a:rPr lang="da-DK" dirty="0" smtClean="0"/>
                        <a:t>3,6</a:t>
                      </a:r>
                      <a:endParaRPr lang="da-DK" dirty="0"/>
                    </a:p>
                  </a:txBody>
                  <a:tcPr/>
                </a:tc>
                <a:tc>
                  <a:txBody>
                    <a:bodyPr/>
                    <a:lstStyle/>
                    <a:p>
                      <a:pPr algn="ctr"/>
                      <a:r>
                        <a:rPr lang="da-DK" dirty="0" smtClean="0"/>
                        <a:t>4,2</a:t>
                      </a:r>
                      <a:endParaRPr lang="da-DK" dirty="0"/>
                    </a:p>
                  </a:txBody>
                  <a:tcPr/>
                </a:tc>
                <a:tc>
                  <a:txBody>
                    <a:bodyPr/>
                    <a:lstStyle/>
                    <a:p>
                      <a:pPr algn="ctr"/>
                      <a:r>
                        <a:rPr lang="da-DK" dirty="0" smtClean="0"/>
                        <a:t>4,8</a:t>
                      </a:r>
                      <a:endParaRPr lang="da-DK" dirty="0"/>
                    </a:p>
                  </a:txBody>
                  <a:tcPr/>
                </a:tc>
                <a:tc>
                  <a:txBody>
                    <a:bodyPr/>
                    <a:lstStyle/>
                    <a:p>
                      <a:pPr algn="ctr"/>
                      <a:r>
                        <a:rPr lang="da-DK" dirty="0" smtClean="0"/>
                        <a:t>5,4</a:t>
                      </a:r>
                      <a:endParaRPr lang="da-DK" dirty="0"/>
                    </a:p>
                  </a:txBody>
                  <a:tcPr/>
                </a:tc>
                <a:extLst>
                  <a:ext uri="{0D108BD9-81ED-4DB2-BD59-A6C34878D82A}">
                    <a16:rowId xmlns:a16="http://schemas.microsoft.com/office/drawing/2014/main" val="1067093150"/>
                  </a:ext>
                </a:extLst>
              </a:tr>
            </a:tbl>
          </a:graphicData>
        </a:graphic>
      </p:graphicFrame>
      <p:graphicFrame>
        <p:nvGraphicFramePr>
          <p:cNvPr id="13" name="Tabel 12"/>
          <p:cNvGraphicFramePr>
            <a:graphicFrameLocks noGrp="1"/>
          </p:cNvGraphicFramePr>
          <p:nvPr>
            <p:extLst/>
          </p:nvPr>
        </p:nvGraphicFramePr>
        <p:xfrm>
          <a:off x="6008982" y="5667278"/>
          <a:ext cx="5541819" cy="370840"/>
        </p:xfrm>
        <a:graphic>
          <a:graphicData uri="http://schemas.openxmlformats.org/drawingml/2006/table">
            <a:tbl>
              <a:tblPr firstRow="1" bandRow="1">
                <a:tableStyleId>{00A15C55-8517-42AA-B614-E9B94910E393}</a:tableStyleId>
              </a:tblPr>
              <a:tblGrid>
                <a:gridCol w="1182255">
                  <a:extLst>
                    <a:ext uri="{9D8B030D-6E8A-4147-A177-3AD203B41FA5}">
                      <a16:colId xmlns:a16="http://schemas.microsoft.com/office/drawing/2014/main" val="930263172"/>
                    </a:ext>
                  </a:extLst>
                </a:gridCol>
                <a:gridCol w="1163782">
                  <a:extLst>
                    <a:ext uri="{9D8B030D-6E8A-4147-A177-3AD203B41FA5}">
                      <a16:colId xmlns:a16="http://schemas.microsoft.com/office/drawing/2014/main" val="3623166805"/>
                    </a:ext>
                  </a:extLst>
                </a:gridCol>
                <a:gridCol w="1080654">
                  <a:extLst>
                    <a:ext uri="{9D8B030D-6E8A-4147-A177-3AD203B41FA5}">
                      <a16:colId xmlns:a16="http://schemas.microsoft.com/office/drawing/2014/main" val="3051852560"/>
                    </a:ext>
                  </a:extLst>
                </a:gridCol>
                <a:gridCol w="1099128">
                  <a:extLst>
                    <a:ext uri="{9D8B030D-6E8A-4147-A177-3AD203B41FA5}">
                      <a16:colId xmlns:a16="http://schemas.microsoft.com/office/drawing/2014/main" val="1672030934"/>
                    </a:ext>
                  </a:extLst>
                </a:gridCol>
                <a:gridCol w="1016000">
                  <a:extLst>
                    <a:ext uri="{9D8B030D-6E8A-4147-A177-3AD203B41FA5}">
                      <a16:colId xmlns:a16="http://schemas.microsoft.com/office/drawing/2014/main" val="4070595802"/>
                    </a:ext>
                  </a:extLst>
                </a:gridCol>
              </a:tblGrid>
              <a:tr h="370840">
                <a:tc>
                  <a:txBody>
                    <a:bodyPr/>
                    <a:lstStyle/>
                    <a:p>
                      <a:pPr algn="ctr"/>
                      <a:r>
                        <a:rPr lang="da-DK" dirty="0" smtClean="0">
                          <a:solidFill>
                            <a:schemeClr val="tx1"/>
                          </a:solidFill>
                        </a:rPr>
                        <a:t>54 Kg</a:t>
                      </a:r>
                      <a:endParaRPr lang="da-DK" dirty="0">
                        <a:solidFill>
                          <a:schemeClr val="tx1"/>
                        </a:solidFill>
                      </a:endParaRPr>
                    </a:p>
                  </a:txBody>
                  <a:tcPr/>
                </a:tc>
                <a:tc>
                  <a:txBody>
                    <a:bodyPr/>
                    <a:lstStyle/>
                    <a:p>
                      <a:pPr algn="ctr"/>
                      <a:r>
                        <a:rPr lang="da-DK" dirty="0" smtClean="0">
                          <a:solidFill>
                            <a:schemeClr val="tx1"/>
                          </a:solidFill>
                        </a:rPr>
                        <a:t> 52,8 Kg</a:t>
                      </a:r>
                      <a:endParaRPr lang="da-DK" dirty="0">
                        <a:solidFill>
                          <a:schemeClr val="tx1"/>
                        </a:solidFill>
                      </a:endParaRPr>
                    </a:p>
                  </a:txBody>
                  <a:tcPr/>
                </a:tc>
                <a:tc>
                  <a:txBody>
                    <a:bodyPr/>
                    <a:lstStyle/>
                    <a:p>
                      <a:pPr algn="ctr"/>
                      <a:r>
                        <a:rPr lang="da-DK" dirty="0" smtClean="0">
                          <a:solidFill>
                            <a:schemeClr val="tx1"/>
                          </a:solidFill>
                        </a:rPr>
                        <a:t>61,6 kg</a:t>
                      </a:r>
                      <a:endParaRPr lang="da-DK" dirty="0">
                        <a:solidFill>
                          <a:schemeClr val="tx1"/>
                        </a:solidFill>
                      </a:endParaRPr>
                    </a:p>
                  </a:txBody>
                  <a:tcPr/>
                </a:tc>
                <a:tc>
                  <a:txBody>
                    <a:bodyPr/>
                    <a:lstStyle/>
                    <a:p>
                      <a:pPr algn="ctr"/>
                      <a:r>
                        <a:rPr lang="da-DK" dirty="0" smtClean="0">
                          <a:solidFill>
                            <a:schemeClr val="tx1"/>
                          </a:solidFill>
                        </a:rPr>
                        <a:t>70,4 kg</a:t>
                      </a:r>
                      <a:endParaRPr lang="da-DK" dirty="0">
                        <a:solidFill>
                          <a:schemeClr val="tx1"/>
                        </a:solidFill>
                      </a:endParaRPr>
                    </a:p>
                  </a:txBody>
                  <a:tcPr/>
                </a:tc>
                <a:tc>
                  <a:txBody>
                    <a:bodyPr/>
                    <a:lstStyle/>
                    <a:p>
                      <a:pPr algn="ctr"/>
                      <a:r>
                        <a:rPr lang="da-DK" dirty="0" smtClean="0">
                          <a:solidFill>
                            <a:schemeClr val="tx1"/>
                          </a:solidFill>
                        </a:rPr>
                        <a:t>79,6 kg</a:t>
                      </a:r>
                      <a:endParaRPr lang="da-DK" dirty="0">
                        <a:solidFill>
                          <a:schemeClr val="tx1"/>
                        </a:solidFill>
                      </a:endParaRPr>
                    </a:p>
                  </a:txBody>
                  <a:tcPr/>
                </a:tc>
                <a:extLst>
                  <a:ext uri="{0D108BD9-81ED-4DB2-BD59-A6C34878D82A}">
                    <a16:rowId xmlns:a16="http://schemas.microsoft.com/office/drawing/2014/main" val="285438660"/>
                  </a:ext>
                </a:extLst>
              </a:tr>
            </a:tbl>
          </a:graphicData>
        </a:graphic>
      </p:graphicFrame>
    </p:spTree>
    <p:extLst>
      <p:ext uri="{BB962C8B-B14F-4D97-AF65-F5344CB8AC3E}">
        <p14:creationId xmlns:p14="http://schemas.microsoft.com/office/powerpoint/2010/main" val="43898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Billede 6"/>
          <p:cNvPicPr>
            <a:picLocks noChangeAspect="1"/>
          </p:cNvPicPr>
          <p:nvPr/>
        </p:nvPicPr>
        <p:blipFill>
          <a:blip r:embed="rId2"/>
          <a:stretch>
            <a:fillRect/>
          </a:stretch>
        </p:blipFill>
        <p:spPr>
          <a:xfrm>
            <a:off x="7497245" y="2041277"/>
            <a:ext cx="4180129" cy="2751743"/>
          </a:xfrm>
          <a:prstGeom prst="rect">
            <a:avLst/>
          </a:prstGeom>
        </p:spPr>
      </p:pic>
      <p:pic>
        <p:nvPicPr>
          <p:cNvPr id="5" name="Billede 4" descr="cid:image001.jpg@01D37A4A.783D05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16331" y="339902"/>
            <a:ext cx="3729578" cy="1044113"/>
          </a:xfrm>
          <a:prstGeom prst="rect">
            <a:avLst/>
          </a:prstGeom>
          <a:noFill/>
          <a:ln>
            <a:noFill/>
          </a:ln>
        </p:spPr>
      </p:pic>
      <p:pic>
        <p:nvPicPr>
          <p:cNvPr id="6" name="irc_mi" descr="Image result for EU logo">
            <a:hlinkClick r:id="rId5"/>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3822" y="6066447"/>
            <a:ext cx="1772687" cy="537553"/>
          </a:xfrm>
          <a:prstGeom prst="rect">
            <a:avLst/>
          </a:prstGeom>
          <a:noFill/>
          <a:ln>
            <a:noFill/>
          </a:ln>
        </p:spPr>
      </p:pic>
      <p:sp>
        <p:nvSpPr>
          <p:cNvPr id="8" name="Rektangel 7"/>
          <p:cNvSpPr/>
          <p:nvPr/>
        </p:nvSpPr>
        <p:spPr>
          <a:xfrm>
            <a:off x="730304" y="3948742"/>
            <a:ext cx="7238198" cy="15015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solidFill>
                  <a:sysClr val="windowText" lastClr="000000"/>
                </a:solidFill>
              </a:rPr>
              <a:t>Styrken</a:t>
            </a:r>
            <a:r>
              <a:rPr lang="en-GB" sz="4000" dirty="0" smtClean="0">
                <a:solidFill>
                  <a:sysClr val="windowText" lastClr="000000"/>
                </a:solidFill>
              </a:rPr>
              <a:t> I </a:t>
            </a:r>
            <a:r>
              <a:rPr lang="en-GB" sz="4000" dirty="0" err="1" smtClean="0">
                <a:solidFill>
                  <a:sysClr val="windowText" lastClr="000000"/>
                </a:solidFill>
              </a:rPr>
              <a:t>vores</a:t>
            </a:r>
            <a:r>
              <a:rPr lang="en-GB" sz="4000" dirty="0" smtClean="0">
                <a:solidFill>
                  <a:sysClr val="windowText" lastClr="000000"/>
                </a:solidFill>
              </a:rPr>
              <a:t> </a:t>
            </a:r>
          </a:p>
          <a:p>
            <a:pPr algn="ctr"/>
            <a:r>
              <a:rPr lang="en-GB" sz="4000" dirty="0" err="1" smtClean="0">
                <a:solidFill>
                  <a:srgbClr val="00B050"/>
                </a:solidFill>
              </a:rPr>
              <a:t>Lår</a:t>
            </a:r>
            <a:r>
              <a:rPr lang="en-GB" sz="4000" dirty="0" smtClean="0">
                <a:solidFill>
                  <a:srgbClr val="00B050"/>
                </a:solidFill>
              </a:rPr>
              <a:t> </a:t>
            </a:r>
            <a:r>
              <a:rPr lang="en-GB" sz="4000" dirty="0" err="1" smtClean="0">
                <a:solidFill>
                  <a:srgbClr val="00B050"/>
                </a:solidFill>
              </a:rPr>
              <a:t>og</a:t>
            </a:r>
            <a:r>
              <a:rPr lang="en-GB" sz="4000" dirty="0" smtClean="0">
                <a:solidFill>
                  <a:srgbClr val="00B050"/>
                </a:solidFill>
              </a:rPr>
              <a:t> ben </a:t>
            </a:r>
            <a:r>
              <a:rPr lang="en-GB" sz="4000" dirty="0" err="1" smtClean="0">
                <a:solidFill>
                  <a:srgbClr val="00B050"/>
                </a:solidFill>
              </a:rPr>
              <a:t>muskler</a:t>
            </a:r>
            <a:r>
              <a:rPr lang="en-GB" sz="4000" dirty="0" smtClean="0">
                <a:solidFill>
                  <a:srgbClr val="00B050"/>
                </a:solidFill>
              </a:rPr>
              <a:t>  </a:t>
            </a:r>
          </a:p>
        </p:txBody>
      </p:sp>
      <p:sp>
        <p:nvSpPr>
          <p:cNvPr id="9" name="Rektangel 8"/>
          <p:cNvSpPr/>
          <p:nvPr/>
        </p:nvSpPr>
        <p:spPr>
          <a:xfrm>
            <a:off x="730303" y="1915608"/>
            <a:ext cx="6400169" cy="15015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solidFill>
                  <a:sysClr val="windowText" lastClr="000000"/>
                </a:solidFill>
              </a:rPr>
              <a:t>Den 3die nøgle faktor</a:t>
            </a:r>
          </a:p>
          <a:p>
            <a:pPr algn="ctr"/>
            <a:r>
              <a:rPr lang="da-DK" sz="2800" dirty="0" smtClean="0">
                <a:solidFill>
                  <a:sysClr val="windowText" lastClr="000000"/>
                </a:solidFill>
              </a:rPr>
              <a:t>der er afgørende for om vi mister vores selvstændighed.</a:t>
            </a:r>
            <a:endParaRPr lang="da-DK" sz="2800" dirty="0">
              <a:solidFill>
                <a:sysClr val="windowText" lastClr="000000"/>
              </a:solidFill>
            </a:endParaRPr>
          </a:p>
        </p:txBody>
      </p:sp>
    </p:spTree>
    <p:extLst>
      <p:ext uri="{BB962C8B-B14F-4D97-AF65-F5344CB8AC3E}">
        <p14:creationId xmlns:p14="http://schemas.microsoft.com/office/powerpoint/2010/main" val="286956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ktangel 1"/>
          <p:cNvSpPr/>
          <p:nvPr/>
        </p:nvSpPr>
        <p:spPr>
          <a:xfrm>
            <a:off x="1477818" y="270816"/>
            <a:ext cx="8903854" cy="369332"/>
          </a:xfrm>
          <a:prstGeom prst="rect">
            <a:avLst/>
          </a:prstGeom>
        </p:spPr>
        <p:txBody>
          <a:bodyPr wrap="square">
            <a:spAutoFit/>
          </a:bodyPr>
          <a:lstStyle/>
          <a:p>
            <a:pPr algn="ctr"/>
            <a:r>
              <a:rPr lang="en-GB" dirty="0" err="1" smtClean="0"/>
              <a:t>Hvis</a:t>
            </a:r>
            <a:r>
              <a:rPr lang="en-GB" dirty="0" smtClean="0"/>
              <a:t> vi </a:t>
            </a:r>
            <a:r>
              <a:rPr lang="en-GB" dirty="0" err="1" smtClean="0"/>
              <a:t>spørger</a:t>
            </a:r>
            <a:r>
              <a:rPr lang="en-GB" dirty="0" smtClean="0"/>
              <a:t> folk: “</a:t>
            </a:r>
            <a:r>
              <a:rPr lang="en-GB" dirty="0" err="1" smtClean="0"/>
              <a:t>Hvad</a:t>
            </a:r>
            <a:r>
              <a:rPr lang="en-GB" dirty="0" smtClean="0"/>
              <a:t> </a:t>
            </a:r>
            <a:r>
              <a:rPr lang="en-GB" dirty="0" err="1" smtClean="0"/>
              <a:t>vil</a:t>
            </a:r>
            <a:r>
              <a:rPr lang="en-GB" dirty="0" smtClean="0"/>
              <a:t> du </a:t>
            </a:r>
            <a:r>
              <a:rPr lang="en-GB" dirty="0" err="1" smtClean="0"/>
              <a:t>gerne</a:t>
            </a:r>
            <a:r>
              <a:rPr lang="en-GB" dirty="0" smtClean="0"/>
              <a:t> </a:t>
            </a:r>
            <a:r>
              <a:rPr lang="en-GB" dirty="0" err="1" smtClean="0"/>
              <a:t>være</a:t>
            </a:r>
            <a:r>
              <a:rPr lang="en-GB" dirty="0" smtClean="0"/>
              <a:t> I stand </a:t>
            </a:r>
            <a:r>
              <a:rPr lang="en-GB" dirty="0" err="1" smtClean="0"/>
              <a:t>til</a:t>
            </a:r>
            <a:r>
              <a:rPr lang="en-GB" dirty="0" smtClean="0"/>
              <a:t> at </a:t>
            </a:r>
            <a:r>
              <a:rPr lang="en-GB" dirty="0" err="1" smtClean="0"/>
              <a:t>gøre</a:t>
            </a:r>
            <a:r>
              <a:rPr lang="en-GB" dirty="0" smtClean="0"/>
              <a:t> om 3 - 5– </a:t>
            </a:r>
            <a:r>
              <a:rPr lang="en-GB" dirty="0"/>
              <a:t>10 </a:t>
            </a:r>
            <a:r>
              <a:rPr lang="en-GB" dirty="0" err="1" smtClean="0"/>
              <a:t>eller</a:t>
            </a:r>
            <a:r>
              <a:rPr lang="en-GB" dirty="0" smtClean="0"/>
              <a:t> 30 </a:t>
            </a:r>
            <a:r>
              <a:rPr lang="en-GB" dirty="0" err="1" smtClean="0"/>
              <a:t>år</a:t>
            </a:r>
            <a:r>
              <a:rPr lang="en-GB" dirty="0" smtClean="0"/>
              <a:t> </a:t>
            </a:r>
            <a:r>
              <a:rPr lang="en-GB" dirty="0" err="1" smtClean="0"/>
              <a:t>fra</a:t>
            </a:r>
            <a:r>
              <a:rPr lang="en-GB" dirty="0" smtClean="0"/>
              <a:t> nu. </a:t>
            </a:r>
            <a:endParaRPr lang="en-GB" dirty="0"/>
          </a:p>
        </p:txBody>
      </p:sp>
      <p:sp>
        <p:nvSpPr>
          <p:cNvPr id="9" name="Rektangel 8"/>
          <p:cNvSpPr/>
          <p:nvPr/>
        </p:nvSpPr>
        <p:spPr>
          <a:xfrm>
            <a:off x="4396509" y="2366985"/>
            <a:ext cx="2050474" cy="646331"/>
          </a:xfrm>
          <a:prstGeom prst="rect">
            <a:avLst/>
          </a:prstGeom>
          <a:solidFill>
            <a:schemeClr val="accent2">
              <a:lumMod val="40000"/>
              <a:lumOff val="60000"/>
            </a:schemeClr>
          </a:solidFill>
        </p:spPr>
        <p:txBody>
          <a:bodyPr wrap="square">
            <a:spAutoFit/>
          </a:bodyPr>
          <a:lstStyle/>
          <a:p>
            <a:pPr algn="ctr"/>
            <a:r>
              <a:rPr lang="en-GB" dirty="0" err="1" smtClean="0"/>
              <a:t>Vil</a:t>
            </a:r>
            <a:r>
              <a:rPr lang="en-GB" dirty="0" smtClean="0"/>
              <a:t> de </a:t>
            </a:r>
            <a:r>
              <a:rPr lang="en-GB" dirty="0" err="1" smtClean="0"/>
              <a:t>fleste</a:t>
            </a:r>
            <a:r>
              <a:rPr lang="en-GB" dirty="0" smtClean="0"/>
              <a:t> </a:t>
            </a:r>
            <a:r>
              <a:rPr lang="en-GB" dirty="0" err="1" smtClean="0"/>
              <a:t>sikkert</a:t>
            </a:r>
            <a:r>
              <a:rPr lang="en-GB" dirty="0" smtClean="0"/>
              <a:t> </a:t>
            </a:r>
            <a:r>
              <a:rPr lang="en-GB" dirty="0" err="1" smtClean="0"/>
              <a:t>svare</a:t>
            </a:r>
            <a:r>
              <a:rPr lang="en-GB" dirty="0" smtClean="0"/>
              <a:t>.</a:t>
            </a:r>
            <a:endParaRPr lang="en-GB" dirty="0"/>
          </a:p>
        </p:txBody>
      </p:sp>
      <p:pic>
        <p:nvPicPr>
          <p:cNvPr id="19" name="Billede 18"/>
          <p:cNvPicPr>
            <a:picLocks noChangeAspect="1"/>
          </p:cNvPicPr>
          <p:nvPr/>
        </p:nvPicPr>
        <p:blipFill>
          <a:blip r:embed="rId2"/>
          <a:stretch>
            <a:fillRect/>
          </a:stretch>
        </p:blipFill>
        <p:spPr>
          <a:xfrm>
            <a:off x="6930303" y="1240236"/>
            <a:ext cx="3183515" cy="2253499"/>
          </a:xfrm>
          <a:prstGeom prst="rect">
            <a:avLst/>
          </a:prstGeom>
        </p:spPr>
      </p:pic>
      <p:pic>
        <p:nvPicPr>
          <p:cNvPr id="20" name="Billed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60" y="3533844"/>
            <a:ext cx="2572040" cy="2572040"/>
          </a:xfrm>
          <a:prstGeom prst="rect">
            <a:avLst/>
          </a:prstGeom>
        </p:spPr>
      </p:pic>
      <p:pic>
        <p:nvPicPr>
          <p:cNvPr id="21" name="Billed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57" y="957384"/>
            <a:ext cx="2938968" cy="1743075"/>
          </a:xfrm>
          <a:prstGeom prst="rect">
            <a:avLst/>
          </a:prstGeom>
        </p:spPr>
      </p:pic>
      <p:sp>
        <p:nvSpPr>
          <p:cNvPr id="13" name="Rektangel 12"/>
          <p:cNvSpPr/>
          <p:nvPr/>
        </p:nvSpPr>
        <p:spPr>
          <a:xfrm>
            <a:off x="1053120" y="4880319"/>
            <a:ext cx="2922379" cy="923330"/>
          </a:xfrm>
          <a:prstGeom prst="rect">
            <a:avLst/>
          </a:prstGeom>
          <a:solidFill>
            <a:schemeClr val="bg1"/>
          </a:solidFill>
        </p:spPr>
        <p:txBody>
          <a:bodyPr wrap="square">
            <a:spAutoFit/>
          </a:bodyPr>
          <a:lstStyle/>
          <a:p>
            <a:pPr algn="ctr"/>
            <a:r>
              <a:rPr lang="da-DK" dirty="0" smtClean="0"/>
              <a:t>Være I stand til at bære  2 x 5 </a:t>
            </a:r>
            <a:r>
              <a:rPr lang="da-DK" dirty="0" err="1" smtClean="0"/>
              <a:t>kgs</a:t>
            </a:r>
            <a:r>
              <a:rPr lang="da-DK" dirty="0" smtClean="0"/>
              <a:t> poser hjem fra supermarkedet.</a:t>
            </a:r>
            <a:endParaRPr lang="da-DK" dirty="0"/>
          </a:p>
        </p:txBody>
      </p:sp>
      <p:sp>
        <p:nvSpPr>
          <p:cNvPr id="11" name="Rektangel 10"/>
          <p:cNvSpPr/>
          <p:nvPr/>
        </p:nvSpPr>
        <p:spPr>
          <a:xfrm>
            <a:off x="6930303" y="2861596"/>
            <a:ext cx="3257406" cy="646331"/>
          </a:xfrm>
          <a:prstGeom prst="rect">
            <a:avLst/>
          </a:prstGeom>
          <a:solidFill>
            <a:schemeClr val="bg1"/>
          </a:solidFill>
        </p:spPr>
        <p:txBody>
          <a:bodyPr wrap="square">
            <a:spAutoFit/>
          </a:bodyPr>
          <a:lstStyle/>
          <a:p>
            <a:pPr algn="ctr"/>
            <a:r>
              <a:rPr lang="da-DK" dirty="0" smtClean="0"/>
              <a:t>Stadig være I stand til at gå på første sal.</a:t>
            </a:r>
            <a:endParaRPr lang="da-DK" dirty="0"/>
          </a:p>
        </p:txBody>
      </p:sp>
      <p:sp>
        <p:nvSpPr>
          <p:cNvPr id="12" name="Rektangel 11"/>
          <p:cNvSpPr/>
          <p:nvPr/>
        </p:nvSpPr>
        <p:spPr>
          <a:xfrm>
            <a:off x="1004057" y="2694529"/>
            <a:ext cx="2938968" cy="646331"/>
          </a:xfrm>
          <a:prstGeom prst="rect">
            <a:avLst/>
          </a:prstGeom>
          <a:solidFill>
            <a:schemeClr val="bg1"/>
          </a:solidFill>
        </p:spPr>
        <p:txBody>
          <a:bodyPr wrap="square">
            <a:spAutoFit/>
          </a:bodyPr>
          <a:lstStyle/>
          <a:p>
            <a:pPr algn="ctr"/>
            <a:r>
              <a:rPr lang="da-DK" dirty="0" smtClean="0"/>
              <a:t>Stadig kunne gå 5 kg eller mere.</a:t>
            </a:r>
          </a:p>
        </p:txBody>
      </p:sp>
      <p:pic>
        <p:nvPicPr>
          <p:cNvPr id="22" name="Billed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776" y="3503786"/>
            <a:ext cx="1905000" cy="2886075"/>
          </a:xfrm>
          <a:prstGeom prst="rect">
            <a:avLst/>
          </a:prstGeom>
        </p:spPr>
      </p:pic>
      <p:sp>
        <p:nvSpPr>
          <p:cNvPr id="14" name="Rektangel 13"/>
          <p:cNvSpPr/>
          <p:nvPr/>
        </p:nvSpPr>
        <p:spPr>
          <a:xfrm>
            <a:off x="7666181" y="5724906"/>
            <a:ext cx="3094183" cy="923330"/>
          </a:xfrm>
          <a:prstGeom prst="rect">
            <a:avLst/>
          </a:prstGeom>
          <a:solidFill>
            <a:schemeClr val="bg1"/>
          </a:solidFill>
        </p:spPr>
        <p:txBody>
          <a:bodyPr wrap="square">
            <a:spAutoFit/>
          </a:bodyPr>
          <a:lstStyle/>
          <a:p>
            <a:pPr algn="ctr"/>
            <a:r>
              <a:rPr lang="da-DK" dirty="0" smtClean="0"/>
              <a:t>Være I stand til at rejse os fra stol og seng uden at føl det er en udfordring.</a:t>
            </a:r>
            <a:endParaRPr lang="da-DK" dirty="0"/>
          </a:p>
        </p:txBody>
      </p:sp>
      <p:pic>
        <p:nvPicPr>
          <p:cNvPr id="23" name="Billed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8876" y="4069062"/>
            <a:ext cx="1517289" cy="2268843"/>
          </a:xfrm>
          <a:prstGeom prst="rect">
            <a:avLst/>
          </a:prstGeom>
        </p:spPr>
      </p:pic>
      <p:sp>
        <p:nvSpPr>
          <p:cNvPr id="24" name="Rektangel 23"/>
          <p:cNvSpPr/>
          <p:nvPr/>
        </p:nvSpPr>
        <p:spPr>
          <a:xfrm>
            <a:off x="3837560" y="5734962"/>
            <a:ext cx="3257406" cy="646331"/>
          </a:xfrm>
          <a:prstGeom prst="rect">
            <a:avLst/>
          </a:prstGeom>
          <a:solidFill>
            <a:schemeClr val="bg1"/>
          </a:solidFill>
        </p:spPr>
        <p:txBody>
          <a:bodyPr wrap="square">
            <a:spAutoFit/>
          </a:bodyPr>
          <a:lstStyle/>
          <a:p>
            <a:pPr algn="ctr"/>
            <a:r>
              <a:rPr lang="da-DK" dirty="0" smtClean="0"/>
              <a:t>Være I stand til at lege med børnebørnene</a:t>
            </a:r>
            <a:endParaRPr lang="da-DK" dirty="0"/>
          </a:p>
        </p:txBody>
      </p:sp>
    </p:spTree>
    <p:extLst>
      <p:ext uri="{BB962C8B-B14F-4D97-AF65-F5344CB8AC3E}">
        <p14:creationId xmlns:p14="http://schemas.microsoft.com/office/powerpoint/2010/main" val="45791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8" name="Billede 17"/>
          <p:cNvPicPr/>
          <p:nvPr/>
        </p:nvPicPr>
        <p:blipFill>
          <a:blip r:embed="rId3">
            <a:extLst>
              <a:ext uri="{28A0092B-C50C-407E-A947-70E740481C1C}">
                <a14:useLocalDpi xmlns:a14="http://schemas.microsoft.com/office/drawing/2010/main" val="0"/>
              </a:ext>
            </a:extLst>
          </a:blip>
          <a:srcRect/>
          <a:stretch>
            <a:fillRect/>
          </a:stretch>
        </p:blipFill>
        <p:spPr bwMode="auto">
          <a:xfrm>
            <a:off x="605333" y="1927169"/>
            <a:ext cx="1341120" cy="2536190"/>
          </a:xfrm>
          <a:prstGeom prst="rect">
            <a:avLst/>
          </a:prstGeom>
          <a:noFill/>
        </p:spPr>
      </p:pic>
      <p:sp>
        <p:nvSpPr>
          <p:cNvPr id="5" name="Rektangel 4"/>
          <p:cNvSpPr/>
          <p:nvPr/>
        </p:nvSpPr>
        <p:spPr>
          <a:xfrm>
            <a:off x="3630777" y="847577"/>
            <a:ext cx="1685016" cy="43961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60 – 64 år</a:t>
            </a:r>
            <a:endParaRPr lang="da-DK" sz="2400" dirty="0"/>
          </a:p>
        </p:txBody>
      </p:sp>
      <p:sp>
        <p:nvSpPr>
          <p:cNvPr id="7" name="Rektangel 6"/>
          <p:cNvSpPr/>
          <p:nvPr/>
        </p:nvSpPr>
        <p:spPr>
          <a:xfrm>
            <a:off x="6186444" y="773145"/>
            <a:ext cx="1791855"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65 – 79 år</a:t>
            </a:r>
            <a:endParaRPr lang="da-DK" sz="2400" dirty="0"/>
          </a:p>
        </p:txBody>
      </p:sp>
      <p:sp>
        <p:nvSpPr>
          <p:cNvPr id="9" name="Rektangel 8"/>
          <p:cNvSpPr/>
          <p:nvPr/>
        </p:nvSpPr>
        <p:spPr>
          <a:xfrm>
            <a:off x="8696571" y="755742"/>
            <a:ext cx="1583416"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+ 80 år</a:t>
            </a:r>
            <a:endParaRPr lang="da-DK" sz="2400" dirty="0"/>
          </a:p>
        </p:txBody>
      </p:sp>
      <p:sp>
        <p:nvSpPr>
          <p:cNvPr id="34" name="Rektangel 33"/>
          <p:cNvSpPr/>
          <p:nvPr/>
        </p:nvSpPr>
        <p:spPr>
          <a:xfrm>
            <a:off x="2560005" y="-22827"/>
            <a:ext cx="8414300" cy="740664"/>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Hvor mange kan ikke gå </a:t>
            </a:r>
            <a:r>
              <a:rPr lang="da-DK" sz="2800" b="1" dirty="0" smtClean="0">
                <a:solidFill>
                  <a:srgbClr val="FF0000"/>
                </a:solidFill>
              </a:rPr>
              <a:t>400 meter </a:t>
            </a:r>
            <a:r>
              <a:rPr lang="da-DK" sz="2800" b="1" dirty="0" smtClean="0"/>
              <a:t>som de kunne før 60</a:t>
            </a:r>
            <a:endParaRPr lang="da-DK" sz="2800" b="1" dirty="0"/>
          </a:p>
        </p:txBody>
      </p:sp>
      <p:sp>
        <p:nvSpPr>
          <p:cNvPr id="44" name="Rektangel 43"/>
          <p:cNvSpPr/>
          <p:nvPr/>
        </p:nvSpPr>
        <p:spPr>
          <a:xfrm>
            <a:off x="3275500" y="2166049"/>
            <a:ext cx="2124000" cy="720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10,1 %</a:t>
            </a:r>
          </a:p>
          <a:p>
            <a:pPr algn="ctr"/>
            <a:r>
              <a:rPr lang="en-US" sz="2400" dirty="0" err="1" smtClean="0"/>
              <a:t>Kan</a:t>
            </a:r>
            <a:r>
              <a:rPr lang="en-US" sz="2400" dirty="0" smtClean="0"/>
              <a:t> </a:t>
            </a:r>
            <a:r>
              <a:rPr lang="en-US" sz="2400" dirty="0" err="1" smtClean="0"/>
              <a:t>Ikke</a:t>
            </a:r>
            <a:endParaRPr lang="en-US" sz="2400" dirty="0"/>
          </a:p>
          <a:p>
            <a:pPr algn="ctr"/>
            <a:r>
              <a:rPr lang="da-DK" sz="2400" dirty="0" smtClean="0"/>
              <a:t> </a:t>
            </a:r>
            <a:endParaRPr lang="da-DK" sz="2400" dirty="0"/>
          </a:p>
        </p:txBody>
      </p:sp>
      <p:sp>
        <p:nvSpPr>
          <p:cNvPr id="46" name="Rektangel 45"/>
          <p:cNvSpPr/>
          <p:nvPr/>
        </p:nvSpPr>
        <p:spPr>
          <a:xfrm>
            <a:off x="6020371" y="1717436"/>
            <a:ext cx="2124000" cy="72000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16,8 % </a:t>
            </a:r>
          </a:p>
          <a:p>
            <a:pPr algn="ctr"/>
            <a:r>
              <a:rPr lang="en-US" sz="2400" dirty="0" err="1" smtClean="0"/>
              <a:t>Kan</a:t>
            </a:r>
            <a:r>
              <a:rPr lang="en-US" sz="2400" dirty="0" smtClean="0"/>
              <a:t> </a:t>
            </a:r>
            <a:r>
              <a:rPr lang="en-US" sz="2400" dirty="0" err="1" smtClean="0"/>
              <a:t>ikke</a:t>
            </a:r>
            <a:endParaRPr lang="en-US" sz="2400" dirty="0"/>
          </a:p>
          <a:p>
            <a:pPr algn="ctr"/>
            <a:r>
              <a:rPr lang="da-DK" sz="2400" dirty="0" smtClean="0"/>
              <a:t> </a:t>
            </a:r>
            <a:endParaRPr lang="da-DK" sz="2400" dirty="0"/>
          </a:p>
        </p:txBody>
      </p:sp>
      <p:sp>
        <p:nvSpPr>
          <p:cNvPr id="48" name="Rektangel 47"/>
          <p:cNvSpPr/>
          <p:nvPr/>
        </p:nvSpPr>
        <p:spPr>
          <a:xfrm>
            <a:off x="8504316" y="1448417"/>
            <a:ext cx="2124000" cy="72000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43,5 % </a:t>
            </a:r>
          </a:p>
          <a:p>
            <a:pPr algn="ctr"/>
            <a:r>
              <a:rPr lang="en-US" sz="2400" dirty="0" err="1" smtClean="0"/>
              <a:t>Kan</a:t>
            </a:r>
            <a:r>
              <a:rPr lang="en-US" sz="2400" dirty="0" smtClean="0"/>
              <a:t> </a:t>
            </a:r>
            <a:r>
              <a:rPr lang="en-US" sz="2400" dirty="0" err="1" smtClean="0"/>
              <a:t>ikke</a:t>
            </a:r>
            <a:endParaRPr lang="en-US" sz="2400" dirty="0"/>
          </a:p>
          <a:p>
            <a:pPr algn="ctr"/>
            <a:r>
              <a:rPr lang="da-DK" sz="2400" dirty="0" smtClean="0"/>
              <a:t> </a:t>
            </a:r>
            <a:endParaRPr lang="da-DK" sz="2400" dirty="0"/>
          </a:p>
        </p:txBody>
      </p:sp>
      <p:sp>
        <p:nvSpPr>
          <p:cNvPr id="19" name="Rektangel 18"/>
          <p:cNvSpPr/>
          <p:nvPr/>
        </p:nvSpPr>
        <p:spPr>
          <a:xfrm>
            <a:off x="213893" y="3168017"/>
            <a:ext cx="2124000" cy="720000"/>
          </a:xfrm>
          <a:prstGeom prst="rect">
            <a:avLst/>
          </a:prstGeom>
          <a:solidFill>
            <a:srgbClr val="3FD2E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MÆND</a:t>
            </a:r>
            <a:endParaRPr lang="en-US" sz="2400" dirty="0"/>
          </a:p>
        </p:txBody>
      </p:sp>
      <p:sp>
        <p:nvSpPr>
          <p:cNvPr id="14" name="Rektangel 13"/>
          <p:cNvSpPr/>
          <p:nvPr/>
        </p:nvSpPr>
        <p:spPr>
          <a:xfrm>
            <a:off x="2337893" y="3168017"/>
            <a:ext cx="9598734" cy="773793"/>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Hvor mange kan stadig gå  400 meter </a:t>
            </a:r>
          </a:p>
          <a:p>
            <a:pPr algn="ctr"/>
            <a:r>
              <a:rPr lang="da-DK" sz="2800" b="1" dirty="0" smtClean="0"/>
              <a:t>på samme måde som før 60</a:t>
            </a:r>
            <a:endParaRPr lang="da-DK" sz="2800" b="1" dirty="0"/>
          </a:p>
        </p:txBody>
      </p:sp>
      <p:sp>
        <p:nvSpPr>
          <p:cNvPr id="15" name="Rektangel 14"/>
          <p:cNvSpPr/>
          <p:nvPr/>
        </p:nvSpPr>
        <p:spPr>
          <a:xfrm>
            <a:off x="3312570" y="4170371"/>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89,9 %</a:t>
            </a:r>
          </a:p>
          <a:p>
            <a:pPr algn="ctr"/>
            <a:r>
              <a:rPr lang="en-US" sz="2400" dirty="0" err="1" smtClean="0"/>
              <a:t>Kan</a:t>
            </a:r>
            <a:r>
              <a:rPr lang="en-US" sz="2400" dirty="0" smtClean="0"/>
              <a:t> </a:t>
            </a:r>
            <a:r>
              <a:rPr lang="en-US" sz="2400" dirty="0" err="1" smtClean="0"/>
              <a:t>stadig</a:t>
            </a:r>
            <a:endParaRPr lang="en-US" sz="2400" dirty="0"/>
          </a:p>
          <a:p>
            <a:pPr algn="ctr"/>
            <a:r>
              <a:rPr lang="da-DK" sz="2400" dirty="0" smtClean="0"/>
              <a:t> </a:t>
            </a:r>
            <a:endParaRPr lang="da-DK" sz="2400" dirty="0"/>
          </a:p>
        </p:txBody>
      </p:sp>
      <p:sp>
        <p:nvSpPr>
          <p:cNvPr id="16" name="Rektangel 15"/>
          <p:cNvSpPr/>
          <p:nvPr/>
        </p:nvSpPr>
        <p:spPr>
          <a:xfrm>
            <a:off x="6020371" y="4581410"/>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83,2% </a:t>
            </a:r>
          </a:p>
          <a:p>
            <a:pPr algn="ctr"/>
            <a:r>
              <a:rPr lang="en-US" sz="2400" dirty="0" err="1" smtClean="0"/>
              <a:t>Kan</a:t>
            </a:r>
            <a:r>
              <a:rPr lang="en-US" sz="2400" dirty="0" smtClean="0"/>
              <a:t> </a:t>
            </a:r>
            <a:r>
              <a:rPr lang="en-US" sz="2400" dirty="0" err="1" smtClean="0"/>
              <a:t>stadig</a:t>
            </a:r>
            <a:endParaRPr lang="en-US" sz="2400" dirty="0"/>
          </a:p>
          <a:p>
            <a:pPr algn="ctr"/>
            <a:r>
              <a:rPr lang="da-DK" sz="2400" dirty="0" smtClean="0"/>
              <a:t> </a:t>
            </a:r>
            <a:endParaRPr lang="da-DK" sz="2400" dirty="0"/>
          </a:p>
        </p:txBody>
      </p:sp>
      <p:sp>
        <p:nvSpPr>
          <p:cNvPr id="17" name="Rektangel 16"/>
          <p:cNvSpPr/>
          <p:nvPr/>
        </p:nvSpPr>
        <p:spPr>
          <a:xfrm>
            <a:off x="8426279" y="5337056"/>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56,5 % </a:t>
            </a:r>
          </a:p>
          <a:p>
            <a:pPr algn="ctr"/>
            <a:r>
              <a:rPr lang="en-US" sz="2400" dirty="0" err="1" smtClean="0"/>
              <a:t>Kan</a:t>
            </a:r>
            <a:r>
              <a:rPr lang="en-US" sz="2400" dirty="0" smtClean="0"/>
              <a:t> </a:t>
            </a:r>
            <a:r>
              <a:rPr lang="en-US" sz="2400" dirty="0" err="1" smtClean="0"/>
              <a:t>stadig</a:t>
            </a:r>
            <a:endParaRPr lang="en-US" sz="2400" dirty="0"/>
          </a:p>
          <a:p>
            <a:pPr algn="ctr"/>
            <a:r>
              <a:rPr lang="da-DK" sz="2400" dirty="0" smtClean="0"/>
              <a:t> </a:t>
            </a:r>
            <a:endParaRPr lang="da-DK" sz="2400" dirty="0"/>
          </a:p>
        </p:txBody>
      </p:sp>
    </p:spTree>
    <p:extLst>
      <p:ext uri="{BB962C8B-B14F-4D97-AF65-F5344CB8AC3E}">
        <p14:creationId xmlns:p14="http://schemas.microsoft.com/office/powerpoint/2010/main" val="20900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animBg="1"/>
      <p:bldP spid="46" grpId="0" animBg="1"/>
      <p:bldP spid="48" grpId="0" animBg="1"/>
      <p:bldP spid="19"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ktangel 4"/>
          <p:cNvSpPr/>
          <p:nvPr/>
        </p:nvSpPr>
        <p:spPr>
          <a:xfrm>
            <a:off x="3628073" y="529703"/>
            <a:ext cx="1685016"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År 60 – 64 </a:t>
            </a:r>
            <a:endParaRPr lang="da-DK" sz="2400" dirty="0"/>
          </a:p>
        </p:txBody>
      </p:sp>
      <p:sp>
        <p:nvSpPr>
          <p:cNvPr id="7" name="Rektangel 6"/>
          <p:cNvSpPr/>
          <p:nvPr/>
        </p:nvSpPr>
        <p:spPr>
          <a:xfrm>
            <a:off x="6081096" y="537308"/>
            <a:ext cx="1791855"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År 65 – 79</a:t>
            </a:r>
            <a:endParaRPr lang="da-DK" sz="2400" dirty="0"/>
          </a:p>
        </p:txBody>
      </p:sp>
      <p:sp>
        <p:nvSpPr>
          <p:cNvPr id="9" name="Rektangel 8"/>
          <p:cNvSpPr/>
          <p:nvPr/>
        </p:nvSpPr>
        <p:spPr>
          <a:xfrm>
            <a:off x="8945274" y="537308"/>
            <a:ext cx="1583416"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År + 80 </a:t>
            </a:r>
            <a:endParaRPr lang="da-DK" sz="2400" dirty="0"/>
          </a:p>
        </p:txBody>
      </p:sp>
      <p:sp>
        <p:nvSpPr>
          <p:cNvPr id="34" name="Rektangel 33"/>
          <p:cNvSpPr/>
          <p:nvPr/>
        </p:nvSpPr>
        <p:spPr>
          <a:xfrm>
            <a:off x="0" y="0"/>
            <a:ext cx="12192000" cy="642551"/>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t>Hvor mange </a:t>
            </a:r>
            <a:r>
              <a:rPr lang="da-DK" sz="2800" b="1" dirty="0">
                <a:solidFill>
                  <a:srgbClr val="FF0000"/>
                </a:solidFill>
              </a:rPr>
              <a:t>kan ikke </a:t>
            </a:r>
            <a:r>
              <a:rPr lang="da-DK" sz="2800" b="1" dirty="0"/>
              <a:t>gå </a:t>
            </a:r>
            <a:r>
              <a:rPr lang="da-DK" sz="2800" b="1" dirty="0">
                <a:solidFill>
                  <a:schemeClr val="tx1"/>
                </a:solidFill>
              </a:rPr>
              <a:t>400 meter </a:t>
            </a:r>
            <a:r>
              <a:rPr lang="da-DK" sz="2800" b="1" dirty="0"/>
              <a:t>som de kunne før 60</a:t>
            </a:r>
          </a:p>
        </p:txBody>
      </p:sp>
      <p:sp>
        <p:nvSpPr>
          <p:cNvPr id="43" name="Rektangel 42"/>
          <p:cNvSpPr/>
          <p:nvPr/>
        </p:nvSpPr>
        <p:spPr>
          <a:xfrm>
            <a:off x="3440114" y="1956235"/>
            <a:ext cx="2060934" cy="720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10,6 %</a:t>
            </a:r>
          </a:p>
          <a:p>
            <a:pPr algn="ctr"/>
            <a:r>
              <a:rPr lang="da-DK" sz="1400" dirty="0" smtClean="0"/>
              <a:t>Kan ikke</a:t>
            </a:r>
            <a:endParaRPr lang="da-DK" sz="1400" dirty="0"/>
          </a:p>
        </p:txBody>
      </p:sp>
      <p:sp>
        <p:nvSpPr>
          <p:cNvPr id="45" name="Rektangel 44"/>
          <p:cNvSpPr/>
          <p:nvPr/>
        </p:nvSpPr>
        <p:spPr>
          <a:xfrm>
            <a:off x="6081096" y="1868270"/>
            <a:ext cx="2060934" cy="72000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22,1 %</a:t>
            </a:r>
          </a:p>
          <a:p>
            <a:pPr algn="ctr"/>
            <a:r>
              <a:rPr lang="da-DK" sz="1400" dirty="0" smtClean="0"/>
              <a:t>Kan ikke</a:t>
            </a:r>
          </a:p>
        </p:txBody>
      </p:sp>
      <p:sp>
        <p:nvSpPr>
          <p:cNvPr id="47" name="Rektangel 46"/>
          <p:cNvSpPr/>
          <p:nvPr/>
        </p:nvSpPr>
        <p:spPr>
          <a:xfrm>
            <a:off x="8558234" y="1426582"/>
            <a:ext cx="2060934" cy="72000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50,3 %</a:t>
            </a:r>
          </a:p>
          <a:p>
            <a:pPr algn="ctr"/>
            <a:r>
              <a:rPr lang="da-DK" sz="2400" dirty="0" smtClean="0"/>
              <a:t>Kan ikke</a:t>
            </a:r>
          </a:p>
        </p:txBody>
      </p:sp>
      <p:sp>
        <p:nvSpPr>
          <p:cNvPr id="14" name="Oval billedforklaring 13"/>
          <p:cNvSpPr/>
          <p:nvPr/>
        </p:nvSpPr>
        <p:spPr>
          <a:xfrm>
            <a:off x="117830" y="1015999"/>
            <a:ext cx="2554277" cy="1326117"/>
          </a:xfrm>
          <a:prstGeom prst="wedgeEllipseCallout">
            <a:avLst>
              <a:gd name="adj1" fmla="val -2508"/>
              <a:gd name="adj2" fmla="val 94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Hvad er det vigtige spørgsmål her? </a:t>
            </a:r>
            <a:endParaRPr lang="da-DK" dirty="0"/>
          </a:p>
        </p:txBody>
      </p:sp>
      <p:sp>
        <p:nvSpPr>
          <p:cNvPr id="17" name="Rektangel 16"/>
          <p:cNvSpPr/>
          <p:nvPr/>
        </p:nvSpPr>
        <p:spPr>
          <a:xfrm>
            <a:off x="3215148" y="3029957"/>
            <a:ext cx="8976852" cy="529703"/>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How </a:t>
            </a:r>
            <a:r>
              <a:rPr lang="da-DK" sz="2800" b="1" dirty="0" err="1" smtClean="0"/>
              <a:t>many</a:t>
            </a:r>
            <a:r>
              <a:rPr lang="da-DK" sz="2800" b="1" dirty="0" smtClean="0"/>
              <a:t> </a:t>
            </a:r>
            <a:r>
              <a:rPr lang="da-DK" sz="2800" b="1" dirty="0" err="1" smtClean="0">
                <a:solidFill>
                  <a:srgbClr val="00B050"/>
                </a:solidFill>
              </a:rPr>
              <a:t>are</a:t>
            </a:r>
            <a:r>
              <a:rPr lang="da-DK" sz="2800" b="1" dirty="0" smtClean="0">
                <a:solidFill>
                  <a:srgbClr val="00B050"/>
                </a:solidFill>
              </a:rPr>
              <a:t> still </a:t>
            </a:r>
            <a:r>
              <a:rPr lang="da-DK" sz="2800" b="1" dirty="0" err="1" smtClean="0">
                <a:solidFill>
                  <a:srgbClr val="00B050"/>
                </a:solidFill>
              </a:rPr>
              <a:t>able</a:t>
            </a:r>
            <a:r>
              <a:rPr lang="da-DK" sz="2800" b="1" dirty="0" smtClean="0">
                <a:solidFill>
                  <a:srgbClr val="00B050"/>
                </a:solidFill>
              </a:rPr>
              <a:t> </a:t>
            </a:r>
            <a:r>
              <a:rPr lang="da-DK" sz="2800" b="1" dirty="0" smtClean="0"/>
              <a:t>to </a:t>
            </a:r>
            <a:r>
              <a:rPr lang="da-DK" sz="2800" b="1" dirty="0" err="1" smtClean="0"/>
              <a:t>walk</a:t>
            </a:r>
            <a:r>
              <a:rPr lang="da-DK" sz="2800" b="1" dirty="0" smtClean="0"/>
              <a:t> 400 meters as </a:t>
            </a:r>
            <a:r>
              <a:rPr lang="da-DK" sz="2800" b="1" dirty="0" err="1" smtClean="0"/>
              <a:t>before</a:t>
            </a:r>
            <a:r>
              <a:rPr lang="da-DK" sz="2800" b="1" dirty="0" smtClean="0"/>
              <a:t> 60</a:t>
            </a:r>
            <a:endParaRPr lang="da-DK" sz="2800" b="1" dirty="0"/>
          </a:p>
        </p:txBody>
      </p:sp>
      <p:sp>
        <p:nvSpPr>
          <p:cNvPr id="19" name="Rektangel 18"/>
          <p:cNvSpPr/>
          <p:nvPr/>
        </p:nvSpPr>
        <p:spPr>
          <a:xfrm>
            <a:off x="3440114" y="3683782"/>
            <a:ext cx="2060934"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89,4 %</a:t>
            </a:r>
          </a:p>
          <a:p>
            <a:pPr algn="ctr"/>
            <a:r>
              <a:rPr lang="da-DK" sz="2400" dirty="0" smtClean="0"/>
              <a:t>kan</a:t>
            </a:r>
          </a:p>
        </p:txBody>
      </p:sp>
      <p:sp>
        <p:nvSpPr>
          <p:cNvPr id="20" name="Rektangel 19"/>
          <p:cNvSpPr/>
          <p:nvPr/>
        </p:nvSpPr>
        <p:spPr>
          <a:xfrm>
            <a:off x="5996997" y="3932815"/>
            <a:ext cx="2060934"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78,9 %</a:t>
            </a:r>
          </a:p>
          <a:p>
            <a:pPr algn="ctr"/>
            <a:r>
              <a:rPr lang="da-DK" sz="1200" dirty="0" smtClean="0"/>
              <a:t>Kan </a:t>
            </a:r>
            <a:endParaRPr lang="da-DK" sz="1200" dirty="0"/>
          </a:p>
        </p:txBody>
      </p:sp>
      <p:sp>
        <p:nvSpPr>
          <p:cNvPr id="23" name="Rektangel 22"/>
          <p:cNvSpPr/>
          <p:nvPr/>
        </p:nvSpPr>
        <p:spPr>
          <a:xfrm>
            <a:off x="8595305" y="5178262"/>
            <a:ext cx="2060934"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49,7 %</a:t>
            </a:r>
          </a:p>
          <a:p>
            <a:pPr algn="ctr"/>
            <a:r>
              <a:rPr lang="da-DK" sz="1200" dirty="0" smtClean="0"/>
              <a:t>kan </a:t>
            </a:r>
            <a:endParaRPr lang="da-DK" sz="1200" dirty="0"/>
          </a:p>
        </p:txBody>
      </p:sp>
      <p:sp>
        <p:nvSpPr>
          <p:cNvPr id="26" name="Rektangel 25"/>
          <p:cNvSpPr/>
          <p:nvPr/>
        </p:nvSpPr>
        <p:spPr>
          <a:xfrm>
            <a:off x="0" y="6034062"/>
            <a:ext cx="9588137" cy="837083"/>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Hvilken gruppe ser du dig selv I, når du passerer 80.</a:t>
            </a:r>
            <a:endParaRPr lang="da-DK" sz="2800" b="1" dirty="0"/>
          </a:p>
        </p:txBody>
      </p:sp>
      <p:pic>
        <p:nvPicPr>
          <p:cNvPr id="18" name="Billede 17"/>
          <p:cNvPicPr>
            <a:picLocks noChangeAspect="1"/>
          </p:cNvPicPr>
          <p:nvPr/>
        </p:nvPicPr>
        <p:blipFill>
          <a:blip r:embed="rId3"/>
          <a:stretch>
            <a:fillRect/>
          </a:stretch>
        </p:blipFill>
        <p:spPr>
          <a:xfrm>
            <a:off x="355297" y="2842626"/>
            <a:ext cx="1469263" cy="2328874"/>
          </a:xfrm>
          <a:prstGeom prst="rect">
            <a:avLst/>
          </a:prstGeom>
        </p:spPr>
      </p:pic>
      <p:sp>
        <p:nvSpPr>
          <p:cNvPr id="2" name="Titel 1"/>
          <p:cNvSpPr>
            <a:spLocks noGrp="1"/>
          </p:cNvSpPr>
          <p:nvPr>
            <p:ph type="title"/>
          </p:nvPr>
        </p:nvSpPr>
        <p:spPr>
          <a:xfrm>
            <a:off x="276639" y="4571978"/>
            <a:ext cx="2041547" cy="735322"/>
          </a:xfrm>
          <a:solidFill>
            <a:schemeClr val="accent2">
              <a:lumMod val="40000"/>
              <a:lumOff val="60000"/>
            </a:schemeClr>
          </a:solidFill>
        </p:spPr>
        <p:txBody>
          <a:bodyPr>
            <a:noAutofit/>
          </a:bodyPr>
          <a:lstStyle/>
          <a:p>
            <a:pPr algn="ctr"/>
            <a:r>
              <a:rPr lang="da-DK" sz="3600" b="1" dirty="0" smtClean="0"/>
              <a:t>KVINDER</a:t>
            </a:r>
            <a:endParaRPr lang="da-DK" sz="3600" b="1" dirty="0"/>
          </a:p>
        </p:txBody>
      </p:sp>
    </p:spTree>
    <p:extLst>
      <p:ext uri="{BB962C8B-B14F-4D97-AF65-F5344CB8AC3E}">
        <p14:creationId xmlns:p14="http://schemas.microsoft.com/office/powerpoint/2010/main" val="16459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5" grpId="0" animBg="1"/>
      <p:bldP spid="47" grpId="0" animBg="1"/>
      <p:bldP spid="17" grpId="0" animBg="1"/>
      <p:bldP spid="19" grpId="0" animBg="1"/>
      <p:bldP spid="20"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ktangel 4"/>
          <p:cNvSpPr/>
          <p:nvPr/>
        </p:nvSpPr>
        <p:spPr>
          <a:xfrm>
            <a:off x="3630777" y="823713"/>
            <a:ext cx="1685016" cy="463479"/>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60 – 64 år</a:t>
            </a:r>
            <a:endParaRPr lang="da-DK" sz="2400" dirty="0"/>
          </a:p>
        </p:txBody>
      </p:sp>
      <p:sp>
        <p:nvSpPr>
          <p:cNvPr id="7" name="Rektangel 6"/>
          <p:cNvSpPr/>
          <p:nvPr/>
        </p:nvSpPr>
        <p:spPr>
          <a:xfrm>
            <a:off x="6186444" y="822573"/>
            <a:ext cx="1684800" cy="4644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65 – 79 år</a:t>
            </a:r>
            <a:endParaRPr lang="da-DK" sz="2400" dirty="0"/>
          </a:p>
        </p:txBody>
      </p:sp>
      <p:sp>
        <p:nvSpPr>
          <p:cNvPr id="9" name="Rektangel 8"/>
          <p:cNvSpPr/>
          <p:nvPr/>
        </p:nvSpPr>
        <p:spPr>
          <a:xfrm>
            <a:off x="9339121" y="829884"/>
            <a:ext cx="1684800" cy="4644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+ 80 år</a:t>
            </a:r>
            <a:endParaRPr lang="da-DK" sz="2400" dirty="0"/>
          </a:p>
        </p:txBody>
      </p:sp>
      <p:sp>
        <p:nvSpPr>
          <p:cNvPr id="11" name="Rektangel 10"/>
          <p:cNvSpPr/>
          <p:nvPr/>
        </p:nvSpPr>
        <p:spPr>
          <a:xfrm>
            <a:off x="3630777" y="2399289"/>
            <a:ext cx="2124000" cy="720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8,8 % </a:t>
            </a:r>
          </a:p>
          <a:p>
            <a:pPr algn="ctr"/>
            <a:r>
              <a:rPr lang="en-US" sz="1200" dirty="0" smtClean="0"/>
              <a:t>are not able to</a:t>
            </a:r>
            <a:endParaRPr lang="en-US" dirty="0"/>
          </a:p>
        </p:txBody>
      </p:sp>
      <p:sp>
        <p:nvSpPr>
          <p:cNvPr id="18" name="Rektangel 17"/>
          <p:cNvSpPr/>
          <p:nvPr/>
        </p:nvSpPr>
        <p:spPr>
          <a:xfrm>
            <a:off x="20305" y="-13370"/>
            <a:ext cx="12171695" cy="837083"/>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Hvor mange kan ikke gå op af trapperne til 1ste etager som de kunne før 60.</a:t>
            </a:r>
            <a:endParaRPr lang="da-DK" sz="2800" b="1" dirty="0"/>
          </a:p>
        </p:txBody>
      </p:sp>
      <p:sp>
        <p:nvSpPr>
          <p:cNvPr id="26" name="Rektangel 25"/>
          <p:cNvSpPr/>
          <p:nvPr/>
        </p:nvSpPr>
        <p:spPr>
          <a:xfrm>
            <a:off x="6020372" y="2260225"/>
            <a:ext cx="2124000" cy="72000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15,6 % </a:t>
            </a:r>
          </a:p>
          <a:p>
            <a:pPr algn="ctr"/>
            <a:r>
              <a:rPr lang="da-DK" sz="1200" dirty="0" smtClean="0"/>
              <a:t>are not </a:t>
            </a:r>
            <a:r>
              <a:rPr lang="da-DK" sz="1200" dirty="0" err="1" smtClean="0"/>
              <a:t>able</a:t>
            </a:r>
            <a:r>
              <a:rPr lang="da-DK" sz="1200" dirty="0" smtClean="0"/>
              <a:t> to</a:t>
            </a:r>
            <a:endParaRPr lang="da-DK" sz="1200" dirty="0"/>
          </a:p>
          <a:p>
            <a:pPr algn="ctr"/>
            <a:endParaRPr lang="da-DK" sz="2400" dirty="0"/>
          </a:p>
        </p:txBody>
      </p:sp>
      <p:sp>
        <p:nvSpPr>
          <p:cNvPr id="27" name="Rektangel 26"/>
          <p:cNvSpPr/>
          <p:nvPr/>
        </p:nvSpPr>
        <p:spPr>
          <a:xfrm>
            <a:off x="9106186" y="1459731"/>
            <a:ext cx="2124000" cy="72000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43,5 %</a:t>
            </a:r>
          </a:p>
          <a:p>
            <a:pPr algn="ctr"/>
            <a:r>
              <a:rPr lang="da-DK" sz="1200" dirty="0" smtClean="0"/>
              <a:t>are not </a:t>
            </a:r>
            <a:r>
              <a:rPr lang="da-DK" sz="1200" dirty="0" err="1"/>
              <a:t>able</a:t>
            </a:r>
            <a:r>
              <a:rPr lang="da-DK" sz="1200" dirty="0"/>
              <a:t> </a:t>
            </a:r>
            <a:r>
              <a:rPr lang="da-DK" sz="1200" dirty="0" smtClean="0"/>
              <a:t>to.</a:t>
            </a:r>
            <a:endParaRPr lang="da-DK" sz="1200" dirty="0"/>
          </a:p>
        </p:txBody>
      </p:sp>
      <p:sp>
        <p:nvSpPr>
          <p:cNvPr id="34" name="Rektangel 33"/>
          <p:cNvSpPr/>
          <p:nvPr/>
        </p:nvSpPr>
        <p:spPr>
          <a:xfrm>
            <a:off x="2359742" y="3382556"/>
            <a:ext cx="9832258" cy="673016"/>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Hvor mange kan fortsat gå op af trapperne til 1ste etage som før 60 </a:t>
            </a:r>
            <a:endParaRPr lang="da-DK" sz="2800" b="1" dirty="0"/>
          </a:p>
        </p:txBody>
      </p:sp>
      <p:sp>
        <p:nvSpPr>
          <p:cNvPr id="44" name="Rektangel 43"/>
          <p:cNvSpPr/>
          <p:nvPr/>
        </p:nvSpPr>
        <p:spPr>
          <a:xfrm>
            <a:off x="3630777" y="4231386"/>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91,1 %</a:t>
            </a:r>
          </a:p>
          <a:p>
            <a:pPr algn="ctr"/>
            <a:r>
              <a:rPr lang="en-US" sz="1200" dirty="0" smtClean="0"/>
              <a:t>are still able </a:t>
            </a:r>
            <a:r>
              <a:rPr lang="en-US" sz="1200" dirty="0"/>
              <a:t>to</a:t>
            </a:r>
          </a:p>
          <a:p>
            <a:pPr algn="ctr"/>
            <a:r>
              <a:rPr lang="da-DK" sz="2400" dirty="0" smtClean="0"/>
              <a:t> </a:t>
            </a:r>
            <a:endParaRPr lang="da-DK" sz="2400" dirty="0"/>
          </a:p>
        </p:txBody>
      </p:sp>
      <p:sp>
        <p:nvSpPr>
          <p:cNvPr id="46" name="Rektangel 45"/>
          <p:cNvSpPr/>
          <p:nvPr/>
        </p:nvSpPr>
        <p:spPr>
          <a:xfrm>
            <a:off x="6020372" y="4710936"/>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84,4 % </a:t>
            </a:r>
          </a:p>
          <a:p>
            <a:pPr algn="ctr"/>
            <a:r>
              <a:rPr lang="en-US" sz="1200" dirty="0" smtClean="0"/>
              <a:t>are still able </a:t>
            </a:r>
            <a:r>
              <a:rPr lang="en-US" sz="1200" dirty="0"/>
              <a:t>to</a:t>
            </a:r>
          </a:p>
          <a:p>
            <a:pPr algn="ctr"/>
            <a:r>
              <a:rPr lang="da-DK" sz="2400" dirty="0" smtClean="0"/>
              <a:t> </a:t>
            </a:r>
            <a:endParaRPr lang="da-DK" sz="2400" dirty="0"/>
          </a:p>
        </p:txBody>
      </p:sp>
      <p:sp>
        <p:nvSpPr>
          <p:cNvPr id="48" name="Rektangel 47"/>
          <p:cNvSpPr/>
          <p:nvPr/>
        </p:nvSpPr>
        <p:spPr>
          <a:xfrm>
            <a:off x="8899921" y="5430936"/>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a:t>5</a:t>
            </a:r>
            <a:r>
              <a:rPr lang="da-DK" sz="2400" dirty="0" smtClean="0"/>
              <a:t>6,5 % </a:t>
            </a:r>
          </a:p>
          <a:p>
            <a:pPr algn="ctr"/>
            <a:r>
              <a:rPr lang="en-US" sz="1200" dirty="0" smtClean="0"/>
              <a:t>are still able </a:t>
            </a:r>
            <a:r>
              <a:rPr lang="en-US" sz="1200" dirty="0"/>
              <a:t>to</a:t>
            </a:r>
          </a:p>
          <a:p>
            <a:pPr algn="ctr"/>
            <a:r>
              <a:rPr lang="da-DK" sz="2400" dirty="0" smtClean="0"/>
              <a:t> </a:t>
            </a:r>
            <a:endParaRPr lang="da-DK" sz="2400" dirty="0"/>
          </a:p>
        </p:txBody>
      </p:sp>
      <p:pic>
        <p:nvPicPr>
          <p:cNvPr id="15" name="Billede 14"/>
          <p:cNvPicPr/>
          <p:nvPr/>
        </p:nvPicPr>
        <p:blipFill>
          <a:blip r:embed="rId3">
            <a:extLst>
              <a:ext uri="{28A0092B-C50C-407E-A947-70E740481C1C}">
                <a14:useLocalDpi xmlns:a14="http://schemas.microsoft.com/office/drawing/2010/main" val="0"/>
              </a:ext>
            </a:extLst>
          </a:blip>
          <a:srcRect/>
          <a:stretch>
            <a:fillRect/>
          </a:stretch>
        </p:blipFill>
        <p:spPr bwMode="auto">
          <a:xfrm>
            <a:off x="605333" y="1927169"/>
            <a:ext cx="1341120" cy="2536190"/>
          </a:xfrm>
          <a:prstGeom prst="rect">
            <a:avLst/>
          </a:prstGeom>
          <a:noFill/>
        </p:spPr>
      </p:pic>
      <p:sp>
        <p:nvSpPr>
          <p:cNvPr id="19" name="Rektangel 18"/>
          <p:cNvSpPr/>
          <p:nvPr/>
        </p:nvSpPr>
        <p:spPr>
          <a:xfrm>
            <a:off x="138292" y="3944238"/>
            <a:ext cx="2124000" cy="720000"/>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MÆND</a:t>
            </a:r>
            <a:endParaRPr lang="en-US" sz="2400" dirty="0"/>
          </a:p>
        </p:txBody>
      </p:sp>
    </p:spTree>
    <p:extLst>
      <p:ext uri="{BB962C8B-B14F-4D97-AF65-F5344CB8AC3E}">
        <p14:creationId xmlns:p14="http://schemas.microsoft.com/office/powerpoint/2010/main" val="33914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0-#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arn(inVertical)">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arn(inVertical)">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26" grpId="0" animBg="1"/>
      <p:bldP spid="27" grpId="0" animBg="1"/>
      <p:bldP spid="34" grpId="0" animBg="1"/>
      <p:bldP spid="44" grpId="0" animBg="1"/>
      <p:bldP spid="46"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ktangel 4"/>
          <p:cNvSpPr/>
          <p:nvPr/>
        </p:nvSpPr>
        <p:spPr>
          <a:xfrm>
            <a:off x="3628073" y="755228"/>
            <a:ext cx="1685016" cy="43961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60 – 64 år</a:t>
            </a:r>
            <a:endParaRPr lang="da-DK" sz="2400" dirty="0"/>
          </a:p>
        </p:txBody>
      </p:sp>
      <p:sp>
        <p:nvSpPr>
          <p:cNvPr id="7" name="Rektangel 6"/>
          <p:cNvSpPr/>
          <p:nvPr/>
        </p:nvSpPr>
        <p:spPr>
          <a:xfrm>
            <a:off x="6081096" y="767585"/>
            <a:ext cx="1791855"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65 – 79 år</a:t>
            </a:r>
            <a:endParaRPr lang="da-DK" sz="2400" dirty="0"/>
          </a:p>
        </p:txBody>
      </p:sp>
      <p:sp>
        <p:nvSpPr>
          <p:cNvPr id="9" name="Rektangel 8"/>
          <p:cNvSpPr/>
          <p:nvPr/>
        </p:nvSpPr>
        <p:spPr>
          <a:xfrm>
            <a:off x="8988644" y="750858"/>
            <a:ext cx="1583416"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+ 80 år</a:t>
            </a:r>
            <a:endParaRPr lang="da-DK" sz="2400" dirty="0"/>
          </a:p>
        </p:txBody>
      </p:sp>
      <p:sp>
        <p:nvSpPr>
          <p:cNvPr id="18" name="Rektangel 17"/>
          <p:cNvSpPr/>
          <p:nvPr/>
        </p:nvSpPr>
        <p:spPr>
          <a:xfrm>
            <a:off x="0" y="1494"/>
            <a:ext cx="11957883" cy="75226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t>Hvor mange </a:t>
            </a:r>
            <a:r>
              <a:rPr lang="da-DK" sz="2800" b="1" dirty="0">
                <a:solidFill>
                  <a:srgbClr val="FF0000"/>
                </a:solidFill>
              </a:rPr>
              <a:t>kan ikke </a:t>
            </a:r>
            <a:r>
              <a:rPr lang="da-DK" sz="2800" b="1" dirty="0"/>
              <a:t>gå op af trapperne til 1ste etager som de kunne før 60.</a:t>
            </a:r>
          </a:p>
        </p:txBody>
      </p:sp>
      <p:sp>
        <p:nvSpPr>
          <p:cNvPr id="21" name="Rektangel 20"/>
          <p:cNvSpPr/>
          <p:nvPr/>
        </p:nvSpPr>
        <p:spPr>
          <a:xfrm>
            <a:off x="3465093" y="2201601"/>
            <a:ext cx="2060934" cy="72133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13,2 </a:t>
            </a:r>
            <a:r>
              <a:rPr lang="da-DK" sz="2400" dirty="0"/>
              <a:t>% </a:t>
            </a:r>
            <a:endParaRPr lang="da-DK" sz="2400" dirty="0" smtClean="0"/>
          </a:p>
          <a:p>
            <a:pPr algn="ctr"/>
            <a:r>
              <a:rPr lang="da-DK" sz="2400" dirty="0" smtClean="0"/>
              <a:t>Kan ikke</a:t>
            </a:r>
          </a:p>
        </p:txBody>
      </p:sp>
      <p:sp>
        <p:nvSpPr>
          <p:cNvPr id="22" name="Rektangel 21"/>
          <p:cNvSpPr/>
          <p:nvPr/>
        </p:nvSpPr>
        <p:spPr>
          <a:xfrm>
            <a:off x="6179788" y="1640554"/>
            <a:ext cx="2062800" cy="721335"/>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22,1 % </a:t>
            </a:r>
          </a:p>
          <a:p>
            <a:pPr algn="ctr"/>
            <a:r>
              <a:rPr lang="da-DK" sz="2400" dirty="0" smtClean="0"/>
              <a:t>Kan ikke</a:t>
            </a:r>
            <a:endParaRPr lang="da-DK" sz="2400" dirty="0"/>
          </a:p>
        </p:txBody>
      </p:sp>
      <p:sp>
        <p:nvSpPr>
          <p:cNvPr id="28" name="Rektangel 27"/>
          <p:cNvSpPr/>
          <p:nvPr/>
        </p:nvSpPr>
        <p:spPr>
          <a:xfrm>
            <a:off x="8739155" y="1339467"/>
            <a:ext cx="2062800" cy="72133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62,1 % </a:t>
            </a:r>
          </a:p>
          <a:p>
            <a:pPr algn="ctr"/>
            <a:r>
              <a:rPr lang="da-DK" sz="2400" dirty="0" smtClean="0"/>
              <a:t>kan ikke</a:t>
            </a:r>
            <a:endParaRPr lang="da-DK" sz="2400" dirty="0"/>
          </a:p>
        </p:txBody>
      </p:sp>
      <p:sp>
        <p:nvSpPr>
          <p:cNvPr id="14" name="Oval billedforklaring 13"/>
          <p:cNvSpPr/>
          <p:nvPr/>
        </p:nvSpPr>
        <p:spPr>
          <a:xfrm>
            <a:off x="-41897" y="884756"/>
            <a:ext cx="2554277" cy="1512759"/>
          </a:xfrm>
          <a:prstGeom prst="wedgeEllipseCallout">
            <a:avLst>
              <a:gd name="adj1" fmla="val -4777"/>
              <a:gd name="adj2" fmla="val 84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Hvad er det vigtige spørgsmål her? </a:t>
            </a:r>
          </a:p>
        </p:txBody>
      </p:sp>
      <p:sp>
        <p:nvSpPr>
          <p:cNvPr id="17" name="Rektangel 16"/>
          <p:cNvSpPr/>
          <p:nvPr/>
        </p:nvSpPr>
        <p:spPr>
          <a:xfrm>
            <a:off x="1425677" y="2951327"/>
            <a:ext cx="10697497" cy="75226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t>Hvor mange </a:t>
            </a:r>
            <a:r>
              <a:rPr lang="da-DK" sz="2800" b="1" dirty="0">
                <a:solidFill>
                  <a:srgbClr val="00B050"/>
                </a:solidFill>
              </a:rPr>
              <a:t>kan</a:t>
            </a:r>
            <a:r>
              <a:rPr lang="da-DK" sz="2800" b="1" dirty="0"/>
              <a:t> fortsat gå op af trapperne til 1ste etage som før 60 </a:t>
            </a:r>
          </a:p>
          <a:p>
            <a:pPr algn="ctr"/>
            <a:r>
              <a:rPr lang="da-DK" sz="1400" b="1" dirty="0" smtClean="0"/>
              <a:t>.</a:t>
            </a:r>
            <a:endParaRPr lang="da-DK" sz="1400" b="1" dirty="0"/>
          </a:p>
        </p:txBody>
      </p:sp>
      <p:sp>
        <p:nvSpPr>
          <p:cNvPr id="20" name="Rektangel 19"/>
          <p:cNvSpPr/>
          <p:nvPr/>
        </p:nvSpPr>
        <p:spPr>
          <a:xfrm>
            <a:off x="8741021" y="5425264"/>
            <a:ext cx="2060934" cy="7213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37,9% </a:t>
            </a:r>
          </a:p>
          <a:p>
            <a:pPr algn="ctr"/>
            <a:r>
              <a:rPr lang="da-DK" sz="2400" dirty="0" smtClean="0"/>
              <a:t>Kan</a:t>
            </a:r>
          </a:p>
        </p:txBody>
      </p:sp>
      <p:sp>
        <p:nvSpPr>
          <p:cNvPr id="23" name="Rektangel 22"/>
          <p:cNvSpPr/>
          <p:nvPr/>
        </p:nvSpPr>
        <p:spPr>
          <a:xfrm>
            <a:off x="6225757" y="4056298"/>
            <a:ext cx="2060934" cy="7213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77,9% </a:t>
            </a:r>
          </a:p>
          <a:p>
            <a:pPr algn="ctr"/>
            <a:r>
              <a:rPr lang="da-DK" sz="2400" dirty="0" smtClean="0"/>
              <a:t>kan</a:t>
            </a:r>
          </a:p>
        </p:txBody>
      </p:sp>
      <p:sp>
        <p:nvSpPr>
          <p:cNvPr id="24" name="Rektangel 23"/>
          <p:cNvSpPr/>
          <p:nvPr/>
        </p:nvSpPr>
        <p:spPr>
          <a:xfrm>
            <a:off x="3434491" y="3705572"/>
            <a:ext cx="2060934" cy="7213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86,8 </a:t>
            </a:r>
            <a:r>
              <a:rPr lang="da-DK" sz="2400" dirty="0"/>
              <a:t>% </a:t>
            </a:r>
            <a:endParaRPr lang="da-DK" sz="2400" dirty="0" smtClean="0"/>
          </a:p>
          <a:p>
            <a:pPr algn="ctr"/>
            <a:r>
              <a:rPr lang="da-DK" sz="2400" dirty="0" smtClean="0"/>
              <a:t>kan</a:t>
            </a:r>
          </a:p>
        </p:txBody>
      </p:sp>
      <p:pic>
        <p:nvPicPr>
          <p:cNvPr id="19" name="Billede 18"/>
          <p:cNvPicPr>
            <a:picLocks noChangeAspect="1"/>
          </p:cNvPicPr>
          <p:nvPr/>
        </p:nvPicPr>
        <p:blipFill>
          <a:blip r:embed="rId3"/>
          <a:stretch>
            <a:fillRect/>
          </a:stretch>
        </p:blipFill>
        <p:spPr>
          <a:xfrm>
            <a:off x="355297" y="2842626"/>
            <a:ext cx="1469263" cy="2328874"/>
          </a:xfrm>
          <a:prstGeom prst="rect">
            <a:avLst/>
          </a:prstGeom>
        </p:spPr>
      </p:pic>
      <p:sp>
        <p:nvSpPr>
          <p:cNvPr id="2" name="Titel 1"/>
          <p:cNvSpPr>
            <a:spLocks noGrp="1"/>
          </p:cNvSpPr>
          <p:nvPr>
            <p:ph type="title"/>
          </p:nvPr>
        </p:nvSpPr>
        <p:spPr>
          <a:xfrm>
            <a:off x="453367" y="4663972"/>
            <a:ext cx="1273121" cy="507528"/>
          </a:xfrm>
          <a:solidFill>
            <a:srgbClr val="FFC000"/>
          </a:solidFill>
        </p:spPr>
        <p:txBody>
          <a:bodyPr>
            <a:normAutofit/>
          </a:bodyPr>
          <a:lstStyle/>
          <a:p>
            <a:pPr algn="ctr"/>
            <a:r>
              <a:rPr lang="da-DK" sz="2000" b="1" dirty="0" smtClean="0"/>
              <a:t>KVINDER</a:t>
            </a:r>
            <a:endParaRPr lang="da-DK" sz="2000" b="1" dirty="0"/>
          </a:p>
        </p:txBody>
      </p:sp>
    </p:spTree>
    <p:extLst>
      <p:ext uri="{BB962C8B-B14F-4D97-AF65-F5344CB8AC3E}">
        <p14:creationId xmlns:p14="http://schemas.microsoft.com/office/powerpoint/2010/main" val="29969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8" grpId="0" animBg="1"/>
      <p:bldP spid="20"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ktangel 9"/>
          <p:cNvSpPr/>
          <p:nvPr/>
        </p:nvSpPr>
        <p:spPr>
          <a:xfrm>
            <a:off x="169818" y="609600"/>
            <a:ext cx="8631282" cy="53016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En undersøgelse</a:t>
            </a:r>
          </a:p>
          <a:p>
            <a:pPr algn="ctr"/>
            <a:r>
              <a:rPr lang="da-DK" sz="3200" b="1" dirty="0" smtClean="0"/>
              <a:t>fulgte 4.000 personer (30-82 år) I fem år.</a:t>
            </a:r>
            <a:br>
              <a:rPr lang="da-DK" sz="3200" b="1" dirty="0" smtClean="0"/>
            </a:br>
            <a:r>
              <a:rPr lang="da-DK" sz="3200" b="1" dirty="0" smtClean="0"/>
              <a:t>V</a:t>
            </a:r>
            <a:r>
              <a:rPr lang="da-DK" sz="2400" dirty="0" smtClean="0"/>
              <a:t>iste at antallet af mennesker  </a:t>
            </a:r>
          </a:p>
          <a:p>
            <a:pPr algn="ctr"/>
            <a:r>
              <a:rPr lang="da-DK" sz="2400" dirty="0" smtClean="0"/>
              <a:t>Der udviklede funktionelle problemer</a:t>
            </a:r>
          </a:p>
          <a:p>
            <a:pPr algn="ctr"/>
            <a:endParaRPr lang="en-US" sz="2400" dirty="0"/>
          </a:p>
          <a:p>
            <a:pPr algn="ctr"/>
            <a:r>
              <a:rPr lang="en-US" sz="2400" dirty="0"/>
              <a:t/>
            </a:r>
            <a:br>
              <a:rPr lang="en-US" sz="2400" dirty="0"/>
            </a:br>
            <a:r>
              <a:rPr lang="da-DK" sz="3200" b="1" dirty="0" smtClean="0"/>
              <a:t>var næsten 3 gange højere I gruppen</a:t>
            </a:r>
          </a:p>
          <a:p>
            <a:pPr algn="ctr"/>
            <a:r>
              <a:rPr lang="da-DK" sz="2400" dirty="0" smtClean="0"/>
              <a:t> med den laveste muskelstyrke sammenlignet </a:t>
            </a:r>
          </a:p>
          <a:p>
            <a:pPr algn="ctr"/>
            <a:r>
              <a:rPr lang="da-DK" sz="2400" dirty="0" smtClean="0"/>
              <a:t>med den stærkeste gruppe </a:t>
            </a:r>
            <a:endParaRPr lang="da-DK" sz="2400" b="1" dirty="0">
              <a:solidFill>
                <a:schemeClr val="tx1"/>
              </a:solidFill>
            </a:endParaRPr>
          </a:p>
        </p:txBody>
      </p:sp>
      <p:pic>
        <p:nvPicPr>
          <p:cNvPr id="4" name="Billede 3"/>
          <p:cNvPicPr>
            <a:picLocks noChangeAspect="1"/>
          </p:cNvPicPr>
          <p:nvPr/>
        </p:nvPicPr>
        <p:blipFill>
          <a:blip r:embed="rId2"/>
          <a:stretch>
            <a:fillRect/>
          </a:stretch>
        </p:blipFill>
        <p:spPr>
          <a:xfrm>
            <a:off x="7825058" y="2355223"/>
            <a:ext cx="4180129" cy="2751743"/>
          </a:xfrm>
          <a:prstGeom prst="rect">
            <a:avLst/>
          </a:prstGeom>
        </p:spPr>
      </p:pic>
    </p:spTree>
    <p:extLst>
      <p:ext uri="{BB962C8B-B14F-4D97-AF65-F5344CB8AC3E}">
        <p14:creationId xmlns:p14="http://schemas.microsoft.com/office/powerpoint/2010/main" val="195369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ktangel 6"/>
          <p:cNvSpPr/>
          <p:nvPr/>
        </p:nvSpPr>
        <p:spPr>
          <a:xfrm>
            <a:off x="348342" y="5121701"/>
            <a:ext cx="11495314" cy="14507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smtClean="0"/>
              <a:t>MUSKLER BLIVER STØRRE OG STRÆRKERE, HVIS DE ARBREJDER TIT, MEGET OG HÅRDT NOK.</a:t>
            </a:r>
          </a:p>
          <a:p>
            <a:pPr algn="ctr"/>
            <a:endParaRPr lang="da-DK" dirty="0"/>
          </a:p>
          <a:p>
            <a:pPr algn="ctr"/>
            <a:endParaRPr lang="da-DK" dirty="0" smtClean="0"/>
          </a:p>
          <a:p>
            <a:pPr algn="ctr"/>
            <a:r>
              <a:rPr lang="da-DK" dirty="0" smtClean="0"/>
              <a:t> DE BLIVER MINDRE OG SVAGERE HVIS DE IKKE ARBEJDER TIT NOK – LÆNGE NOK OG HÅRDT NOK..</a:t>
            </a:r>
            <a:endParaRPr lang="da-DK" dirty="0"/>
          </a:p>
        </p:txBody>
      </p:sp>
      <p:sp>
        <p:nvSpPr>
          <p:cNvPr id="8" name="Rektangel 7"/>
          <p:cNvSpPr/>
          <p:nvPr/>
        </p:nvSpPr>
        <p:spPr>
          <a:xfrm>
            <a:off x="121967" y="90239"/>
            <a:ext cx="12070031" cy="1201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t>At </a:t>
            </a:r>
            <a:r>
              <a:rPr lang="en-GB" sz="3200" dirty="0" err="1" smtClean="0"/>
              <a:t>vedligeholde</a:t>
            </a:r>
            <a:r>
              <a:rPr lang="en-GB" sz="3200" dirty="0" smtClean="0"/>
              <a:t> </a:t>
            </a:r>
            <a:r>
              <a:rPr lang="en-GB" sz="3200" dirty="0" err="1" smtClean="0"/>
              <a:t>og</a:t>
            </a:r>
            <a:r>
              <a:rPr lang="en-GB" sz="3200" dirty="0" smtClean="0"/>
              <a:t> </a:t>
            </a:r>
            <a:r>
              <a:rPr lang="en-GB" sz="3200" dirty="0" err="1" smtClean="0"/>
              <a:t>udvikle</a:t>
            </a:r>
            <a:r>
              <a:rPr lang="en-GB" sz="3200" dirty="0" smtClean="0"/>
              <a:t> </a:t>
            </a:r>
            <a:r>
              <a:rPr lang="en-GB" sz="3200" dirty="0" err="1" smtClean="0"/>
              <a:t>ens</a:t>
            </a:r>
            <a:r>
              <a:rPr lang="en-GB" sz="3200" dirty="0" smtClean="0"/>
              <a:t> </a:t>
            </a:r>
            <a:r>
              <a:rPr lang="en-GB" sz="3200" dirty="0" err="1" smtClean="0"/>
              <a:t>fysiske</a:t>
            </a:r>
            <a:r>
              <a:rPr lang="en-GB" sz="3200" dirty="0" smtClean="0"/>
              <a:t> </a:t>
            </a:r>
            <a:r>
              <a:rPr lang="en-GB" sz="3200" dirty="0" err="1" smtClean="0"/>
              <a:t>styrke</a:t>
            </a:r>
            <a:r>
              <a:rPr lang="en-GB" sz="3200" dirty="0" smtClean="0"/>
              <a:t>.</a:t>
            </a:r>
            <a:endParaRPr lang="en-GB" sz="3200" dirty="0"/>
          </a:p>
        </p:txBody>
      </p:sp>
      <p:sp>
        <p:nvSpPr>
          <p:cNvPr id="9" name="Rektangel 8"/>
          <p:cNvSpPr/>
          <p:nvPr/>
        </p:nvSpPr>
        <p:spPr>
          <a:xfrm>
            <a:off x="0" y="887878"/>
            <a:ext cx="12191999" cy="8368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err="1" smtClean="0"/>
              <a:t>Muskler</a:t>
            </a:r>
            <a:r>
              <a:rPr lang="en-GB" sz="2400" dirty="0" smtClean="0"/>
              <a:t> </a:t>
            </a:r>
            <a:r>
              <a:rPr lang="en-GB" sz="2400" dirty="0" err="1" smtClean="0"/>
              <a:t>er</a:t>
            </a:r>
            <a:r>
              <a:rPr lang="en-GB" sz="2400" dirty="0" smtClean="0"/>
              <a:t> </a:t>
            </a:r>
            <a:r>
              <a:rPr lang="en-GB" sz="2400" dirty="0" err="1" smtClean="0"/>
              <a:t>muskler</a:t>
            </a:r>
            <a:r>
              <a:rPr lang="en-GB" sz="2400" dirty="0" smtClean="0"/>
              <a:t>, </a:t>
            </a:r>
            <a:r>
              <a:rPr lang="en-GB" sz="2400" dirty="0" err="1" smtClean="0"/>
              <a:t>uanset</a:t>
            </a:r>
            <a:r>
              <a:rPr lang="en-GB" sz="2400" dirty="0" smtClean="0"/>
              <a:t> </a:t>
            </a:r>
            <a:r>
              <a:rPr lang="en-GB" sz="2400" dirty="0" err="1" smtClean="0"/>
              <a:t>hvem</a:t>
            </a:r>
            <a:r>
              <a:rPr lang="en-GB" sz="2400" dirty="0" smtClean="0"/>
              <a:t> de </a:t>
            </a:r>
            <a:r>
              <a:rPr lang="en-GB" sz="2400" dirty="0" err="1" smtClean="0"/>
              <a:t>sidder</a:t>
            </a:r>
            <a:r>
              <a:rPr lang="en-GB" sz="2400" dirty="0" smtClean="0"/>
              <a:t> </a:t>
            </a:r>
            <a:r>
              <a:rPr lang="en-GB" sz="2400" dirty="0" err="1" smtClean="0"/>
              <a:t>på</a:t>
            </a:r>
            <a:r>
              <a:rPr lang="en-GB" sz="2400" dirty="0" smtClean="0"/>
              <a:t>  - </a:t>
            </a:r>
            <a:r>
              <a:rPr lang="en-GB" sz="2400" dirty="0" err="1" smtClean="0"/>
              <a:t>uanset</a:t>
            </a:r>
            <a:r>
              <a:rPr lang="en-GB" sz="2400" dirty="0" smtClean="0"/>
              <a:t> </a:t>
            </a:r>
            <a:r>
              <a:rPr lang="en-GB" sz="2400" dirty="0" err="1" smtClean="0"/>
              <a:t>alderen</a:t>
            </a:r>
            <a:r>
              <a:rPr lang="en-GB" sz="2400" dirty="0" smtClean="0"/>
              <a:t> </a:t>
            </a:r>
            <a:r>
              <a:rPr lang="en-GB" sz="2400" dirty="0" err="1" smtClean="0"/>
              <a:t>af</a:t>
            </a:r>
            <a:r>
              <a:rPr lang="en-GB" sz="2400" dirty="0" smtClean="0"/>
              <a:t> den der </a:t>
            </a:r>
            <a:r>
              <a:rPr lang="en-GB" sz="2400" dirty="0" err="1" smtClean="0"/>
              <a:t>bærer</a:t>
            </a:r>
            <a:r>
              <a:rPr lang="en-GB" sz="2400" dirty="0" smtClean="0"/>
              <a:t> </a:t>
            </a:r>
            <a:r>
              <a:rPr lang="en-GB" sz="2400" dirty="0" err="1" smtClean="0"/>
              <a:t>dem.</a:t>
            </a:r>
            <a:endParaRPr lang="en-GB" sz="2400" dirty="0" smtClean="0"/>
          </a:p>
        </p:txBody>
      </p:sp>
      <p:pic>
        <p:nvPicPr>
          <p:cNvPr id="10" name="Bille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703" y="1492234"/>
            <a:ext cx="5583175" cy="3429000"/>
          </a:xfrm>
          <a:prstGeom prst="rect">
            <a:avLst/>
          </a:prstGeom>
        </p:spPr>
      </p:pic>
    </p:spTree>
    <p:extLst>
      <p:ext uri="{BB962C8B-B14F-4D97-AF65-F5344CB8AC3E}">
        <p14:creationId xmlns:p14="http://schemas.microsoft.com/office/powerpoint/2010/main" val="665405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Billede 4" descr="cid:image001.jpg@01D37A4A.783D05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6331" y="339902"/>
            <a:ext cx="3729578" cy="1044113"/>
          </a:xfrm>
          <a:prstGeom prst="rect">
            <a:avLst/>
          </a:prstGeom>
          <a:noFill/>
          <a:ln>
            <a:noFill/>
          </a:ln>
        </p:spPr>
      </p:pic>
      <p:pic>
        <p:nvPicPr>
          <p:cNvPr id="6" name="irc_mi" descr="Image result for EU logo">
            <a:hlinkClick r:id="rId4"/>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3822" y="6066447"/>
            <a:ext cx="1772687" cy="537553"/>
          </a:xfrm>
          <a:prstGeom prst="rect">
            <a:avLst/>
          </a:prstGeom>
          <a:noFill/>
          <a:ln>
            <a:noFill/>
          </a:ln>
        </p:spPr>
      </p:pic>
      <p:sp>
        <p:nvSpPr>
          <p:cNvPr id="8" name="Rektangel 7"/>
          <p:cNvSpPr/>
          <p:nvPr/>
        </p:nvSpPr>
        <p:spPr>
          <a:xfrm>
            <a:off x="8820725" y="2642266"/>
            <a:ext cx="2974803" cy="17167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da-DK" sz="1400" dirty="0"/>
              <a:t>Det betyder </a:t>
            </a:r>
            <a:r>
              <a:rPr lang="da-DK" sz="1400" dirty="0" smtClean="0"/>
              <a:t>at mennesker, når de når  </a:t>
            </a:r>
            <a:r>
              <a:rPr lang="da-DK" sz="1400" dirty="0"/>
              <a:t>60 år vil have tabt </a:t>
            </a:r>
            <a:r>
              <a:rPr lang="da-DK" sz="1400" dirty="0" smtClean="0"/>
              <a:t>yderligere  </a:t>
            </a:r>
            <a:r>
              <a:rPr lang="da-DK" sz="1400" dirty="0"/>
              <a:t>9 kg </a:t>
            </a:r>
            <a:r>
              <a:rPr lang="da-DK" sz="1400" dirty="0" smtClean="0"/>
              <a:t>muskelmasse</a:t>
            </a:r>
            <a:r>
              <a:rPr lang="da-DK" sz="1400" dirty="0"/>
              <a:t>, hvis </a:t>
            </a:r>
            <a:r>
              <a:rPr lang="da-DK" sz="1400" dirty="0" smtClean="0"/>
              <a:t>vi </a:t>
            </a:r>
            <a:r>
              <a:rPr lang="da-DK" sz="1400" dirty="0"/>
              <a:t>ikke gør en aktiv indsats for at undgå dette.</a:t>
            </a:r>
          </a:p>
        </p:txBody>
      </p:sp>
      <p:sp>
        <p:nvSpPr>
          <p:cNvPr id="14" name="Rektangel 13"/>
          <p:cNvSpPr/>
          <p:nvPr/>
        </p:nvSpPr>
        <p:spPr>
          <a:xfrm>
            <a:off x="247134" y="2642266"/>
            <a:ext cx="4789747" cy="17167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da-DK" sz="1400" dirty="0"/>
              <a:t>I dag er det dokumenteret, at mange af os </a:t>
            </a:r>
            <a:r>
              <a:rPr lang="da-DK" sz="1400" dirty="0" smtClean="0"/>
              <a:t>allerede når er i </a:t>
            </a:r>
            <a:r>
              <a:rPr lang="da-DK" sz="1400" dirty="0"/>
              <a:t/>
            </a:r>
            <a:br>
              <a:rPr lang="da-DK" sz="1400" dirty="0"/>
            </a:br>
            <a:r>
              <a:rPr lang="da-DK" sz="1400" dirty="0" smtClean="0"/>
              <a:t>30'erne, begynder </a:t>
            </a:r>
            <a:r>
              <a:rPr lang="da-DK" sz="1400" dirty="0"/>
              <a:t>at tabe muskelmasse og muskelstyrke.</a:t>
            </a:r>
            <a:br>
              <a:rPr lang="da-DK" sz="1400" dirty="0"/>
            </a:br>
            <a:r>
              <a:rPr lang="da-DK" sz="1400" dirty="0"/>
              <a:t>Det gør vi, fordi det moderne liv, vores daglige aktivitetsniveau allerede fra denne alder, er så reduceret, at vi ikke rent faktisk ikke stimulerer og opbygger eller endda opretholder vores fysiske styrke.</a:t>
            </a:r>
          </a:p>
        </p:txBody>
      </p:sp>
      <p:sp>
        <p:nvSpPr>
          <p:cNvPr id="15" name="Rektangel 14"/>
          <p:cNvSpPr/>
          <p:nvPr/>
        </p:nvSpPr>
        <p:spPr>
          <a:xfrm>
            <a:off x="5209224" y="2642266"/>
            <a:ext cx="3439158" cy="17167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da-DK" sz="1400" dirty="0"/>
              <a:t>Hvis </a:t>
            </a:r>
            <a:r>
              <a:rPr lang="da-DK" sz="1400" dirty="0" smtClean="0"/>
              <a:t>vi </a:t>
            </a:r>
            <a:r>
              <a:rPr lang="da-DK" sz="1400" dirty="0"/>
              <a:t>ikke gør noget for at forhindre denne </a:t>
            </a:r>
            <a:r>
              <a:rPr lang="da-DK" sz="1400" dirty="0" smtClean="0"/>
              <a:t>afvikling</a:t>
            </a:r>
            <a:r>
              <a:rPr lang="da-DK" sz="1400" dirty="0"/>
              <a:t>, så </a:t>
            </a:r>
            <a:r>
              <a:rPr lang="da-DK" sz="1400" dirty="0" smtClean="0"/>
              <a:t>vil en  </a:t>
            </a:r>
            <a:r>
              <a:rPr lang="da-DK" sz="1400" dirty="0"/>
              <a:t>voksen </a:t>
            </a:r>
            <a:r>
              <a:rPr lang="da-DK" sz="1400" dirty="0" smtClean="0"/>
              <a:t>person, </a:t>
            </a:r>
            <a:r>
              <a:rPr lang="da-DK" sz="1400" dirty="0"/>
              <a:t>fra</a:t>
            </a:r>
            <a:br>
              <a:rPr lang="da-DK" sz="1400" dirty="0"/>
            </a:br>
            <a:r>
              <a:rPr lang="da-DK" sz="1400" dirty="0"/>
              <a:t>30 </a:t>
            </a:r>
            <a:r>
              <a:rPr lang="da-DK" sz="1400" dirty="0" smtClean="0"/>
              <a:t>års alderen, </a:t>
            </a:r>
            <a:r>
              <a:rPr lang="da-DK" sz="1400" dirty="0"/>
              <a:t>vil i gennemsnit tabe omkring 3 kg </a:t>
            </a:r>
            <a:r>
              <a:rPr lang="da-DK" sz="1400" dirty="0" smtClean="0"/>
              <a:t>muskel pr</a:t>
            </a:r>
            <a:r>
              <a:rPr lang="da-DK" sz="1400" dirty="0"/>
              <a:t>. årti i gennemsnit</a:t>
            </a:r>
            <a:endParaRPr lang="da-DK" sz="1200" dirty="0" smtClean="0">
              <a:solidFill>
                <a:schemeClr val="tx1"/>
              </a:solidFill>
              <a:effectLst/>
            </a:endParaRPr>
          </a:p>
        </p:txBody>
      </p:sp>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3936" y="522955"/>
            <a:ext cx="2587752" cy="1722120"/>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4283" y="4595474"/>
            <a:ext cx="3067886" cy="2043684"/>
          </a:xfrm>
          <a:prstGeom prst="rect">
            <a:avLst/>
          </a:prstGeom>
        </p:spPr>
      </p:pic>
    </p:spTree>
    <p:extLst>
      <p:ext uri="{BB962C8B-B14F-4D97-AF65-F5344CB8AC3E}">
        <p14:creationId xmlns:p14="http://schemas.microsoft.com/office/powerpoint/2010/main" val="614260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Billede 4" descr="cid:image001.jpg@01D37A4A.783D05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6331" y="339902"/>
            <a:ext cx="3729578" cy="1044113"/>
          </a:xfrm>
          <a:prstGeom prst="rect">
            <a:avLst/>
          </a:prstGeom>
          <a:noFill/>
          <a:ln>
            <a:noFill/>
          </a:ln>
        </p:spPr>
      </p:pic>
      <p:pic>
        <p:nvPicPr>
          <p:cNvPr id="6" name="irc_mi" descr="Image result for EU logo">
            <a:hlinkClick r:id="rId4"/>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3822" y="6066447"/>
            <a:ext cx="1772687" cy="537553"/>
          </a:xfrm>
          <a:prstGeom prst="rect">
            <a:avLst/>
          </a:prstGeom>
          <a:noFill/>
          <a:ln>
            <a:noFill/>
          </a:ln>
        </p:spPr>
      </p:pic>
      <p:sp>
        <p:nvSpPr>
          <p:cNvPr id="2" name="Rektangel 1"/>
          <p:cNvSpPr/>
          <p:nvPr/>
        </p:nvSpPr>
        <p:spPr>
          <a:xfrm>
            <a:off x="1213546" y="3830213"/>
            <a:ext cx="1838037"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ÅR 0 - 30</a:t>
            </a:r>
            <a:endParaRPr lang="da-DK" dirty="0"/>
          </a:p>
        </p:txBody>
      </p:sp>
      <p:sp>
        <p:nvSpPr>
          <p:cNvPr id="9" name="Rektangel 8"/>
          <p:cNvSpPr/>
          <p:nvPr/>
        </p:nvSpPr>
        <p:spPr>
          <a:xfrm>
            <a:off x="1213546" y="2769760"/>
            <a:ext cx="1838037"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OPBYGNING AF MUSKELMASSE</a:t>
            </a:r>
          </a:p>
        </p:txBody>
      </p:sp>
      <p:sp>
        <p:nvSpPr>
          <p:cNvPr id="10" name="Rektangel 9"/>
          <p:cNvSpPr/>
          <p:nvPr/>
        </p:nvSpPr>
        <p:spPr>
          <a:xfrm>
            <a:off x="4361643" y="2766012"/>
            <a:ext cx="2086781"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err="1" smtClean="0"/>
              <a:t>År</a:t>
            </a:r>
            <a:r>
              <a:rPr lang="en-GB" dirty="0" smtClean="0"/>
              <a:t> 31 – 60</a:t>
            </a:r>
          </a:p>
          <a:p>
            <a:pPr algn="ctr"/>
            <a:r>
              <a:rPr lang="en-GB" dirty="0" smtClean="0"/>
              <a:t>Vi mister</a:t>
            </a:r>
            <a:endParaRPr lang="en-GB" dirty="0"/>
          </a:p>
        </p:txBody>
      </p:sp>
      <p:sp>
        <p:nvSpPr>
          <p:cNvPr id="11" name="Rektangel 10"/>
          <p:cNvSpPr/>
          <p:nvPr/>
        </p:nvSpPr>
        <p:spPr>
          <a:xfrm>
            <a:off x="4361643" y="3830212"/>
            <a:ext cx="2086782"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9 kg muskel masse</a:t>
            </a:r>
            <a:endParaRPr lang="da-DK" dirty="0"/>
          </a:p>
        </p:txBody>
      </p:sp>
      <p:sp>
        <p:nvSpPr>
          <p:cNvPr id="12" name="Rektangel 11"/>
          <p:cNvSpPr/>
          <p:nvPr/>
        </p:nvSpPr>
        <p:spPr>
          <a:xfrm>
            <a:off x="8265626" y="2766012"/>
            <a:ext cx="2504210"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År  61 til  100  forsat mister yderligere </a:t>
            </a:r>
            <a:endParaRPr lang="da-DK" dirty="0"/>
          </a:p>
        </p:txBody>
      </p:sp>
      <p:sp>
        <p:nvSpPr>
          <p:cNvPr id="13" name="Rektangel 12"/>
          <p:cNvSpPr/>
          <p:nvPr/>
        </p:nvSpPr>
        <p:spPr>
          <a:xfrm>
            <a:off x="8360876" y="4967434"/>
            <a:ext cx="2510442" cy="1031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Så får det konsekvenser for vores selvstændige livsførelse.</a:t>
            </a:r>
            <a:endParaRPr lang="da-DK" dirty="0"/>
          </a:p>
        </p:txBody>
      </p:sp>
      <p:sp>
        <p:nvSpPr>
          <p:cNvPr id="16" name="Rektangel 15"/>
          <p:cNvSpPr/>
          <p:nvPr/>
        </p:nvSpPr>
        <p:spPr>
          <a:xfrm>
            <a:off x="4145909" y="4967435"/>
            <a:ext cx="2429682" cy="10990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Ingen </a:t>
            </a:r>
          </a:p>
          <a:p>
            <a:pPr algn="ctr"/>
            <a:r>
              <a:rPr lang="da-DK" dirty="0" smtClean="0"/>
              <a:t>betydning for vores selvstændige livsførelse</a:t>
            </a:r>
            <a:endParaRPr lang="da-DK" dirty="0"/>
          </a:p>
        </p:txBody>
      </p:sp>
      <p:sp>
        <p:nvSpPr>
          <p:cNvPr id="17" name="Rektangel 16"/>
          <p:cNvSpPr/>
          <p:nvPr/>
        </p:nvSpPr>
        <p:spPr>
          <a:xfrm>
            <a:off x="8360876" y="3797483"/>
            <a:ext cx="2510442" cy="720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smtClean="0"/>
              <a:t>9 kg muskel masse eller mere</a:t>
            </a:r>
            <a:endParaRPr lang="da-DK" dirty="0"/>
          </a:p>
        </p:txBody>
      </p:sp>
      <p:sp>
        <p:nvSpPr>
          <p:cNvPr id="3" name="Nedadgående pil 2"/>
          <p:cNvSpPr/>
          <p:nvPr/>
        </p:nvSpPr>
        <p:spPr>
          <a:xfrm>
            <a:off x="1809750" y="3409950"/>
            <a:ext cx="641642" cy="4550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18" name="Nedadgående pil 17"/>
          <p:cNvSpPr/>
          <p:nvPr/>
        </p:nvSpPr>
        <p:spPr>
          <a:xfrm>
            <a:off x="5039929" y="3413426"/>
            <a:ext cx="641642" cy="4550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19" name="Nedadgående pil 18"/>
          <p:cNvSpPr/>
          <p:nvPr/>
        </p:nvSpPr>
        <p:spPr>
          <a:xfrm>
            <a:off x="5039929" y="4550649"/>
            <a:ext cx="641642" cy="4550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20" name="Nedadgående pil 19"/>
          <p:cNvSpPr/>
          <p:nvPr/>
        </p:nvSpPr>
        <p:spPr>
          <a:xfrm>
            <a:off x="9196910" y="3409949"/>
            <a:ext cx="641642" cy="4550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21" name="Nedadgående pil 20"/>
          <p:cNvSpPr/>
          <p:nvPr/>
        </p:nvSpPr>
        <p:spPr>
          <a:xfrm>
            <a:off x="9295276" y="4512359"/>
            <a:ext cx="641642" cy="4550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pic>
        <p:nvPicPr>
          <p:cNvPr id="4" name="Bille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500" y="613690"/>
            <a:ext cx="1702808" cy="1702808"/>
          </a:xfrm>
          <a:prstGeom prst="rect">
            <a:avLst/>
          </a:prstGeom>
        </p:spPr>
      </p:pic>
    </p:spTree>
    <p:extLst>
      <p:ext uri="{BB962C8B-B14F-4D97-AF65-F5344CB8AC3E}">
        <p14:creationId xmlns:p14="http://schemas.microsoft.com/office/powerpoint/2010/main" val="1708145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391447" y="0"/>
            <a:ext cx="8911687" cy="1280890"/>
          </a:xfrm>
        </p:spPr>
        <p:txBody>
          <a:bodyPr/>
          <a:lstStyle/>
          <a:p>
            <a:r>
              <a:rPr lang="da-DK" dirty="0" smtClean="0"/>
              <a:t> </a:t>
            </a:r>
            <a:endParaRPr lang="da-DK" dirty="0"/>
          </a:p>
        </p:txBody>
      </p:sp>
      <p:sp>
        <p:nvSpPr>
          <p:cNvPr id="29" name="Rektangel 28"/>
          <p:cNvSpPr/>
          <p:nvPr/>
        </p:nvSpPr>
        <p:spPr>
          <a:xfrm>
            <a:off x="245288" y="326205"/>
            <a:ext cx="4111304" cy="825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err="1" smtClean="0">
                <a:latin typeface="Arial" panose="020B0604020202020204" pitchFamily="34" charset="0"/>
                <a:cs typeface="Arial" panose="020B0604020202020204" pitchFamily="34" charset="0"/>
              </a:rPr>
              <a:t>Styrke</a:t>
            </a:r>
            <a:r>
              <a:rPr lang="en-GB" sz="2400" b="1" dirty="0" smtClean="0">
                <a:latin typeface="Arial" panose="020B0604020202020204" pitchFamily="34" charset="0"/>
                <a:cs typeface="Arial" panose="020B0604020202020204" pitchFamily="34" charset="0"/>
              </a:rPr>
              <a:t> I </a:t>
            </a:r>
            <a:r>
              <a:rPr lang="en-GB" sz="2400" b="1" dirty="0" err="1" smtClean="0">
                <a:latin typeface="Arial" panose="020B0604020202020204" pitchFamily="34" charset="0"/>
                <a:cs typeface="Arial" panose="020B0604020202020204" pitchFamily="34" charset="0"/>
              </a:rPr>
              <a:t>håndtryk</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og</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arme</a:t>
            </a:r>
            <a:endParaRPr lang="en-GB" sz="2400" b="1" dirty="0">
              <a:latin typeface="Arial" panose="020B0604020202020204" pitchFamily="34" charset="0"/>
              <a:cs typeface="Arial" panose="020B060402020202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699931668"/>
              </p:ext>
            </p:extLst>
          </p:nvPr>
        </p:nvGraphicFramePr>
        <p:xfrm>
          <a:off x="3468527" y="1435331"/>
          <a:ext cx="6946542" cy="365760"/>
        </p:xfrm>
        <a:graphic>
          <a:graphicData uri="http://schemas.openxmlformats.org/drawingml/2006/table">
            <a:tbl>
              <a:tblPr firstRow="1" bandRow="1">
                <a:tableStyleId>{ED083AE6-46FA-4A59-8FB0-9F97EB10719F}</a:tableStyleId>
              </a:tblPr>
              <a:tblGrid>
                <a:gridCol w="1157757">
                  <a:extLst>
                    <a:ext uri="{9D8B030D-6E8A-4147-A177-3AD203B41FA5}">
                      <a16:colId xmlns:a16="http://schemas.microsoft.com/office/drawing/2014/main" val="793636851"/>
                    </a:ext>
                  </a:extLst>
                </a:gridCol>
                <a:gridCol w="1157757">
                  <a:extLst>
                    <a:ext uri="{9D8B030D-6E8A-4147-A177-3AD203B41FA5}">
                      <a16:colId xmlns:a16="http://schemas.microsoft.com/office/drawing/2014/main" val="1384317568"/>
                    </a:ext>
                  </a:extLst>
                </a:gridCol>
                <a:gridCol w="1157757">
                  <a:extLst>
                    <a:ext uri="{9D8B030D-6E8A-4147-A177-3AD203B41FA5}">
                      <a16:colId xmlns:a16="http://schemas.microsoft.com/office/drawing/2014/main" val="2402341842"/>
                    </a:ext>
                  </a:extLst>
                </a:gridCol>
                <a:gridCol w="1157757">
                  <a:extLst>
                    <a:ext uri="{9D8B030D-6E8A-4147-A177-3AD203B41FA5}">
                      <a16:colId xmlns:a16="http://schemas.microsoft.com/office/drawing/2014/main" val="956959367"/>
                    </a:ext>
                  </a:extLst>
                </a:gridCol>
                <a:gridCol w="1157757">
                  <a:extLst>
                    <a:ext uri="{9D8B030D-6E8A-4147-A177-3AD203B41FA5}">
                      <a16:colId xmlns:a16="http://schemas.microsoft.com/office/drawing/2014/main" val="3282029272"/>
                    </a:ext>
                  </a:extLst>
                </a:gridCol>
                <a:gridCol w="1157757">
                  <a:extLst>
                    <a:ext uri="{9D8B030D-6E8A-4147-A177-3AD203B41FA5}">
                      <a16:colId xmlns:a16="http://schemas.microsoft.com/office/drawing/2014/main" val="1648625867"/>
                    </a:ext>
                  </a:extLst>
                </a:gridCol>
              </a:tblGrid>
              <a:tr h="320132">
                <a:tc>
                  <a:txBody>
                    <a:bodyPr/>
                    <a:lstStyle/>
                    <a:p>
                      <a:r>
                        <a:rPr lang="da-DK" dirty="0" smtClean="0"/>
                        <a:t>65 år</a:t>
                      </a:r>
                      <a:endParaRPr lang="da-DK" dirty="0"/>
                    </a:p>
                  </a:txBody>
                  <a:tcPr/>
                </a:tc>
                <a:tc>
                  <a:txBody>
                    <a:bodyPr/>
                    <a:lstStyle/>
                    <a:p>
                      <a:r>
                        <a:rPr lang="da-DK" dirty="0" smtClean="0"/>
                        <a:t>70 år</a:t>
                      </a:r>
                      <a:endParaRPr lang="da-DK" dirty="0"/>
                    </a:p>
                  </a:txBody>
                  <a:tcPr/>
                </a:tc>
                <a:tc>
                  <a:txBody>
                    <a:bodyPr/>
                    <a:lstStyle/>
                    <a:p>
                      <a:r>
                        <a:rPr lang="da-DK" dirty="0" smtClean="0"/>
                        <a:t>75 år</a:t>
                      </a:r>
                      <a:endParaRPr lang="da-DK" dirty="0"/>
                    </a:p>
                  </a:txBody>
                  <a:tcPr/>
                </a:tc>
                <a:tc>
                  <a:txBody>
                    <a:bodyPr/>
                    <a:lstStyle/>
                    <a:p>
                      <a:r>
                        <a:rPr lang="da-DK" dirty="0" smtClean="0"/>
                        <a:t>80 år</a:t>
                      </a:r>
                      <a:endParaRPr lang="da-DK" dirty="0"/>
                    </a:p>
                  </a:txBody>
                  <a:tcPr/>
                </a:tc>
                <a:tc>
                  <a:txBody>
                    <a:bodyPr/>
                    <a:lstStyle/>
                    <a:p>
                      <a:r>
                        <a:rPr lang="da-DK" dirty="0" smtClean="0"/>
                        <a:t>85 år</a:t>
                      </a:r>
                      <a:endParaRPr lang="da-DK" dirty="0"/>
                    </a:p>
                  </a:txBody>
                  <a:tcPr/>
                </a:tc>
                <a:tc>
                  <a:txBody>
                    <a:bodyPr/>
                    <a:lstStyle/>
                    <a:p>
                      <a:r>
                        <a:rPr lang="da-DK" dirty="0" smtClean="0"/>
                        <a:t>90 år</a:t>
                      </a:r>
                      <a:endParaRPr lang="da-DK" dirty="0"/>
                    </a:p>
                  </a:txBody>
                  <a:tcPr/>
                </a:tc>
                <a:extLst>
                  <a:ext uri="{0D108BD9-81ED-4DB2-BD59-A6C34878D82A}">
                    <a16:rowId xmlns:a16="http://schemas.microsoft.com/office/drawing/2014/main" val="1767587663"/>
                  </a:ext>
                </a:extLst>
              </a:tr>
            </a:tbl>
          </a:graphicData>
        </a:graphic>
      </p:graphicFrame>
      <p:cxnSp>
        <p:nvCxnSpPr>
          <p:cNvPr id="8" name="Lige forbindelse 7"/>
          <p:cNvCxnSpPr/>
          <p:nvPr/>
        </p:nvCxnSpPr>
        <p:spPr>
          <a:xfrm flipV="1">
            <a:off x="1125417" y="2793173"/>
            <a:ext cx="10510787" cy="361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ktangel 29"/>
          <p:cNvSpPr/>
          <p:nvPr/>
        </p:nvSpPr>
        <p:spPr>
          <a:xfrm>
            <a:off x="1125417" y="3414918"/>
            <a:ext cx="9721516" cy="1398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t>Når vi oplevede, </a:t>
            </a:r>
          </a:p>
          <a:p>
            <a:pPr algn="ctr"/>
            <a:r>
              <a:rPr lang="da-DK" b="1" dirty="0" smtClean="0"/>
              <a:t>at noget var blevet hårdere og mere udfordrende at gøre som 45 årig </a:t>
            </a:r>
          </a:p>
          <a:p>
            <a:pPr algn="ctr"/>
            <a:r>
              <a:rPr lang="da-DK" b="1" dirty="0" smtClean="0"/>
              <a:t>end det var da vi var 40 år. </a:t>
            </a:r>
          </a:p>
          <a:p>
            <a:pPr algn="ctr"/>
            <a:r>
              <a:rPr lang="da-DK" b="1" dirty="0" smtClean="0"/>
              <a:t>Så tænkte vi helt automatisk – at det er fordi jeg er I dårligere form. </a:t>
            </a:r>
            <a:endParaRPr lang="da-DK" b="1" dirty="0"/>
          </a:p>
        </p:txBody>
      </p:sp>
      <p:sp>
        <p:nvSpPr>
          <p:cNvPr id="28" name="Rektangel 27"/>
          <p:cNvSpPr/>
          <p:nvPr/>
        </p:nvSpPr>
        <p:spPr>
          <a:xfrm>
            <a:off x="1149942" y="5076045"/>
            <a:ext cx="9721516" cy="1398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t>Når vi oplever, at noget er blevet hårdere og mere udfordrende at gøre som 75 årig, </a:t>
            </a:r>
          </a:p>
          <a:p>
            <a:pPr algn="ctr"/>
            <a:r>
              <a:rPr lang="da-DK" b="1" dirty="0" smtClean="0"/>
              <a:t>end det var da vi var 70 år eller 72 år.– </a:t>
            </a:r>
          </a:p>
          <a:p>
            <a:pPr algn="ctr"/>
            <a:r>
              <a:rPr lang="da-DK" b="1" dirty="0" smtClean="0"/>
              <a:t>Så tænker mange af os pludseligt – forklarende  “ Det er også fordi jeg er blevet ældre.</a:t>
            </a:r>
            <a:endParaRPr lang="da-DK" b="1" i="1" dirty="0" smtClean="0"/>
          </a:p>
          <a:p>
            <a:pPr algn="ctr"/>
            <a:endParaRPr lang="da-DK" b="1" dirty="0" smtClean="0"/>
          </a:p>
          <a:p>
            <a:pPr algn="ctr"/>
            <a:r>
              <a:rPr lang="da-DK" sz="2800" b="1" dirty="0" smtClean="0"/>
              <a:t>DET ER DET IKKE</a:t>
            </a:r>
            <a:endParaRPr lang="da-DK" sz="2800" b="1" dirty="0"/>
          </a:p>
        </p:txBody>
      </p:sp>
      <p:sp>
        <p:nvSpPr>
          <p:cNvPr id="6" name="Billedforklaring med nedadgående pil 5"/>
          <p:cNvSpPr/>
          <p:nvPr/>
        </p:nvSpPr>
        <p:spPr>
          <a:xfrm>
            <a:off x="6432249" y="2043191"/>
            <a:ext cx="1825060" cy="563948"/>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smtClean="0"/>
              <a:t>”Det er </a:t>
            </a:r>
            <a:r>
              <a:rPr lang="da-DK" dirty="0" err="1" smtClean="0"/>
              <a:t>aldren</a:t>
            </a:r>
            <a:r>
              <a:rPr lang="da-DK" dirty="0" smtClean="0"/>
              <a:t>”</a:t>
            </a:r>
            <a:endParaRPr lang="da-DK" dirty="0"/>
          </a:p>
        </p:txBody>
      </p:sp>
      <p:cxnSp>
        <p:nvCxnSpPr>
          <p:cNvPr id="16" name="Lige forbindelse 15"/>
          <p:cNvCxnSpPr/>
          <p:nvPr/>
        </p:nvCxnSpPr>
        <p:spPr>
          <a:xfrm>
            <a:off x="738909" y="1866436"/>
            <a:ext cx="2729618" cy="1636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3468527" y="2041333"/>
            <a:ext cx="5084346" cy="8604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Billedforklaring med opadgående pil 11"/>
          <p:cNvSpPr/>
          <p:nvPr/>
        </p:nvSpPr>
        <p:spPr>
          <a:xfrm>
            <a:off x="2475345" y="2092718"/>
            <a:ext cx="1634642" cy="600905"/>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Pensionering</a:t>
            </a:r>
            <a:endParaRPr lang="da-DK" dirty="0"/>
          </a:p>
        </p:txBody>
      </p:sp>
    </p:spTree>
    <p:extLst>
      <p:ext uri="{BB962C8B-B14F-4D97-AF65-F5344CB8AC3E}">
        <p14:creationId xmlns:p14="http://schemas.microsoft.com/office/powerpoint/2010/main" val="4875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ktangel 6"/>
          <p:cNvSpPr/>
          <p:nvPr/>
        </p:nvSpPr>
        <p:spPr>
          <a:xfrm>
            <a:off x="378691" y="1549564"/>
            <a:ext cx="10917382" cy="14507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smtClean="0"/>
              <a:t>At leve det daglige liv med de livsudfoldelser vi har,</a:t>
            </a:r>
          </a:p>
          <a:p>
            <a:pPr algn="ctr"/>
            <a:r>
              <a:rPr lang="da-DK" sz="2800" dirty="0"/>
              <a:t>v</a:t>
            </a:r>
            <a:r>
              <a:rPr lang="da-DK" sz="2800" smtClean="0"/>
              <a:t>edligeholder </a:t>
            </a:r>
            <a:r>
              <a:rPr lang="da-DK" sz="2800" dirty="0" smtClean="0"/>
              <a:t>ikke vores evner til at leve og udfolde det liv i fremtiden. </a:t>
            </a:r>
            <a:endParaRPr lang="da-DK" sz="2800" dirty="0"/>
          </a:p>
        </p:txBody>
      </p:sp>
      <p:sp>
        <p:nvSpPr>
          <p:cNvPr id="6" name="Rektangel 5"/>
          <p:cNvSpPr/>
          <p:nvPr/>
        </p:nvSpPr>
        <p:spPr>
          <a:xfrm>
            <a:off x="-95925" y="274320"/>
            <a:ext cx="8593380" cy="43107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800" b="1" dirty="0">
              <a:solidFill>
                <a:srgbClr val="FF0000"/>
              </a:solidFill>
            </a:endParaRPr>
          </a:p>
        </p:txBody>
      </p:sp>
      <p:pic>
        <p:nvPicPr>
          <p:cNvPr id="4" name="Billed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11152" y="2960312"/>
            <a:ext cx="2476966" cy="2948768"/>
          </a:xfrm>
          <a:prstGeom prst="rect">
            <a:avLst/>
          </a:prstGeom>
        </p:spPr>
      </p:pic>
      <p:sp>
        <p:nvSpPr>
          <p:cNvPr id="8" name="Rektangel 7"/>
          <p:cNvSpPr/>
          <p:nvPr/>
        </p:nvSpPr>
        <p:spPr>
          <a:xfrm rot="3212321">
            <a:off x="10815060" y="4833985"/>
            <a:ext cx="1018903" cy="648672"/>
          </a:xfrm>
          <a:prstGeom prst="rect">
            <a:avLst/>
          </a:prstGeom>
          <a:solidFill>
            <a:schemeClr val="tx1">
              <a:lumMod val="75000"/>
              <a:lumOff val="2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5 kg</a:t>
            </a:r>
            <a:endParaRPr lang="da-DK" b="1" dirty="0">
              <a:solidFill>
                <a:schemeClr val="bg1"/>
              </a:solidFill>
            </a:endParaRPr>
          </a:p>
        </p:txBody>
      </p:sp>
      <p:sp>
        <p:nvSpPr>
          <p:cNvPr id="9" name="Rektangel 8"/>
          <p:cNvSpPr/>
          <p:nvPr/>
        </p:nvSpPr>
        <p:spPr>
          <a:xfrm>
            <a:off x="471525" y="3800037"/>
            <a:ext cx="9264412" cy="14507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da-DK" sz="2800"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08" y="3944099"/>
            <a:ext cx="2919984" cy="194767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478" y="3256777"/>
            <a:ext cx="3724977" cy="2793733"/>
          </a:xfrm>
          <a:prstGeom prst="rect">
            <a:avLst/>
          </a:prstGeom>
        </p:spPr>
      </p:pic>
      <p:sp>
        <p:nvSpPr>
          <p:cNvPr id="10" name="Rektangel 9"/>
          <p:cNvSpPr/>
          <p:nvPr/>
        </p:nvSpPr>
        <p:spPr>
          <a:xfrm>
            <a:off x="471525" y="192402"/>
            <a:ext cx="9264412" cy="14507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3600" dirty="0" smtClean="0"/>
              <a:t>VIGTIG LÆRING OG VIGTIGT AT HUSKE </a:t>
            </a:r>
            <a:endParaRPr lang="da-DK" sz="3600" dirty="0"/>
          </a:p>
        </p:txBody>
      </p:sp>
    </p:spTree>
    <p:extLst>
      <p:ext uri="{BB962C8B-B14F-4D97-AF65-F5344CB8AC3E}">
        <p14:creationId xmlns:p14="http://schemas.microsoft.com/office/powerpoint/2010/main" val="878425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708" y="2042391"/>
            <a:ext cx="5985164" cy="4002578"/>
          </a:xfrm>
          <a:prstGeom prst="rect">
            <a:avLst/>
          </a:prstGeom>
        </p:spPr>
      </p:pic>
    </p:spTree>
    <p:extLst>
      <p:ext uri="{BB962C8B-B14F-4D97-AF65-F5344CB8AC3E}">
        <p14:creationId xmlns:p14="http://schemas.microsoft.com/office/powerpoint/2010/main" val="257733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ktangel 4"/>
          <p:cNvSpPr/>
          <p:nvPr/>
        </p:nvSpPr>
        <p:spPr>
          <a:xfrm>
            <a:off x="373315" y="2127564"/>
            <a:ext cx="6027485" cy="3512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Reserve </a:t>
            </a:r>
            <a:r>
              <a:rPr lang="en-US" sz="3200" dirty="0" err="1" smtClean="0"/>
              <a:t>kapacitet</a:t>
            </a:r>
            <a:endParaRPr lang="en-US" sz="3200" dirty="0" smtClean="0"/>
          </a:p>
          <a:p>
            <a:pPr algn="ctr"/>
            <a:r>
              <a:rPr lang="en-US" sz="3200" dirty="0" smtClean="0"/>
              <a:t>I </a:t>
            </a:r>
            <a:r>
              <a:rPr lang="en-US" sz="3200" dirty="0" err="1" smtClean="0"/>
              <a:t>forhold</a:t>
            </a:r>
            <a:r>
              <a:rPr lang="en-US" sz="3200" dirty="0" smtClean="0"/>
              <a:t> </a:t>
            </a:r>
            <a:r>
              <a:rPr lang="en-US" sz="3200" dirty="0" err="1" smtClean="0"/>
              <a:t>til</a:t>
            </a:r>
            <a:endParaRPr lang="en-US" sz="3200" dirty="0" smtClean="0"/>
          </a:p>
          <a:p>
            <a:pPr algn="ctr"/>
            <a:r>
              <a:rPr lang="en-US" sz="3200" dirty="0" smtClean="0"/>
              <a:t> </a:t>
            </a:r>
            <a:r>
              <a:rPr lang="en-US" sz="3600" dirty="0" err="1" smtClean="0"/>
              <a:t>muskel</a:t>
            </a:r>
            <a:r>
              <a:rPr lang="en-US" sz="3600" dirty="0" smtClean="0"/>
              <a:t> </a:t>
            </a:r>
            <a:r>
              <a:rPr lang="en-US" sz="3600" dirty="0" err="1" smtClean="0"/>
              <a:t>styrke</a:t>
            </a:r>
            <a:endParaRPr lang="en-US" sz="3600" dirty="0" smtClean="0"/>
          </a:p>
          <a:p>
            <a:pPr algn="ctr"/>
            <a:endParaRPr lang="en-US" sz="3600" dirty="0" smtClean="0"/>
          </a:p>
          <a:p>
            <a:pPr algn="ctr"/>
            <a:r>
              <a:rPr lang="en-US" sz="2800" dirty="0" smtClean="0"/>
              <a:t>Reserve </a:t>
            </a:r>
            <a:r>
              <a:rPr lang="en-US" sz="2800" dirty="0" err="1" smtClean="0"/>
              <a:t>kapaciteten</a:t>
            </a:r>
            <a:r>
              <a:rPr lang="en-US" sz="2800" dirty="0" smtClean="0"/>
              <a:t> </a:t>
            </a:r>
            <a:r>
              <a:rPr lang="en-US" sz="2800" dirty="0" err="1" smtClean="0"/>
              <a:t>af</a:t>
            </a:r>
            <a:r>
              <a:rPr lang="en-US" sz="2800" dirty="0" smtClean="0"/>
              <a:t> </a:t>
            </a:r>
            <a:r>
              <a:rPr lang="en-US" sz="2800" dirty="0" err="1" smtClean="0"/>
              <a:t>muskel</a:t>
            </a:r>
            <a:r>
              <a:rPr lang="en-US" sz="2800" dirty="0" smtClean="0"/>
              <a:t> </a:t>
            </a:r>
            <a:r>
              <a:rPr lang="en-US" sz="2800" dirty="0" err="1" smtClean="0"/>
              <a:t>styrke</a:t>
            </a:r>
            <a:r>
              <a:rPr lang="en-US" sz="2800" dirty="0" smtClean="0"/>
              <a:t>, </a:t>
            </a:r>
            <a:r>
              <a:rPr lang="en-US" sz="2800" dirty="0" err="1" smtClean="0"/>
              <a:t>er</a:t>
            </a:r>
            <a:r>
              <a:rPr lang="en-US" sz="2800" dirty="0" smtClean="0"/>
              <a:t> </a:t>
            </a:r>
            <a:r>
              <a:rPr lang="en-US" sz="2800" dirty="0" err="1" smtClean="0"/>
              <a:t>det</a:t>
            </a:r>
            <a:r>
              <a:rPr lang="en-US" sz="2800" dirty="0" smtClean="0"/>
              <a:t> </a:t>
            </a:r>
            <a:r>
              <a:rPr lang="en-US" sz="2800" dirty="0" err="1" smtClean="0"/>
              <a:t>ekstra</a:t>
            </a:r>
            <a:r>
              <a:rPr lang="en-US" sz="2800" dirty="0" smtClean="0"/>
              <a:t> </a:t>
            </a:r>
            <a:r>
              <a:rPr lang="en-US" sz="2800" dirty="0" err="1" smtClean="0"/>
              <a:t>muskel</a:t>
            </a:r>
            <a:r>
              <a:rPr lang="en-US" sz="2800" dirty="0" smtClean="0"/>
              <a:t> </a:t>
            </a:r>
            <a:r>
              <a:rPr lang="en-US" sz="2800" dirty="0" err="1" smtClean="0"/>
              <a:t>styrke</a:t>
            </a:r>
            <a:r>
              <a:rPr lang="en-US" sz="2800" dirty="0" smtClean="0"/>
              <a:t> </a:t>
            </a:r>
            <a:r>
              <a:rPr lang="en-US" sz="2800" dirty="0" err="1" smtClean="0"/>
              <a:t>overskud</a:t>
            </a:r>
            <a:r>
              <a:rPr lang="en-US" sz="2800" dirty="0" smtClean="0"/>
              <a:t>, du </a:t>
            </a:r>
            <a:r>
              <a:rPr lang="en-US" sz="2800" dirty="0" err="1" smtClean="0"/>
              <a:t>har</a:t>
            </a:r>
            <a:r>
              <a:rPr lang="en-US" sz="2800" dirty="0" smtClean="0"/>
              <a:t> I </a:t>
            </a:r>
            <a:r>
              <a:rPr lang="en-US" sz="2800" dirty="0" err="1" smtClean="0"/>
              <a:t>forhold</a:t>
            </a:r>
            <a:r>
              <a:rPr lang="en-US" sz="2800" dirty="0" smtClean="0"/>
              <a:t> </a:t>
            </a:r>
            <a:r>
              <a:rPr lang="en-US" sz="2800" dirty="0" err="1" smtClean="0"/>
              <a:t>til</a:t>
            </a:r>
            <a:r>
              <a:rPr lang="en-US" sz="2800" dirty="0" smtClean="0"/>
              <a:t> </a:t>
            </a:r>
            <a:r>
              <a:rPr lang="en-US" sz="2800" dirty="0" err="1" smtClean="0"/>
              <a:t>hvad</a:t>
            </a:r>
            <a:r>
              <a:rPr lang="en-US" sz="2800" dirty="0" smtClean="0"/>
              <a:t> den </a:t>
            </a:r>
            <a:r>
              <a:rPr lang="en-US" sz="2800" dirty="0" err="1" smtClean="0"/>
              <a:t>opgave</a:t>
            </a:r>
            <a:r>
              <a:rPr lang="en-US" sz="2800" dirty="0" smtClean="0"/>
              <a:t> du </a:t>
            </a:r>
            <a:r>
              <a:rPr lang="en-US" sz="2800" dirty="0" err="1" smtClean="0"/>
              <a:t>skal</a:t>
            </a:r>
            <a:r>
              <a:rPr lang="en-US" sz="2800" dirty="0" smtClean="0"/>
              <a:t> </a:t>
            </a:r>
            <a:r>
              <a:rPr lang="en-US" sz="2800" dirty="0" err="1" smtClean="0"/>
              <a:t>løse</a:t>
            </a:r>
            <a:endParaRPr lang="da-DK" sz="2800" b="1" dirty="0">
              <a:solidFill>
                <a:srgbClr val="FF0000"/>
              </a:solidFill>
            </a:endParaRP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802" y="2282504"/>
            <a:ext cx="5083154" cy="3202577"/>
          </a:xfrm>
          <a:prstGeom prst="rect">
            <a:avLst/>
          </a:prstGeom>
        </p:spPr>
      </p:pic>
      <p:sp>
        <p:nvSpPr>
          <p:cNvPr id="3" name="Billedforklaring med nedadgående pil 2"/>
          <p:cNvSpPr/>
          <p:nvPr/>
        </p:nvSpPr>
        <p:spPr>
          <a:xfrm>
            <a:off x="924025" y="500514"/>
            <a:ext cx="5274644" cy="1414913"/>
          </a:xfrm>
          <a:prstGeom prst="downArrowCallou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smtClean="0"/>
              <a:t>VI SKAL LIGE FORSTÅ</a:t>
            </a:r>
            <a:endParaRPr lang="en-GB" sz="3600" dirty="0"/>
          </a:p>
        </p:txBody>
      </p:sp>
    </p:spTree>
    <p:extLst>
      <p:ext uri="{BB962C8B-B14F-4D97-AF65-F5344CB8AC3E}">
        <p14:creationId xmlns:p14="http://schemas.microsoft.com/office/powerpoint/2010/main" val="256741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ktangel 6"/>
          <p:cNvSpPr/>
          <p:nvPr/>
        </p:nvSpPr>
        <p:spPr>
          <a:xfrm>
            <a:off x="252417" y="4950031"/>
            <a:ext cx="11495314" cy="14507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800" b="1" dirty="0">
              <a:solidFill>
                <a:srgbClr val="FF0000"/>
              </a:solidFill>
            </a:endParaRPr>
          </a:p>
        </p:txBody>
      </p:sp>
      <p:sp>
        <p:nvSpPr>
          <p:cNvPr id="6" name="Rektangel 5"/>
          <p:cNvSpPr/>
          <p:nvPr/>
        </p:nvSpPr>
        <p:spPr>
          <a:xfrm>
            <a:off x="-95925" y="274320"/>
            <a:ext cx="8593380" cy="43107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800" b="1" dirty="0">
              <a:solidFill>
                <a:srgbClr val="FF0000"/>
              </a:solidFill>
            </a:endParaRPr>
          </a:p>
        </p:txBody>
      </p:sp>
      <p:pic>
        <p:nvPicPr>
          <p:cNvPr id="4" name="Billed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9815" y="242153"/>
            <a:ext cx="1978847" cy="2355770"/>
          </a:xfrm>
          <a:prstGeom prst="rect">
            <a:avLst/>
          </a:prstGeom>
        </p:spPr>
      </p:pic>
      <p:sp>
        <p:nvSpPr>
          <p:cNvPr id="8" name="Rektangel 7"/>
          <p:cNvSpPr/>
          <p:nvPr/>
        </p:nvSpPr>
        <p:spPr>
          <a:xfrm rot="3212321">
            <a:off x="10674671" y="1671111"/>
            <a:ext cx="1018903" cy="648672"/>
          </a:xfrm>
          <a:prstGeom prst="rect">
            <a:avLst/>
          </a:prstGeom>
          <a:solidFill>
            <a:schemeClr val="tx1">
              <a:lumMod val="75000"/>
              <a:lumOff val="2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5 kg</a:t>
            </a:r>
            <a:endParaRPr lang="da-DK" b="1" dirty="0">
              <a:solidFill>
                <a:schemeClr val="bg1"/>
              </a:solidFill>
            </a:endParaRPr>
          </a:p>
        </p:txBody>
      </p:sp>
      <p:cxnSp>
        <p:nvCxnSpPr>
          <p:cNvPr id="5" name="Lige pilforbindelse 4"/>
          <p:cNvCxnSpPr/>
          <p:nvPr/>
        </p:nvCxnSpPr>
        <p:spPr>
          <a:xfrm flipV="1">
            <a:off x="1470332" y="2059807"/>
            <a:ext cx="0" cy="2703438"/>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a:off x="1470332" y="4809144"/>
            <a:ext cx="3621432" cy="0"/>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V="1">
            <a:off x="1479954" y="3043142"/>
            <a:ext cx="3611810" cy="23830"/>
          </a:xfrm>
          <a:prstGeom prst="straightConnector1">
            <a:avLst/>
          </a:prstGeom>
          <a:ln w="317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Pentagon 17"/>
          <p:cNvSpPr/>
          <p:nvPr/>
        </p:nvSpPr>
        <p:spPr>
          <a:xfrm>
            <a:off x="140401" y="2649802"/>
            <a:ext cx="2232575" cy="788428"/>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maximal  </a:t>
            </a:r>
            <a:r>
              <a:rPr lang="en-GB" dirty="0" err="1" smtClean="0"/>
              <a:t>kapacitet</a:t>
            </a:r>
            <a:endParaRPr lang="en-GB" dirty="0" smtClean="0"/>
          </a:p>
          <a:p>
            <a:pPr algn="ctr"/>
            <a:r>
              <a:rPr lang="en-GB" dirty="0" smtClean="0"/>
              <a:t>20 kg</a:t>
            </a:r>
            <a:endParaRPr lang="en-GB" dirty="0"/>
          </a:p>
        </p:txBody>
      </p:sp>
      <p:cxnSp>
        <p:nvCxnSpPr>
          <p:cNvPr id="21" name="Lige pilforbindelse 20"/>
          <p:cNvCxnSpPr/>
          <p:nvPr/>
        </p:nvCxnSpPr>
        <p:spPr>
          <a:xfrm flipV="1">
            <a:off x="7149237" y="2310063"/>
            <a:ext cx="9622" cy="2506777"/>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p:cNvCxnSpPr/>
          <p:nvPr/>
        </p:nvCxnSpPr>
        <p:spPr>
          <a:xfrm>
            <a:off x="7168494" y="4804391"/>
            <a:ext cx="3621432" cy="0"/>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p:cNvCxnSpPr/>
          <p:nvPr/>
        </p:nvCxnSpPr>
        <p:spPr>
          <a:xfrm>
            <a:off x="7600552" y="3563451"/>
            <a:ext cx="3611810" cy="0"/>
          </a:xfrm>
          <a:prstGeom prst="straightConnector1">
            <a:avLst/>
          </a:prstGeom>
          <a:ln w="317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Rektangel 26"/>
          <p:cNvSpPr/>
          <p:nvPr/>
        </p:nvSpPr>
        <p:spPr>
          <a:xfrm>
            <a:off x="7990949" y="4138874"/>
            <a:ext cx="1018903" cy="648672"/>
          </a:xfrm>
          <a:prstGeom prst="rect">
            <a:avLst/>
          </a:prstGeom>
          <a:solidFill>
            <a:schemeClr val="tx1">
              <a:lumMod val="75000"/>
              <a:lumOff val="2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5 kg</a:t>
            </a:r>
            <a:endParaRPr lang="da-DK" b="1" dirty="0">
              <a:solidFill>
                <a:schemeClr val="bg1"/>
              </a:solidFill>
            </a:endParaRPr>
          </a:p>
        </p:txBody>
      </p:sp>
      <p:sp>
        <p:nvSpPr>
          <p:cNvPr id="29" name="Rektangel 28"/>
          <p:cNvSpPr/>
          <p:nvPr/>
        </p:nvSpPr>
        <p:spPr>
          <a:xfrm>
            <a:off x="7990949" y="3913502"/>
            <a:ext cx="1018903" cy="22537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20 %</a:t>
            </a:r>
            <a:endParaRPr lang="da-DK" b="1" dirty="0">
              <a:solidFill>
                <a:schemeClr val="bg1"/>
              </a:solidFill>
            </a:endParaRPr>
          </a:p>
        </p:txBody>
      </p:sp>
      <p:sp>
        <p:nvSpPr>
          <p:cNvPr id="30" name="Rektangel 29"/>
          <p:cNvSpPr/>
          <p:nvPr/>
        </p:nvSpPr>
        <p:spPr>
          <a:xfrm>
            <a:off x="252417" y="87153"/>
            <a:ext cx="5496786" cy="18649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err="1" smtClean="0">
                <a:solidFill>
                  <a:sysClr val="windowText" lastClr="000000"/>
                </a:solidFill>
              </a:rPr>
              <a:t>Det</a:t>
            </a:r>
            <a:r>
              <a:rPr lang="en-GB" sz="2800" b="1" dirty="0" smtClean="0">
                <a:solidFill>
                  <a:sysClr val="windowText" lastClr="000000"/>
                </a:solidFill>
              </a:rPr>
              <a:t> mere </a:t>
            </a:r>
            <a:r>
              <a:rPr lang="en-GB" sz="2800" b="1" dirty="0" err="1" smtClean="0">
                <a:solidFill>
                  <a:sysClr val="windowText" lastClr="000000"/>
                </a:solidFill>
              </a:rPr>
              <a:t>reservekapacitet</a:t>
            </a:r>
            <a:r>
              <a:rPr lang="en-GB" sz="2800" b="1" dirty="0" smtClean="0">
                <a:solidFill>
                  <a:sysClr val="windowText" lastClr="000000"/>
                </a:solidFill>
              </a:rPr>
              <a:t> vi </a:t>
            </a:r>
            <a:r>
              <a:rPr lang="en-GB" sz="2800" b="1" dirty="0" err="1" smtClean="0">
                <a:solidFill>
                  <a:sysClr val="windowText" lastClr="000000"/>
                </a:solidFill>
              </a:rPr>
              <a:t>har</a:t>
            </a:r>
            <a:r>
              <a:rPr lang="en-GB" sz="2800" b="1" dirty="0" smtClean="0">
                <a:solidFill>
                  <a:sysClr val="windowText" lastClr="000000"/>
                </a:solidFill>
              </a:rPr>
              <a:t>   </a:t>
            </a:r>
          </a:p>
          <a:p>
            <a:pPr algn="ctr"/>
            <a:r>
              <a:rPr lang="en-GB" sz="3600" b="1" dirty="0" smtClean="0">
                <a:solidFill>
                  <a:srgbClr val="00B050"/>
                </a:solidFill>
              </a:rPr>
              <a:t>Jo </a:t>
            </a:r>
            <a:r>
              <a:rPr lang="en-GB" sz="3600" b="1" dirty="0" err="1" smtClean="0">
                <a:solidFill>
                  <a:srgbClr val="00B050"/>
                </a:solidFill>
              </a:rPr>
              <a:t>lettere</a:t>
            </a:r>
            <a:endParaRPr lang="en-GB" sz="3600" b="1" dirty="0" smtClean="0">
              <a:solidFill>
                <a:srgbClr val="00B050"/>
              </a:solidFill>
            </a:endParaRPr>
          </a:p>
          <a:p>
            <a:pPr algn="ctr"/>
            <a:r>
              <a:rPr lang="en-GB" sz="1600" b="1" dirty="0" err="1" smtClean="0">
                <a:solidFill>
                  <a:sysClr val="windowText" lastClr="000000"/>
                </a:solidFill>
              </a:rPr>
              <a:t>Vil</a:t>
            </a:r>
            <a:r>
              <a:rPr lang="en-GB" sz="1600" b="1" dirty="0" smtClean="0">
                <a:solidFill>
                  <a:sysClr val="windowText" lastClr="000000"/>
                </a:solidFill>
              </a:rPr>
              <a:t> </a:t>
            </a:r>
            <a:r>
              <a:rPr lang="en-GB" sz="1600" b="1" dirty="0" err="1" smtClean="0">
                <a:solidFill>
                  <a:sysClr val="windowText" lastClr="000000"/>
                </a:solidFill>
              </a:rPr>
              <a:t>opgaverne</a:t>
            </a:r>
            <a:r>
              <a:rPr lang="en-GB" sz="1600" b="1" dirty="0" smtClean="0">
                <a:solidFill>
                  <a:sysClr val="windowText" lastClr="000000"/>
                </a:solidFill>
              </a:rPr>
              <a:t> </a:t>
            </a:r>
            <a:r>
              <a:rPr lang="en-GB" sz="1600" b="1" dirty="0" err="1" smtClean="0">
                <a:solidFill>
                  <a:sysClr val="windowText" lastClr="000000"/>
                </a:solidFill>
              </a:rPr>
              <a:t>forekommer</a:t>
            </a:r>
            <a:r>
              <a:rPr lang="en-GB" sz="1600" b="1" dirty="0" smtClean="0">
                <a:solidFill>
                  <a:sysClr val="windowText" lastClr="000000"/>
                </a:solidFill>
              </a:rPr>
              <a:t>.</a:t>
            </a:r>
          </a:p>
          <a:p>
            <a:pPr algn="ctr"/>
            <a:r>
              <a:rPr lang="en-GB" b="1" dirty="0" smtClean="0">
                <a:solidFill>
                  <a:sysClr val="windowText" lastClr="000000"/>
                </a:solidFill>
              </a:rPr>
              <a:t>JO MERE MOTIVEREDE BLIVER VI ITL AT UDFØRE OPGAVEN.</a:t>
            </a:r>
            <a:endParaRPr lang="en-GB" b="1" dirty="0">
              <a:solidFill>
                <a:sysClr val="windowText" lastClr="000000"/>
              </a:solidFill>
            </a:endParaRPr>
          </a:p>
        </p:txBody>
      </p:sp>
      <p:sp>
        <p:nvSpPr>
          <p:cNvPr id="31" name="Pentagon 30"/>
          <p:cNvSpPr/>
          <p:nvPr/>
        </p:nvSpPr>
        <p:spPr>
          <a:xfrm flipH="1">
            <a:off x="3266821" y="3337481"/>
            <a:ext cx="1962223" cy="59122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Reserve </a:t>
            </a:r>
            <a:r>
              <a:rPr lang="en-GB" dirty="0" err="1" smtClean="0"/>
              <a:t>kapacitet</a:t>
            </a:r>
            <a:endParaRPr lang="en-GB" dirty="0"/>
          </a:p>
        </p:txBody>
      </p:sp>
      <p:sp>
        <p:nvSpPr>
          <p:cNvPr id="32" name="Pentagon 31"/>
          <p:cNvSpPr/>
          <p:nvPr/>
        </p:nvSpPr>
        <p:spPr>
          <a:xfrm flipH="1">
            <a:off x="9195710" y="3748740"/>
            <a:ext cx="1962223" cy="59122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Reserve </a:t>
            </a:r>
            <a:r>
              <a:rPr lang="en-GB" dirty="0" err="1" smtClean="0"/>
              <a:t>kapacitet</a:t>
            </a:r>
            <a:endParaRPr lang="en-GB" dirty="0"/>
          </a:p>
        </p:txBody>
      </p:sp>
      <p:sp>
        <p:nvSpPr>
          <p:cNvPr id="23" name="Pentagon 22"/>
          <p:cNvSpPr/>
          <p:nvPr/>
        </p:nvSpPr>
        <p:spPr>
          <a:xfrm>
            <a:off x="5701202" y="3170242"/>
            <a:ext cx="2162117" cy="788428"/>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t>
            </a:r>
            <a:r>
              <a:rPr lang="en-GB" dirty="0" smtClean="0"/>
              <a:t>aximum </a:t>
            </a:r>
            <a:r>
              <a:rPr lang="en-GB" dirty="0" err="1" smtClean="0"/>
              <a:t>kapacitet</a:t>
            </a:r>
            <a:endParaRPr lang="en-GB" dirty="0" smtClean="0"/>
          </a:p>
          <a:p>
            <a:pPr algn="ctr"/>
            <a:r>
              <a:rPr lang="en-GB" dirty="0" smtClean="0"/>
              <a:t>6 kg</a:t>
            </a:r>
            <a:endParaRPr lang="en-GB" dirty="0"/>
          </a:p>
        </p:txBody>
      </p:sp>
      <p:sp>
        <p:nvSpPr>
          <p:cNvPr id="25" name="Rektangel 24"/>
          <p:cNvSpPr/>
          <p:nvPr/>
        </p:nvSpPr>
        <p:spPr>
          <a:xfrm>
            <a:off x="6012873" y="4991177"/>
            <a:ext cx="5714730" cy="153032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smtClean="0">
                <a:solidFill>
                  <a:sysClr val="windowText" lastClr="000000"/>
                </a:solidFill>
              </a:rPr>
              <a:t>Jo </a:t>
            </a:r>
            <a:r>
              <a:rPr lang="en-GB" sz="2800" b="1" dirty="0" err="1" smtClean="0">
                <a:solidFill>
                  <a:sysClr val="windowText" lastClr="000000"/>
                </a:solidFill>
              </a:rPr>
              <a:t>mindre</a:t>
            </a:r>
            <a:r>
              <a:rPr lang="en-GB" sz="2800" b="1" dirty="0" smtClean="0">
                <a:solidFill>
                  <a:sysClr val="windowText" lastClr="000000"/>
                </a:solidFill>
              </a:rPr>
              <a:t> </a:t>
            </a:r>
            <a:r>
              <a:rPr lang="en-GB" sz="2800" b="1" dirty="0" err="1" smtClean="0">
                <a:solidFill>
                  <a:sysClr val="windowText" lastClr="000000"/>
                </a:solidFill>
              </a:rPr>
              <a:t>vores</a:t>
            </a:r>
            <a:r>
              <a:rPr lang="en-GB" sz="2800" b="1" dirty="0" smtClean="0">
                <a:solidFill>
                  <a:sysClr val="windowText" lastClr="000000"/>
                </a:solidFill>
              </a:rPr>
              <a:t> reserve </a:t>
            </a:r>
            <a:r>
              <a:rPr lang="en-GB" sz="2800" b="1" dirty="0" err="1" smtClean="0">
                <a:solidFill>
                  <a:sysClr val="windowText" lastClr="000000"/>
                </a:solidFill>
              </a:rPr>
              <a:t>kapacitet</a:t>
            </a:r>
            <a:r>
              <a:rPr lang="en-GB" sz="2800" b="1" dirty="0" smtClean="0">
                <a:solidFill>
                  <a:sysClr val="windowText" lastClr="000000"/>
                </a:solidFill>
              </a:rPr>
              <a:t> </a:t>
            </a:r>
            <a:r>
              <a:rPr lang="en-GB" sz="2800" b="1" dirty="0" err="1" smtClean="0">
                <a:solidFill>
                  <a:sysClr val="windowText" lastClr="000000"/>
                </a:solidFill>
              </a:rPr>
              <a:t>er</a:t>
            </a:r>
            <a:r>
              <a:rPr lang="en-GB" sz="2800" b="1" dirty="0" smtClean="0">
                <a:solidFill>
                  <a:sysClr val="windowText" lastClr="000000"/>
                </a:solidFill>
              </a:rPr>
              <a:t>  </a:t>
            </a:r>
          </a:p>
          <a:p>
            <a:pPr algn="ctr"/>
            <a:r>
              <a:rPr lang="en-GB" sz="3600" b="1" dirty="0" err="1" smtClean="0">
                <a:solidFill>
                  <a:srgbClr val="FF0000"/>
                </a:solidFill>
              </a:rPr>
              <a:t>Desto</a:t>
            </a:r>
            <a:r>
              <a:rPr lang="en-GB" sz="3600" b="1" dirty="0" smtClean="0">
                <a:solidFill>
                  <a:srgbClr val="FF0000"/>
                </a:solidFill>
              </a:rPr>
              <a:t> </a:t>
            </a:r>
            <a:r>
              <a:rPr lang="en-GB" sz="3600" b="1" dirty="0" err="1" smtClean="0">
                <a:solidFill>
                  <a:srgbClr val="FF0000"/>
                </a:solidFill>
              </a:rPr>
              <a:t>hårdere</a:t>
            </a:r>
            <a:r>
              <a:rPr lang="en-GB" sz="3600" b="1" dirty="0" smtClean="0">
                <a:solidFill>
                  <a:srgbClr val="FF0000"/>
                </a:solidFill>
              </a:rPr>
              <a:t> </a:t>
            </a:r>
          </a:p>
          <a:p>
            <a:pPr algn="ctr"/>
            <a:r>
              <a:rPr lang="en-GB" sz="1600" b="1" dirty="0" err="1" smtClean="0">
                <a:solidFill>
                  <a:sysClr val="windowText" lastClr="000000"/>
                </a:solidFill>
              </a:rPr>
              <a:t>Vil</a:t>
            </a:r>
            <a:r>
              <a:rPr lang="en-GB" sz="1600" b="1" dirty="0" smtClean="0">
                <a:solidFill>
                  <a:sysClr val="windowText" lastClr="000000"/>
                </a:solidFill>
              </a:rPr>
              <a:t> vi </a:t>
            </a:r>
            <a:r>
              <a:rPr lang="en-GB" sz="1600" b="1" dirty="0" err="1" smtClean="0">
                <a:solidFill>
                  <a:sysClr val="windowText" lastClr="000000"/>
                </a:solidFill>
              </a:rPr>
              <a:t>opleve</a:t>
            </a:r>
            <a:r>
              <a:rPr lang="en-GB" sz="1600" b="1" dirty="0" smtClean="0">
                <a:solidFill>
                  <a:sysClr val="windowText" lastClr="000000"/>
                </a:solidFill>
              </a:rPr>
              <a:t> </a:t>
            </a:r>
            <a:r>
              <a:rPr lang="en-GB" sz="1600" b="1" dirty="0" err="1" smtClean="0">
                <a:solidFill>
                  <a:sysClr val="windowText" lastClr="000000"/>
                </a:solidFill>
              </a:rPr>
              <a:t>det</a:t>
            </a:r>
            <a:r>
              <a:rPr lang="en-GB" sz="1600" b="1" dirty="0" smtClean="0">
                <a:solidFill>
                  <a:sysClr val="windowText" lastClr="000000"/>
                </a:solidFill>
              </a:rPr>
              <a:t> </a:t>
            </a:r>
            <a:r>
              <a:rPr lang="en-GB" sz="1600" b="1" dirty="0" err="1" smtClean="0">
                <a:solidFill>
                  <a:sysClr val="windowText" lastClr="000000"/>
                </a:solidFill>
              </a:rPr>
              <a:t>er</a:t>
            </a:r>
            <a:r>
              <a:rPr lang="en-GB" sz="1600" b="1" dirty="0" smtClean="0">
                <a:solidFill>
                  <a:sysClr val="windowText" lastClr="000000"/>
                </a:solidFill>
              </a:rPr>
              <a:t> at </a:t>
            </a:r>
            <a:r>
              <a:rPr lang="en-GB" sz="1600" b="1" dirty="0" err="1" smtClean="0">
                <a:solidFill>
                  <a:sysClr val="windowText" lastClr="000000"/>
                </a:solidFill>
              </a:rPr>
              <a:t>udføre</a:t>
            </a:r>
            <a:r>
              <a:rPr lang="en-GB" sz="1600" b="1" dirty="0" smtClean="0">
                <a:solidFill>
                  <a:sysClr val="windowText" lastClr="000000"/>
                </a:solidFill>
              </a:rPr>
              <a:t> </a:t>
            </a:r>
            <a:r>
              <a:rPr lang="en-GB" sz="1600" b="1" dirty="0" err="1" smtClean="0">
                <a:solidFill>
                  <a:sysClr val="windowText" lastClr="000000"/>
                </a:solidFill>
              </a:rPr>
              <a:t>opgaverne</a:t>
            </a:r>
            <a:r>
              <a:rPr lang="en-GB" sz="1600" b="1" dirty="0" smtClean="0">
                <a:solidFill>
                  <a:sysClr val="windowText" lastClr="000000"/>
                </a:solidFill>
              </a:rPr>
              <a:t>.</a:t>
            </a:r>
          </a:p>
          <a:p>
            <a:pPr algn="ctr"/>
            <a:r>
              <a:rPr lang="en-GB" b="1" dirty="0" smtClean="0">
                <a:solidFill>
                  <a:sysClr val="windowText" lastClr="000000"/>
                </a:solidFill>
              </a:rPr>
              <a:t>DESTO MINDRE MOTIVEREDE ER VI TIL AT GØRE DET.</a:t>
            </a:r>
            <a:endParaRPr lang="en-GB" b="1" dirty="0">
              <a:solidFill>
                <a:sysClr val="windowText" lastClr="000000"/>
              </a:solidFill>
            </a:endParaRPr>
          </a:p>
        </p:txBody>
      </p:sp>
      <p:sp>
        <p:nvSpPr>
          <p:cNvPr id="33" name="Rektangel 32"/>
          <p:cNvSpPr/>
          <p:nvPr/>
        </p:nvSpPr>
        <p:spPr>
          <a:xfrm>
            <a:off x="2408242" y="3057846"/>
            <a:ext cx="1018903" cy="1751298"/>
          </a:xfrm>
          <a:prstGeom prst="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a:solidFill>
                  <a:schemeClr val="bg1"/>
                </a:solidFill>
              </a:rPr>
              <a:t>2</a:t>
            </a:r>
            <a:r>
              <a:rPr lang="da-DK" b="1" dirty="0" smtClean="0">
                <a:solidFill>
                  <a:schemeClr val="bg1"/>
                </a:solidFill>
              </a:rPr>
              <a:t>0kg</a:t>
            </a:r>
            <a:endParaRPr lang="da-DK" b="1" dirty="0">
              <a:solidFill>
                <a:schemeClr val="bg1"/>
              </a:solidFill>
            </a:endParaRPr>
          </a:p>
        </p:txBody>
      </p:sp>
      <p:sp>
        <p:nvSpPr>
          <p:cNvPr id="26" name="Rektangel 25"/>
          <p:cNvSpPr/>
          <p:nvPr/>
        </p:nvSpPr>
        <p:spPr>
          <a:xfrm>
            <a:off x="2398607" y="4180658"/>
            <a:ext cx="1018903" cy="648672"/>
          </a:xfrm>
          <a:prstGeom prst="rect">
            <a:avLst/>
          </a:prstGeom>
          <a:solidFill>
            <a:schemeClr val="tx1">
              <a:lumMod val="75000"/>
              <a:lumOff val="2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5 kg</a:t>
            </a:r>
            <a:endParaRPr lang="da-DK" b="1" dirty="0">
              <a:solidFill>
                <a:schemeClr val="bg1"/>
              </a:solidFill>
            </a:endParaRPr>
          </a:p>
        </p:txBody>
      </p:sp>
      <p:sp>
        <p:nvSpPr>
          <p:cNvPr id="28" name="Rektangel 27"/>
          <p:cNvSpPr/>
          <p:nvPr/>
        </p:nvSpPr>
        <p:spPr>
          <a:xfrm>
            <a:off x="2400595" y="3055057"/>
            <a:ext cx="1018903" cy="1112750"/>
          </a:xfrm>
          <a:prstGeom prst="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300%</a:t>
            </a:r>
            <a:endParaRPr lang="da-DK" b="1" dirty="0">
              <a:solidFill>
                <a:schemeClr val="bg1"/>
              </a:solidFill>
            </a:endParaRPr>
          </a:p>
        </p:txBody>
      </p:sp>
    </p:spTree>
    <p:extLst>
      <p:ext uri="{BB962C8B-B14F-4D97-AF65-F5344CB8AC3E}">
        <p14:creationId xmlns:p14="http://schemas.microsoft.com/office/powerpoint/2010/main" val="30253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ircle(in)">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9" grpId="0" animBg="1"/>
      <p:bldP spid="31" grpId="0" animBg="1"/>
      <p:bldP spid="32" grpId="0" animBg="1"/>
      <p:bldP spid="23" grpId="0" animBg="1"/>
      <p:bldP spid="25" grpId="0" animBg="1"/>
      <p:bldP spid="33"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ktangel 6"/>
          <p:cNvSpPr/>
          <p:nvPr/>
        </p:nvSpPr>
        <p:spPr>
          <a:xfrm>
            <a:off x="683898" y="1946711"/>
            <a:ext cx="8626357" cy="2071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rPr>
              <a:t>At </a:t>
            </a:r>
            <a:r>
              <a:rPr lang="en-US" sz="2800" b="1" dirty="0" err="1" smtClean="0">
                <a:solidFill>
                  <a:srgbClr val="FF0000"/>
                </a:solidFill>
              </a:rPr>
              <a:t>miste</a:t>
            </a:r>
            <a:r>
              <a:rPr lang="en-US" sz="2800" b="1" dirty="0" smtClean="0">
                <a:solidFill>
                  <a:srgbClr val="FF0000"/>
                </a:solidFill>
              </a:rPr>
              <a:t> </a:t>
            </a:r>
            <a:r>
              <a:rPr lang="en-US" sz="2800" b="1" dirty="0" err="1" smtClean="0">
                <a:solidFill>
                  <a:srgbClr val="FF0000"/>
                </a:solidFill>
              </a:rPr>
              <a:t>reservekapacitet</a:t>
            </a:r>
            <a:r>
              <a:rPr lang="en-US" sz="2800" b="1" dirty="0" smtClean="0">
                <a:solidFill>
                  <a:srgbClr val="FF0000"/>
                </a:solidFill>
              </a:rPr>
              <a:t> – </a:t>
            </a:r>
            <a:r>
              <a:rPr lang="en-US" sz="2800" b="1" dirty="0" err="1" smtClean="0">
                <a:solidFill>
                  <a:srgbClr val="FF0000"/>
                </a:solidFill>
              </a:rPr>
              <a:t>skyldes</a:t>
            </a:r>
            <a:r>
              <a:rPr lang="en-US" sz="2800" b="1" dirty="0" smtClean="0">
                <a:solidFill>
                  <a:srgbClr val="FF0000"/>
                </a:solidFill>
              </a:rPr>
              <a:t> </a:t>
            </a:r>
            <a:r>
              <a:rPr lang="en-US" sz="2800" b="1" dirty="0" err="1" smtClean="0">
                <a:solidFill>
                  <a:srgbClr val="FF0000"/>
                </a:solidFill>
              </a:rPr>
              <a:t>ikke</a:t>
            </a:r>
            <a:r>
              <a:rPr lang="en-US" sz="2800" b="1" dirty="0" smtClean="0">
                <a:solidFill>
                  <a:srgbClr val="FF0000"/>
                </a:solidFill>
              </a:rPr>
              <a:t> alder, </a:t>
            </a:r>
          </a:p>
          <a:p>
            <a:pPr algn="ctr"/>
            <a:r>
              <a:rPr lang="en-US" sz="2800" b="1" dirty="0" err="1" smtClean="0">
                <a:solidFill>
                  <a:srgbClr val="FF0000"/>
                </a:solidFill>
              </a:rPr>
              <a:t>Skyldes</a:t>
            </a:r>
            <a:r>
              <a:rPr lang="en-US" sz="2800" b="1" dirty="0" smtClean="0">
                <a:solidFill>
                  <a:srgbClr val="FF0000"/>
                </a:solidFill>
              </a:rPr>
              <a:t> </a:t>
            </a:r>
            <a:r>
              <a:rPr lang="en-US" sz="2800" b="1" dirty="0" err="1" smtClean="0">
                <a:solidFill>
                  <a:srgbClr val="FF0000"/>
                </a:solidFill>
              </a:rPr>
              <a:t>ikke</a:t>
            </a:r>
            <a:r>
              <a:rPr lang="en-US" sz="2800" b="1" dirty="0" smtClean="0">
                <a:solidFill>
                  <a:srgbClr val="FF0000"/>
                </a:solidFill>
              </a:rPr>
              <a:t> at vi </a:t>
            </a:r>
            <a:r>
              <a:rPr lang="en-US" sz="2800" b="1" dirty="0" err="1" smtClean="0">
                <a:solidFill>
                  <a:srgbClr val="FF0000"/>
                </a:solidFill>
              </a:rPr>
              <a:t>bliver</a:t>
            </a:r>
            <a:r>
              <a:rPr lang="en-US" sz="2800" b="1" dirty="0" smtClean="0">
                <a:solidFill>
                  <a:srgbClr val="FF0000"/>
                </a:solidFill>
              </a:rPr>
              <a:t> </a:t>
            </a:r>
            <a:r>
              <a:rPr lang="en-US" sz="2800" b="1" dirty="0" err="1" smtClean="0">
                <a:solidFill>
                  <a:srgbClr val="FF0000"/>
                </a:solidFill>
              </a:rPr>
              <a:t>ældre</a:t>
            </a:r>
            <a:endParaRPr lang="en-US" sz="2800" b="1" dirty="0">
              <a:solidFill>
                <a:srgbClr val="FF0000"/>
              </a:solidFill>
            </a:endParaRPr>
          </a:p>
          <a:p>
            <a:pPr algn="ctr"/>
            <a:endParaRPr lang="da-DK" sz="2800" dirty="0">
              <a:solidFill>
                <a:srgbClr val="FF0000"/>
              </a:solidFill>
            </a:endParaRPr>
          </a:p>
          <a:p>
            <a:pPr algn="ctr"/>
            <a:r>
              <a:rPr lang="en-US" sz="2800" b="1" dirty="0" err="1" smtClean="0">
                <a:solidFill>
                  <a:srgbClr val="FF0000"/>
                </a:solidFill>
              </a:rPr>
              <a:t>Det</a:t>
            </a:r>
            <a:r>
              <a:rPr lang="en-US" sz="2800" b="1" dirty="0" smtClean="0">
                <a:solidFill>
                  <a:srgbClr val="FF0000"/>
                </a:solidFill>
              </a:rPr>
              <a:t> </a:t>
            </a:r>
            <a:r>
              <a:rPr lang="en-US" sz="2800" b="1" dirty="0" err="1" smtClean="0">
                <a:solidFill>
                  <a:srgbClr val="FF0000"/>
                </a:solidFill>
              </a:rPr>
              <a:t>skyldes</a:t>
            </a:r>
            <a:r>
              <a:rPr lang="en-US" sz="2800" b="1" dirty="0" smtClean="0">
                <a:solidFill>
                  <a:srgbClr val="FF0000"/>
                </a:solidFill>
              </a:rPr>
              <a:t> kun</a:t>
            </a:r>
          </a:p>
          <a:p>
            <a:pPr algn="ctr"/>
            <a:r>
              <a:rPr lang="en-US" sz="2800" b="1" dirty="0" smtClean="0">
                <a:solidFill>
                  <a:srgbClr val="FF0000"/>
                </a:solidFill>
              </a:rPr>
              <a:t> at vi </a:t>
            </a:r>
            <a:r>
              <a:rPr lang="en-US" sz="2800" b="1" dirty="0" err="1" smtClean="0">
                <a:solidFill>
                  <a:srgbClr val="FF0000"/>
                </a:solidFill>
              </a:rPr>
              <a:t>ikke</a:t>
            </a:r>
            <a:r>
              <a:rPr lang="en-US" sz="2800" b="1" dirty="0" smtClean="0">
                <a:solidFill>
                  <a:srgbClr val="FF0000"/>
                </a:solidFill>
              </a:rPr>
              <a:t> </a:t>
            </a:r>
            <a:r>
              <a:rPr lang="en-US" sz="2800" b="1" dirty="0" err="1" smtClean="0">
                <a:solidFill>
                  <a:srgbClr val="FF0000"/>
                </a:solidFill>
              </a:rPr>
              <a:t>gør</a:t>
            </a:r>
            <a:r>
              <a:rPr lang="en-US" sz="2800" b="1" dirty="0" smtClean="0">
                <a:solidFill>
                  <a:srgbClr val="FF0000"/>
                </a:solidFill>
              </a:rPr>
              <a:t> </a:t>
            </a:r>
            <a:r>
              <a:rPr lang="en-US" sz="2800" b="1" dirty="0" err="1" smtClean="0">
                <a:solidFill>
                  <a:srgbClr val="FF0000"/>
                </a:solidFill>
              </a:rPr>
              <a:t>noget</a:t>
            </a:r>
            <a:r>
              <a:rPr lang="en-US" sz="2800" b="1" dirty="0" smtClean="0">
                <a:solidFill>
                  <a:srgbClr val="FF0000"/>
                </a:solidFill>
              </a:rPr>
              <a:t> for at </a:t>
            </a:r>
            <a:r>
              <a:rPr lang="en-US" sz="2800" b="1" dirty="0" err="1" smtClean="0">
                <a:solidFill>
                  <a:srgbClr val="FF0000"/>
                </a:solidFill>
              </a:rPr>
              <a:t>fastholde</a:t>
            </a:r>
            <a:r>
              <a:rPr lang="en-US" sz="2800" b="1" dirty="0" smtClean="0">
                <a:solidFill>
                  <a:srgbClr val="FF0000"/>
                </a:solidFill>
              </a:rPr>
              <a:t> </a:t>
            </a:r>
            <a:r>
              <a:rPr lang="en-US" sz="2800" b="1" dirty="0" err="1" smtClean="0">
                <a:solidFill>
                  <a:srgbClr val="FF0000"/>
                </a:solidFill>
              </a:rPr>
              <a:t>reservekapaciteten</a:t>
            </a:r>
            <a:r>
              <a:rPr lang="en-US" sz="2800" b="1" dirty="0" smtClean="0">
                <a:solidFill>
                  <a:srgbClr val="FF0000"/>
                </a:solidFill>
              </a:rPr>
              <a:t>.</a:t>
            </a:r>
            <a:endParaRPr lang="da-DK" sz="2800" dirty="0">
              <a:solidFill>
                <a:srgbClr val="FF0000"/>
              </a:solidFill>
            </a:endParaRPr>
          </a:p>
        </p:txBody>
      </p:sp>
      <p:pic>
        <p:nvPicPr>
          <p:cNvPr id="4" name="Billed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01669" y="960085"/>
            <a:ext cx="3044982" cy="3624978"/>
          </a:xfrm>
          <a:prstGeom prst="rect">
            <a:avLst/>
          </a:prstGeom>
        </p:spPr>
      </p:pic>
      <p:sp>
        <p:nvSpPr>
          <p:cNvPr id="8" name="Rektangel 7"/>
          <p:cNvSpPr/>
          <p:nvPr/>
        </p:nvSpPr>
        <p:spPr>
          <a:xfrm rot="3212321">
            <a:off x="10674672" y="3415080"/>
            <a:ext cx="1018903" cy="648672"/>
          </a:xfrm>
          <a:prstGeom prst="rect">
            <a:avLst/>
          </a:prstGeom>
          <a:solidFill>
            <a:schemeClr val="tx1">
              <a:lumMod val="75000"/>
              <a:lumOff val="2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b="1" dirty="0" smtClean="0">
                <a:solidFill>
                  <a:schemeClr val="bg1"/>
                </a:solidFill>
              </a:rPr>
              <a:t>5 kg</a:t>
            </a:r>
            <a:endParaRPr lang="da-DK" b="1" dirty="0">
              <a:solidFill>
                <a:schemeClr val="bg1"/>
              </a:solidFill>
            </a:endParaRPr>
          </a:p>
        </p:txBody>
      </p:sp>
    </p:spTree>
    <p:extLst>
      <p:ext uri="{BB962C8B-B14F-4D97-AF65-F5344CB8AC3E}">
        <p14:creationId xmlns:p14="http://schemas.microsoft.com/office/powerpoint/2010/main" val="358373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1" name="Billede 20"/>
          <p:cNvPicPr>
            <a:picLocks noChangeAspect="1"/>
          </p:cNvPicPr>
          <p:nvPr/>
        </p:nvPicPr>
        <p:blipFill>
          <a:blip r:embed="rId3"/>
          <a:stretch>
            <a:fillRect/>
          </a:stretch>
        </p:blipFill>
        <p:spPr>
          <a:xfrm>
            <a:off x="770117" y="4011680"/>
            <a:ext cx="1469263" cy="2328874"/>
          </a:xfrm>
          <a:prstGeom prst="rect">
            <a:avLst/>
          </a:prstGeom>
        </p:spPr>
      </p:pic>
      <p:pic>
        <p:nvPicPr>
          <p:cNvPr id="20" name="Billede 19"/>
          <p:cNvPicPr/>
          <p:nvPr/>
        </p:nvPicPr>
        <p:blipFill>
          <a:blip r:embed="rId4">
            <a:extLst>
              <a:ext uri="{28A0092B-C50C-407E-A947-70E740481C1C}">
                <a14:useLocalDpi xmlns:a14="http://schemas.microsoft.com/office/drawing/2010/main" val="0"/>
              </a:ext>
            </a:extLst>
          </a:blip>
          <a:srcRect/>
          <a:stretch>
            <a:fillRect/>
          </a:stretch>
        </p:blipFill>
        <p:spPr bwMode="auto">
          <a:xfrm>
            <a:off x="467092" y="742602"/>
            <a:ext cx="1341120" cy="2536190"/>
          </a:xfrm>
          <a:prstGeom prst="rect">
            <a:avLst/>
          </a:prstGeom>
          <a:noFill/>
        </p:spPr>
      </p:pic>
      <p:sp>
        <p:nvSpPr>
          <p:cNvPr id="5" name="Rektangel 4"/>
          <p:cNvSpPr/>
          <p:nvPr/>
        </p:nvSpPr>
        <p:spPr>
          <a:xfrm>
            <a:off x="3680555" y="605481"/>
            <a:ext cx="1685016" cy="43961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60 – 64 år</a:t>
            </a:r>
            <a:endParaRPr lang="da-DK" sz="2400" dirty="0"/>
          </a:p>
        </p:txBody>
      </p:sp>
      <p:sp>
        <p:nvSpPr>
          <p:cNvPr id="7" name="Rektangel 6"/>
          <p:cNvSpPr/>
          <p:nvPr/>
        </p:nvSpPr>
        <p:spPr>
          <a:xfrm>
            <a:off x="6095999" y="606379"/>
            <a:ext cx="1791855"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65 – 79 år</a:t>
            </a:r>
            <a:endParaRPr lang="da-DK" sz="2400" dirty="0"/>
          </a:p>
        </p:txBody>
      </p:sp>
      <p:sp>
        <p:nvSpPr>
          <p:cNvPr id="9" name="Rektangel 8"/>
          <p:cNvSpPr/>
          <p:nvPr/>
        </p:nvSpPr>
        <p:spPr>
          <a:xfrm>
            <a:off x="8765638" y="605481"/>
            <a:ext cx="1583416" cy="5140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+ 80 år</a:t>
            </a:r>
            <a:endParaRPr lang="da-DK" sz="2400" dirty="0"/>
          </a:p>
        </p:txBody>
      </p:sp>
      <p:sp>
        <p:nvSpPr>
          <p:cNvPr id="29" name="Rektangel 28"/>
          <p:cNvSpPr/>
          <p:nvPr/>
        </p:nvSpPr>
        <p:spPr>
          <a:xfrm>
            <a:off x="0" y="0"/>
            <a:ext cx="12191999" cy="605481"/>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smtClean="0"/>
              <a:t>Hvor</a:t>
            </a:r>
            <a:r>
              <a:rPr lang="en-GB" sz="2800" b="1" dirty="0" smtClean="0"/>
              <a:t> mange </a:t>
            </a:r>
            <a:r>
              <a:rPr lang="en-GB" sz="2800" b="1" dirty="0" err="1" smtClean="0"/>
              <a:t>er</a:t>
            </a:r>
            <a:r>
              <a:rPr lang="en-GB" sz="2800" b="1" dirty="0" smtClean="0"/>
              <a:t> I stand </a:t>
            </a:r>
            <a:r>
              <a:rPr lang="en-GB" sz="2800" b="1" dirty="0" err="1" smtClean="0"/>
              <a:t>til</a:t>
            </a:r>
            <a:r>
              <a:rPr lang="en-GB" sz="2800" b="1" dirty="0" smtClean="0"/>
              <a:t> at </a:t>
            </a:r>
            <a:r>
              <a:rPr lang="en-GB" sz="2800" b="1" dirty="0" err="1" smtClean="0"/>
              <a:t>løfte</a:t>
            </a:r>
            <a:r>
              <a:rPr lang="en-GB" sz="2800" b="1" dirty="0" smtClean="0"/>
              <a:t> 5 kg </a:t>
            </a:r>
            <a:r>
              <a:rPr lang="en-GB" sz="2800" b="1" dirty="0" err="1" smtClean="0"/>
              <a:t>før</a:t>
            </a:r>
            <a:r>
              <a:rPr lang="en-GB" sz="2800" b="1" dirty="0" smtClean="0"/>
              <a:t> </a:t>
            </a:r>
            <a:r>
              <a:rPr lang="en-GB" sz="2800" b="1" dirty="0" err="1" smtClean="0"/>
              <a:t>og</a:t>
            </a:r>
            <a:r>
              <a:rPr lang="en-GB" sz="2800" b="1" dirty="0" smtClean="0"/>
              <a:t> </a:t>
            </a:r>
            <a:r>
              <a:rPr lang="en-GB" sz="2800" b="1" dirty="0" err="1" smtClean="0"/>
              <a:t>efter</a:t>
            </a:r>
            <a:r>
              <a:rPr lang="en-GB" sz="2800" b="1" dirty="0" smtClean="0"/>
              <a:t> 60</a:t>
            </a:r>
            <a:endParaRPr lang="en-GB" sz="2800" b="1" dirty="0"/>
          </a:p>
        </p:txBody>
      </p:sp>
      <p:sp>
        <p:nvSpPr>
          <p:cNvPr id="40" name="Rektangel 39"/>
          <p:cNvSpPr/>
          <p:nvPr/>
        </p:nvSpPr>
        <p:spPr>
          <a:xfrm>
            <a:off x="3565740" y="1616649"/>
            <a:ext cx="2124000" cy="720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endParaRPr lang="da-DK" sz="2400" dirty="0"/>
          </a:p>
          <a:p>
            <a:pPr algn="ctr"/>
            <a:r>
              <a:rPr lang="da-DK" sz="2400" dirty="0" smtClean="0"/>
              <a:t>6,3 % </a:t>
            </a:r>
          </a:p>
          <a:p>
            <a:pPr algn="ctr"/>
            <a:r>
              <a:rPr lang="en-US" sz="1200" dirty="0" err="1" smtClean="0"/>
              <a:t>Er</a:t>
            </a:r>
            <a:r>
              <a:rPr lang="en-US" sz="1200" dirty="0" smtClean="0"/>
              <a:t> </a:t>
            </a:r>
            <a:r>
              <a:rPr lang="en-US" sz="1200" dirty="0" err="1" smtClean="0"/>
              <a:t>ikke</a:t>
            </a:r>
            <a:r>
              <a:rPr lang="en-US" sz="1200" dirty="0" smtClean="0"/>
              <a:t> I stand </a:t>
            </a:r>
            <a:r>
              <a:rPr lang="en-US" sz="1200" dirty="0" err="1" smtClean="0"/>
              <a:t>til</a:t>
            </a:r>
            <a:r>
              <a:rPr lang="en-US" sz="1200" dirty="0" smtClean="0"/>
              <a:t> det.</a:t>
            </a:r>
            <a:endParaRPr lang="en-US" sz="1200" dirty="0"/>
          </a:p>
          <a:p>
            <a:pPr algn="ctr"/>
            <a:endParaRPr lang="da-DK" sz="2400" dirty="0" smtClean="0"/>
          </a:p>
          <a:p>
            <a:pPr algn="ctr"/>
            <a:r>
              <a:rPr lang="da-DK" sz="2400" dirty="0" smtClean="0"/>
              <a:t> </a:t>
            </a:r>
            <a:endParaRPr lang="da-DK" sz="2400" dirty="0"/>
          </a:p>
        </p:txBody>
      </p:sp>
      <p:sp>
        <p:nvSpPr>
          <p:cNvPr id="41" name="Rektangel 40"/>
          <p:cNvSpPr/>
          <p:nvPr/>
        </p:nvSpPr>
        <p:spPr>
          <a:xfrm>
            <a:off x="6080267" y="1394576"/>
            <a:ext cx="2124000" cy="72000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10,8 %</a:t>
            </a:r>
          </a:p>
          <a:p>
            <a:pPr algn="ctr"/>
            <a:r>
              <a:rPr lang="en-US" sz="1200" dirty="0" err="1" smtClean="0"/>
              <a:t>Er</a:t>
            </a:r>
            <a:r>
              <a:rPr lang="en-US" sz="1200" dirty="0" smtClean="0"/>
              <a:t> </a:t>
            </a:r>
            <a:r>
              <a:rPr lang="en-US" sz="1200" dirty="0" err="1" smtClean="0"/>
              <a:t>ikke</a:t>
            </a:r>
            <a:r>
              <a:rPr lang="en-US" sz="1200" dirty="0" smtClean="0"/>
              <a:t> I stand </a:t>
            </a:r>
            <a:r>
              <a:rPr lang="en-US" sz="1200" dirty="0" err="1" smtClean="0"/>
              <a:t>til</a:t>
            </a:r>
            <a:r>
              <a:rPr lang="en-US" sz="1200" dirty="0" smtClean="0"/>
              <a:t> det.</a:t>
            </a:r>
            <a:endParaRPr lang="en-US" sz="1200" dirty="0"/>
          </a:p>
          <a:p>
            <a:pPr algn="ctr"/>
            <a:endParaRPr lang="da-DK" sz="2400" dirty="0"/>
          </a:p>
        </p:txBody>
      </p:sp>
      <p:sp>
        <p:nvSpPr>
          <p:cNvPr id="42" name="Rektangel 41"/>
          <p:cNvSpPr/>
          <p:nvPr/>
        </p:nvSpPr>
        <p:spPr>
          <a:xfrm>
            <a:off x="8637087" y="1119528"/>
            <a:ext cx="2124000" cy="72000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34,0 %</a:t>
            </a:r>
          </a:p>
          <a:p>
            <a:pPr algn="ctr"/>
            <a:r>
              <a:rPr lang="en-US" sz="1600" dirty="0" err="1" smtClean="0"/>
              <a:t>Er</a:t>
            </a:r>
            <a:r>
              <a:rPr lang="en-US" sz="1600" dirty="0" smtClean="0"/>
              <a:t> </a:t>
            </a:r>
            <a:r>
              <a:rPr lang="en-US" sz="1600" dirty="0" err="1" smtClean="0"/>
              <a:t>ikke</a:t>
            </a:r>
            <a:r>
              <a:rPr lang="en-US" sz="1600" dirty="0" smtClean="0"/>
              <a:t> I stand </a:t>
            </a:r>
            <a:r>
              <a:rPr lang="en-US" sz="1600" dirty="0" err="1" smtClean="0"/>
              <a:t>til</a:t>
            </a:r>
            <a:r>
              <a:rPr lang="en-US" sz="1600" dirty="0" smtClean="0"/>
              <a:t> det.</a:t>
            </a:r>
            <a:endParaRPr lang="en-US" sz="1600" dirty="0"/>
          </a:p>
          <a:p>
            <a:pPr algn="ctr"/>
            <a:r>
              <a:rPr lang="da-DK" sz="2400" dirty="0" smtClean="0"/>
              <a:t> </a:t>
            </a:r>
            <a:endParaRPr lang="da-DK" sz="2400" dirty="0"/>
          </a:p>
        </p:txBody>
      </p:sp>
      <p:pic>
        <p:nvPicPr>
          <p:cNvPr id="2" name="Billede 1"/>
          <p:cNvPicPr>
            <a:picLocks noChangeAspect="1"/>
          </p:cNvPicPr>
          <p:nvPr/>
        </p:nvPicPr>
        <p:blipFill>
          <a:blip r:embed="rId5">
            <a:clrChange>
              <a:clrFrom>
                <a:srgbClr val="FFFFFF"/>
              </a:clrFrom>
              <a:clrTo>
                <a:srgbClr val="FFFFFF">
                  <a:alpha val="0"/>
                </a:srgbClr>
              </a:clrTo>
            </a:clrChange>
          </a:blip>
          <a:stretch>
            <a:fillRect/>
          </a:stretch>
        </p:blipFill>
        <p:spPr>
          <a:xfrm>
            <a:off x="10477605" y="-9194"/>
            <a:ext cx="1771028" cy="1671950"/>
          </a:xfrm>
          <a:prstGeom prst="rect">
            <a:avLst/>
          </a:prstGeom>
        </p:spPr>
      </p:pic>
      <p:sp>
        <p:nvSpPr>
          <p:cNvPr id="30" name="Titel 1"/>
          <p:cNvSpPr txBox="1">
            <a:spLocks/>
          </p:cNvSpPr>
          <p:nvPr/>
        </p:nvSpPr>
        <p:spPr>
          <a:xfrm>
            <a:off x="318681" y="2519413"/>
            <a:ext cx="1273121" cy="407388"/>
          </a:xfrm>
          <a:prstGeom prst="rect">
            <a:avLst/>
          </a:prstGeom>
          <a:solidFill>
            <a:srgbClr val="92D05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smtClean="0"/>
              <a:t> </a:t>
            </a:r>
            <a:r>
              <a:rPr lang="da-DK" sz="2900" dirty="0" smtClean="0"/>
              <a:t>Mænd</a:t>
            </a:r>
            <a:endParaRPr lang="da-DK" sz="2900" dirty="0"/>
          </a:p>
        </p:txBody>
      </p:sp>
      <p:sp>
        <p:nvSpPr>
          <p:cNvPr id="13" name="Rektangel 12"/>
          <p:cNvSpPr/>
          <p:nvPr/>
        </p:nvSpPr>
        <p:spPr>
          <a:xfrm>
            <a:off x="3492596" y="4957027"/>
            <a:ext cx="2060934" cy="720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17,1% </a:t>
            </a:r>
          </a:p>
          <a:p>
            <a:pPr algn="ctr"/>
            <a:r>
              <a:rPr lang="da-DK" sz="1200" dirty="0" smtClean="0"/>
              <a:t>Er ikke i stand til det</a:t>
            </a:r>
            <a:endParaRPr lang="da-DK" sz="1200" dirty="0"/>
          </a:p>
        </p:txBody>
      </p:sp>
      <p:sp>
        <p:nvSpPr>
          <p:cNvPr id="14" name="Rektangel 13"/>
          <p:cNvSpPr/>
          <p:nvPr/>
        </p:nvSpPr>
        <p:spPr>
          <a:xfrm>
            <a:off x="6095999" y="4409625"/>
            <a:ext cx="2124000" cy="72000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30 %</a:t>
            </a:r>
          </a:p>
          <a:p>
            <a:pPr algn="ctr"/>
            <a:r>
              <a:rPr lang="en-US" sz="1200" dirty="0" err="1" smtClean="0"/>
              <a:t>Er</a:t>
            </a:r>
            <a:r>
              <a:rPr lang="en-US" sz="1200" dirty="0" smtClean="0"/>
              <a:t> </a:t>
            </a:r>
            <a:r>
              <a:rPr lang="en-US" sz="1200" dirty="0" err="1" smtClean="0"/>
              <a:t>ikke</a:t>
            </a:r>
            <a:r>
              <a:rPr lang="en-US" sz="1200" dirty="0" smtClean="0"/>
              <a:t> I stand </a:t>
            </a:r>
            <a:r>
              <a:rPr lang="en-US" sz="1200" dirty="0" err="1" smtClean="0"/>
              <a:t>til</a:t>
            </a:r>
            <a:r>
              <a:rPr lang="en-US" sz="1200" dirty="0" smtClean="0"/>
              <a:t> det.</a:t>
            </a:r>
            <a:endParaRPr lang="en-US" sz="1200" dirty="0"/>
          </a:p>
          <a:p>
            <a:pPr algn="ctr"/>
            <a:endParaRPr lang="da-DK" sz="2400" dirty="0"/>
          </a:p>
        </p:txBody>
      </p:sp>
      <p:sp>
        <p:nvSpPr>
          <p:cNvPr id="15" name="Rektangel 14"/>
          <p:cNvSpPr/>
          <p:nvPr/>
        </p:nvSpPr>
        <p:spPr>
          <a:xfrm>
            <a:off x="8637087" y="4006984"/>
            <a:ext cx="2124000" cy="72000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62,1%</a:t>
            </a:r>
          </a:p>
          <a:p>
            <a:pPr algn="ctr"/>
            <a:r>
              <a:rPr lang="en-US" sz="1600" dirty="0" smtClean="0"/>
              <a:t>are </a:t>
            </a:r>
            <a:r>
              <a:rPr lang="en-US" sz="1600" dirty="0"/>
              <a:t>not able to</a:t>
            </a:r>
          </a:p>
          <a:p>
            <a:pPr algn="ctr"/>
            <a:r>
              <a:rPr lang="da-DK" sz="1600" dirty="0" smtClean="0"/>
              <a:t> </a:t>
            </a:r>
            <a:endParaRPr lang="da-DK" sz="1600" dirty="0"/>
          </a:p>
        </p:txBody>
      </p:sp>
      <p:sp>
        <p:nvSpPr>
          <p:cNvPr id="16" name="Rektangel 15"/>
          <p:cNvSpPr/>
          <p:nvPr/>
        </p:nvSpPr>
        <p:spPr>
          <a:xfrm>
            <a:off x="0" y="3377023"/>
            <a:ext cx="12191999" cy="261599"/>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800" b="1" dirty="0"/>
          </a:p>
        </p:txBody>
      </p:sp>
      <p:sp>
        <p:nvSpPr>
          <p:cNvPr id="17" name="Titel 1"/>
          <p:cNvSpPr>
            <a:spLocks noGrp="1"/>
          </p:cNvSpPr>
          <p:nvPr>
            <p:ph type="title"/>
          </p:nvPr>
        </p:nvSpPr>
        <p:spPr>
          <a:xfrm>
            <a:off x="308128" y="6141307"/>
            <a:ext cx="2538460" cy="456287"/>
          </a:xfrm>
          <a:solidFill>
            <a:srgbClr val="FFC000"/>
          </a:solidFill>
        </p:spPr>
        <p:txBody>
          <a:bodyPr>
            <a:normAutofit/>
          </a:bodyPr>
          <a:lstStyle/>
          <a:p>
            <a:pPr algn="ctr"/>
            <a:r>
              <a:rPr lang="da-DK" sz="1800" dirty="0" smtClean="0"/>
              <a:t>Kvinder</a:t>
            </a:r>
            <a:endParaRPr lang="da-DK" sz="1800" dirty="0"/>
          </a:p>
        </p:txBody>
      </p:sp>
      <p:sp>
        <p:nvSpPr>
          <p:cNvPr id="18" name="Rektangel 17"/>
          <p:cNvSpPr/>
          <p:nvPr/>
        </p:nvSpPr>
        <p:spPr>
          <a:xfrm>
            <a:off x="8765638" y="5925789"/>
            <a:ext cx="2124000"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2400" dirty="0" smtClean="0"/>
          </a:p>
          <a:p>
            <a:pPr algn="ctr"/>
            <a:r>
              <a:rPr lang="da-DK" sz="2400" dirty="0" smtClean="0"/>
              <a:t>37,9%</a:t>
            </a:r>
          </a:p>
          <a:p>
            <a:pPr algn="ctr"/>
            <a:r>
              <a:rPr lang="en-US" sz="2400" dirty="0" err="1" smtClean="0"/>
              <a:t>Er</a:t>
            </a:r>
            <a:r>
              <a:rPr lang="en-US" sz="2400" dirty="0" smtClean="0"/>
              <a:t> </a:t>
            </a:r>
            <a:r>
              <a:rPr lang="en-US" sz="2400" dirty="0" err="1" smtClean="0"/>
              <a:t>i</a:t>
            </a:r>
            <a:r>
              <a:rPr lang="en-US" sz="2400" dirty="0" smtClean="0"/>
              <a:t> stand </a:t>
            </a:r>
            <a:r>
              <a:rPr lang="en-US" sz="2400" dirty="0" err="1" smtClean="0"/>
              <a:t>til</a:t>
            </a:r>
            <a:r>
              <a:rPr lang="en-US" sz="2400" dirty="0" smtClean="0"/>
              <a:t> </a:t>
            </a:r>
            <a:r>
              <a:rPr lang="en-US" sz="2400" dirty="0" err="1" smtClean="0"/>
              <a:t>det</a:t>
            </a:r>
            <a:endParaRPr lang="en-US" sz="2400" dirty="0"/>
          </a:p>
          <a:p>
            <a:pPr algn="ctr"/>
            <a:r>
              <a:rPr lang="da-DK" sz="2400" dirty="0" smtClean="0"/>
              <a:t> </a:t>
            </a:r>
            <a:endParaRPr lang="da-DK" sz="2400" dirty="0"/>
          </a:p>
        </p:txBody>
      </p:sp>
      <p:sp>
        <p:nvSpPr>
          <p:cNvPr id="19" name="Rektangel 18"/>
          <p:cNvSpPr/>
          <p:nvPr/>
        </p:nvSpPr>
        <p:spPr>
          <a:xfrm>
            <a:off x="8765637" y="2519902"/>
            <a:ext cx="2290289" cy="720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smtClean="0"/>
              <a:t>66,0 %</a:t>
            </a:r>
          </a:p>
          <a:p>
            <a:pPr algn="ctr"/>
            <a:r>
              <a:rPr lang="en-US" sz="2400" dirty="0" err="1" smtClean="0"/>
              <a:t>Er</a:t>
            </a:r>
            <a:r>
              <a:rPr lang="en-US" sz="2400" dirty="0" smtClean="0"/>
              <a:t> I stand </a:t>
            </a:r>
            <a:r>
              <a:rPr lang="en-US" sz="2400" dirty="0" err="1" smtClean="0"/>
              <a:t>til</a:t>
            </a:r>
            <a:r>
              <a:rPr lang="en-US" sz="2400" dirty="0" smtClean="0"/>
              <a:t> det.</a:t>
            </a:r>
            <a:r>
              <a:rPr lang="da-DK" sz="2400" dirty="0" smtClean="0"/>
              <a:t> </a:t>
            </a:r>
            <a:endParaRPr lang="da-DK" sz="2400" dirty="0"/>
          </a:p>
        </p:txBody>
      </p:sp>
    </p:spTree>
    <p:extLst>
      <p:ext uri="{BB962C8B-B14F-4D97-AF65-F5344CB8AC3E}">
        <p14:creationId xmlns:p14="http://schemas.microsoft.com/office/powerpoint/2010/main" val="31687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p:bldP spid="42" grpId="0" animBg="1"/>
      <p:bldP spid="13" grpId="0" animBg="1"/>
      <p:bldP spid="14" grpId="0" animBg="1"/>
      <p:bldP spid="15" grpId="0" animBg="1"/>
      <p:bldP spid="16"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9" name="Rektangel 28"/>
          <p:cNvSpPr/>
          <p:nvPr/>
        </p:nvSpPr>
        <p:spPr>
          <a:xfrm>
            <a:off x="0" y="0"/>
            <a:ext cx="12191999" cy="726013"/>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Når man ikke er i stand til at løfte 5 kg</a:t>
            </a:r>
            <a:endParaRPr lang="da-DK" sz="2800" b="1" dirty="0"/>
          </a:p>
        </p:txBody>
      </p:sp>
      <p:pic>
        <p:nvPicPr>
          <p:cNvPr id="2" name="Billede 1"/>
          <p:cNvPicPr>
            <a:picLocks noChangeAspect="1"/>
          </p:cNvPicPr>
          <p:nvPr/>
        </p:nvPicPr>
        <p:blipFill>
          <a:blip r:embed="rId3"/>
          <a:stretch>
            <a:fillRect/>
          </a:stretch>
        </p:blipFill>
        <p:spPr>
          <a:xfrm>
            <a:off x="5114298" y="2039826"/>
            <a:ext cx="2558325" cy="2415202"/>
          </a:xfrm>
          <a:prstGeom prst="rect">
            <a:avLst/>
          </a:prstGeom>
        </p:spPr>
      </p:pic>
      <p:pic>
        <p:nvPicPr>
          <p:cNvPr id="4" name="Billede 3"/>
          <p:cNvPicPr>
            <a:picLocks noChangeAspect="1"/>
          </p:cNvPicPr>
          <p:nvPr/>
        </p:nvPicPr>
        <p:blipFill>
          <a:blip r:embed="rId4"/>
          <a:stretch>
            <a:fillRect/>
          </a:stretch>
        </p:blipFill>
        <p:spPr>
          <a:xfrm>
            <a:off x="8040484" y="4083949"/>
            <a:ext cx="2865964" cy="1912978"/>
          </a:xfrm>
          <a:prstGeom prst="rect">
            <a:avLst/>
          </a:prstGeom>
        </p:spPr>
      </p:pic>
      <p:pic>
        <p:nvPicPr>
          <p:cNvPr id="6" name="Billede 5"/>
          <p:cNvPicPr>
            <a:picLocks noChangeAspect="1"/>
          </p:cNvPicPr>
          <p:nvPr/>
        </p:nvPicPr>
        <p:blipFill>
          <a:blip r:embed="rId5"/>
          <a:stretch>
            <a:fillRect/>
          </a:stretch>
        </p:blipFill>
        <p:spPr>
          <a:xfrm>
            <a:off x="2382456" y="3454750"/>
            <a:ext cx="1711536" cy="3171376"/>
          </a:xfrm>
          <a:prstGeom prst="rect">
            <a:avLst/>
          </a:prstGeom>
        </p:spPr>
      </p:pic>
      <p:pic>
        <p:nvPicPr>
          <p:cNvPr id="8" name="Billede 7"/>
          <p:cNvPicPr>
            <a:picLocks noChangeAspect="1"/>
          </p:cNvPicPr>
          <p:nvPr/>
        </p:nvPicPr>
        <p:blipFill>
          <a:blip r:embed="rId6"/>
          <a:stretch>
            <a:fillRect/>
          </a:stretch>
        </p:blipFill>
        <p:spPr>
          <a:xfrm>
            <a:off x="4820531" y="5040438"/>
            <a:ext cx="2550126" cy="1611680"/>
          </a:xfrm>
          <a:prstGeom prst="rect">
            <a:avLst/>
          </a:prstGeom>
        </p:spPr>
      </p:pic>
      <p:pic>
        <p:nvPicPr>
          <p:cNvPr id="11" name="Billede 10"/>
          <p:cNvPicPr>
            <a:picLocks noChangeAspect="1"/>
          </p:cNvPicPr>
          <p:nvPr/>
        </p:nvPicPr>
        <p:blipFill>
          <a:blip r:embed="rId7"/>
          <a:stretch>
            <a:fillRect/>
          </a:stretch>
        </p:blipFill>
        <p:spPr>
          <a:xfrm>
            <a:off x="8967127" y="1046825"/>
            <a:ext cx="1758538" cy="2529700"/>
          </a:xfrm>
          <a:prstGeom prst="rect">
            <a:avLst/>
          </a:prstGeom>
        </p:spPr>
      </p:pic>
      <p:pic>
        <p:nvPicPr>
          <p:cNvPr id="12" name="Billede 11"/>
          <p:cNvPicPr>
            <a:picLocks noChangeAspect="1"/>
          </p:cNvPicPr>
          <p:nvPr/>
        </p:nvPicPr>
        <p:blipFill>
          <a:blip r:embed="rId8"/>
          <a:stretch>
            <a:fillRect/>
          </a:stretch>
        </p:blipFill>
        <p:spPr>
          <a:xfrm>
            <a:off x="3238224" y="726013"/>
            <a:ext cx="2028220" cy="1786257"/>
          </a:xfrm>
          <a:prstGeom prst="rect">
            <a:avLst/>
          </a:prstGeom>
        </p:spPr>
      </p:pic>
      <p:pic>
        <p:nvPicPr>
          <p:cNvPr id="13" name="Billede 12"/>
          <p:cNvPicPr>
            <a:picLocks noChangeAspect="1"/>
          </p:cNvPicPr>
          <p:nvPr/>
        </p:nvPicPr>
        <p:blipFill>
          <a:blip r:embed="rId9"/>
          <a:stretch>
            <a:fillRect/>
          </a:stretch>
        </p:blipFill>
        <p:spPr>
          <a:xfrm>
            <a:off x="531586" y="951902"/>
            <a:ext cx="1581150" cy="4591050"/>
          </a:xfrm>
          <a:prstGeom prst="rect">
            <a:avLst/>
          </a:prstGeom>
        </p:spPr>
      </p:pic>
    </p:spTree>
    <p:extLst>
      <p:ext uri="{BB962C8B-B14F-4D97-AF65-F5344CB8AC3E}">
        <p14:creationId xmlns:p14="http://schemas.microsoft.com/office/powerpoint/2010/main" val="22785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920" y="1240612"/>
            <a:ext cx="2850126" cy="4351338"/>
          </a:xfr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920" y="3582536"/>
            <a:ext cx="4425413" cy="281057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03" y="903371"/>
            <a:ext cx="4597400" cy="2933700"/>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648" y="3972008"/>
            <a:ext cx="3764909" cy="2288066"/>
          </a:xfrm>
          <a:prstGeom prst="rect">
            <a:avLst/>
          </a:prstGeom>
        </p:spPr>
      </p:pic>
      <p:sp>
        <p:nvSpPr>
          <p:cNvPr id="8" name="Rektangel 7"/>
          <p:cNvSpPr/>
          <p:nvPr/>
        </p:nvSpPr>
        <p:spPr>
          <a:xfrm>
            <a:off x="0" y="0"/>
            <a:ext cx="12191999" cy="726013"/>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smtClean="0"/>
              <a:t>Når man ikke er i stand til at løfte 5 kg.</a:t>
            </a:r>
            <a:endParaRPr lang="da-DK" sz="2800" b="1" dirty="0"/>
          </a:p>
        </p:txBody>
      </p:sp>
    </p:spTree>
    <p:extLst>
      <p:ext uri="{BB962C8B-B14F-4D97-AF65-F5344CB8AC3E}">
        <p14:creationId xmlns:p14="http://schemas.microsoft.com/office/powerpoint/2010/main" val="36452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2263" y="2140987"/>
            <a:ext cx="2216986" cy="2216986"/>
          </a:xfr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774" y="428734"/>
            <a:ext cx="2775284" cy="1851635"/>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8340" y="3619098"/>
            <a:ext cx="2266850" cy="1578543"/>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2313" y="4801297"/>
            <a:ext cx="2333872" cy="1657253"/>
          </a:xfrm>
          <a:prstGeom prst="rect">
            <a:avLst/>
          </a:prstGeom>
        </p:spPr>
      </p:pic>
      <p:pic>
        <p:nvPicPr>
          <p:cNvPr id="8" name="Bille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726" y="929871"/>
            <a:ext cx="1909111" cy="1699366"/>
          </a:xfrm>
          <a:prstGeom prst="rect">
            <a:avLst/>
          </a:prstGeom>
        </p:spPr>
      </p:pic>
      <p:pic>
        <p:nvPicPr>
          <p:cNvPr id="9" name="Billed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5401" y="3847854"/>
            <a:ext cx="1945209" cy="2472184"/>
          </a:xfrm>
          <a:prstGeom prst="rect">
            <a:avLst/>
          </a:prstGeom>
        </p:spPr>
      </p:pic>
      <p:pic>
        <p:nvPicPr>
          <p:cNvPr id="10" name="Billed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7385" y="490863"/>
            <a:ext cx="1828800" cy="1371600"/>
          </a:xfrm>
          <a:prstGeom prst="rect">
            <a:avLst/>
          </a:prstGeom>
        </p:spPr>
      </p:pic>
      <p:pic>
        <p:nvPicPr>
          <p:cNvPr id="11" name="Billed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8381" y="2140987"/>
            <a:ext cx="2052186" cy="2052186"/>
          </a:xfrm>
          <a:prstGeom prst="rect">
            <a:avLst/>
          </a:prstGeom>
        </p:spPr>
      </p:pic>
    </p:spTree>
    <p:extLst>
      <p:ext uri="{BB962C8B-B14F-4D97-AF65-F5344CB8AC3E}">
        <p14:creationId xmlns:p14="http://schemas.microsoft.com/office/powerpoint/2010/main" val="63137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1188</Words>
  <Application>Microsoft Office PowerPoint</Application>
  <PresentationFormat>Widescreen</PresentationFormat>
  <Paragraphs>315</Paragraphs>
  <Slides>24</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Kvinder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KVINDER</vt:lpstr>
      <vt:lpstr>PowerPoint-præsentation</vt:lpstr>
      <vt:lpstr>KVINDER</vt:lpstr>
      <vt:lpstr>PowerPoint-præsentation</vt:lpstr>
      <vt:lpstr>PowerPoint-præsentation</vt:lpstr>
      <vt:lpstr>PowerPoint-præsentation</vt:lpstr>
      <vt:lpstr> </vt:lpstr>
      <vt:lpstr>PowerPoint-præsentation</vt:lpstr>
      <vt:lpstr>PowerPoint-præsentation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Christian F Vestergaard (NCV | OJ)</dc:creator>
  <cp:lastModifiedBy>Niels Christian F Vestergaard (NCV | OJ)</cp:lastModifiedBy>
  <cp:revision>29</cp:revision>
  <cp:lastPrinted>2018-12-12T10:43:55Z</cp:lastPrinted>
  <dcterms:created xsi:type="dcterms:W3CDTF">2018-12-11T08:15:01Z</dcterms:created>
  <dcterms:modified xsi:type="dcterms:W3CDTF">2019-12-01T10:53:42Z</dcterms:modified>
</cp:coreProperties>
</file>