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5" r:id="rId2"/>
    <p:sldId id="261" r:id="rId3"/>
    <p:sldId id="267" r:id="rId4"/>
    <p:sldId id="262" r:id="rId5"/>
    <p:sldId id="263" r:id="rId6"/>
    <p:sldId id="264" r:id="rId7"/>
    <p:sldId id="265" r:id="rId8"/>
    <p:sldId id="283" r:id="rId9"/>
    <p:sldId id="279" r:id="rId10"/>
    <p:sldId id="266" r:id="rId11"/>
    <p:sldId id="271" r:id="rId12"/>
    <p:sldId id="272" r:id="rId13"/>
    <p:sldId id="257" r:id="rId14"/>
    <p:sldId id="280" r:id="rId15"/>
    <p:sldId id="259" r:id="rId16"/>
    <p:sldId id="282" r:id="rId17"/>
    <p:sldId id="258" r:id="rId18"/>
    <p:sldId id="268" r:id="rId19"/>
    <p:sldId id="269" r:id="rId20"/>
    <p:sldId id="270" r:id="rId21"/>
    <p:sldId id="278"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9103"/>
  </p:normalViewPr>
  <p:slideViewPr>
    <p:cSldViewPr snapToGrid="0">
      <p:cViewPr varScale="1">
        <p:scale>
          <a:sx n="61" d="100"/>
          <a:sy n="61" d="100"/>
        </p:scale>
        <p:origin x="88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4CB78-7A83-44A4-B348-DB0B19C11720}" type="datetimeFigureOut">
              <a:rPr lang="da-DK" smtClean="0"/>
              <a:t>30-11-2019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217BA-CC59-409A-9564-9BB2C94FE74E}" type="slidenum">
              <a:rPr lang="da-DK" smtClean="0"/>
              <a:t>‹nr.›</a:t>
            </a:fld>
            <a:endParaRPr lang="da-DK"/>
          </a:p>
        </p:txBody>
      </p:sp>
    </p:spTree>
    <p:extLst>
      <p:ext uri="{BB962C8B-B14F-4D97-AF65-F5344CB8AC3E}">
        <p14:creationId xmlns:p14="http://schemas.microsoft.com/office/powerpoint/2010/main" val="324168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Hvis billedet skal oversættes: </a:t>
            </a:r>
          </a:p>
          <a:p>
            <a:r>
              <a:rPr lang="da-DK" dirty="0"/>
              <a:t>HAR VI EN</a:t>
            </a:r>
          </a:p>
          <a:p>
            <a:r>
              <a:rPr lang="da-DK" dirty="0"/>
              <a:t>POSITIV TANKEGANG</a:t>
            </a:r>
          </a:p>
          <a:p>
            <a:r>
              <a:rPr lang="da-DK" dirty="0"/>
              <a:t>ELLER HVORDAN ER VORES TANKEGANG</a:t>
            </a:r>
          </a:p>
        </p:txBody>
      </p:sp>
      <p:sp>
        <p:nvSpPr>
          <p:cNvPr id="4" name="Slide Number Placeholder 3"/>
          <p:cNvSpPr>
            <a:spLocks noGrp="1"/>
          </p:cNvSpPr>
          <p:nvPr>
            <p:ph type="sldNum" sz="quarter" idx="5"/>
          </p:nvPr>
        </p:nvSpPr>
        <p:spPr/>
        <p:txBody>
          <a:bodyPr/>
          <a:lstStyle/>
          <a:p>
            <a:fld id="{DFB217BA-CC59-409A-9564-9BB2C94FE74E}" type="slidenum">
              <a:rPr lang="da-DK" smtClean="0"/>
              <a:t>1</a:t>
            </a:fld>
            <a:endParaRPr lang="da-DK"/>
          </a:p>
        </p:txBody>
      </p:sp>
    </p:spTree>
    <p:extLst>
      <p:ext uri="{BB962C8B-B14F-4D97-AF65-F5344CB8AC3E}">
        <p14:creationId xmlns:p14="http://schemas.microsoft.com/office/powerpoint/2010/main" val="227139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dirty="0" err="1">
                <a:solidFill>
                  <a:schemeClr val="tx1"/>
                </a:solidFill>
              </a:rPr>
              <a:t>Every</a:t>
            </a:r>
            <a:r>
              <a:rPr lang="da-DK" sz="1200" dirty="0">
                <a:solidFill>
                  <a:schemeClr val="tx1"/>
                </a:solidFill>
              </a:rPr>
              <a:t> </a:t>
            </a:r>
            <a:r>
              <a:rPr lang="da-DK" sz="1200" dirty="0" err="1">
                <a:solidFill>
                  <a:schemeClr val="tx1"/>
                </a:solidFill>
              </a:rPr>
              <a:t>ageing</a:t>
            </a:r>
            <a:r>
              <a:rPr lang="da-DK" sz="1200" dirty="0">
                <a:solidFill>
                  <a:schemeClr val="tx1"/>
                </a:solidFill>
              </a:rPr>
              <a:t> </a:t>
            </a:r>
            <a:r>
              <a:rPr lang="da-DK" sz="1200" dirty="0" err="1">
                <a:solidFill>
                  <a:schemeClr val="tx1"/>
                </a:solidFill>
              </a:rPr>
              <a:t>period</a:t>
            </a:r>
            <a:r>
              <a:rPr lang="da-DK" sz="1200" dirty="0">
                <a:solidFill>
                  <a:schemeClr val="tx1"/>
                </a:solidFill>
              </a:rPr>
              <a:t> – </a:t>
            </a:r>
            <a:r>
              <a:rPr lang="da-DK" sz="1200" dirty="0" err="1">
                <a:solidFill>
                  <a:schemeClr val="tx1"/>
                </a:solidFill>
              </a:rPr>
              <a:t>build</a:t>
            </a:r>
            <a:r>
              <a:rPr lang="da-DK" sz="1200" dirty="0">
                <a:solidFill>
                  <a:schemeClr val="tx1"/>
                </a:solidFill>
              </a:rPr>
              <a:t> on the platform of the </a:t>
            </a:r>
            <a:r>
              <a:rPr lang="da-DK" sz="1200" dirty="0" err="1">
                <a:solidFill>
                  <a:schemeClr val="tx1"/>
                </a:solidFill>
              </a:rPr>
              <a:t>previous</a:t>
            </a:r>
            <a:r>
              <a:rPr lang="da-DK" sz="1200" dirty="0">
                <a:solidFill>
                  <a:schemeClr val="tx1"/>
                </a:solidFill>
              </a:rPr>
              <a:t> </a:t>
            </a:r>
            <a:r>
              <a:rPr lang="da-DK" sz="1200" dirty="0" err="1">
                <a:solidFill>
                  <a:schemeClr val="tx1"/>
                </a:solidFill>
              </a:rPr>
              <a:t>lifeconditions</a:t>
            </a:r>
            <a:endParaRPr lang="da-DK" sz="1200" dirty="0">
              <a:solidFill>
                <a:schemeClr val="tx1"/>
              </a:solidFill>
            </a:endParaRPr>
          </a:p>
          <a:p>
            <a:r>
              <a:rPr lang="da-DK" sz="1200" dirty="0">
                <a:solidFill>
                  <a:schemeClr val="tx1"/>
                </a:solidFill>
              </a:rPr>
              <a:t>Jeg er ikke helt sikker på hvad der præcis menes her så oversættelsen er mit bedste bud. </a:t>
            </a:r>
            <a:endParaRPr lang="da-DK" dirty="0"/>
          </a:p>
        </p:txBody>
      </p:sp>
      <p:sp>
        <p:nvSpPr>
          <p:cNvPr id="4" name="Slide Number Placeholder 3"/>
          <p:cNvSpPr>
            <a:spLocks noGrp="1"/>
          </p:cNvSpPr>
          <p:nvPr>
            <p:ph type="sldNum" sz="quarter" idx="5"/>
          </p:nvPr>
        </p:nvSpPr>
        <p:spPr/>
        <p:txBody>
          <a:bodyPr/>
          <a:lstStyle/>
          <a:p>
            <a:fld id="{DFB217BA-CC59-409A-9564-9BB2C94FE74E}" type="slidenum">
              <a:rPr lang="da-DK" smtClean="0"/>
              <a:t>10</a:t>
            </a:fld>
            <a:endParaRPr lang="da-DK"/>
          </a:p>
        </p:txBody>
      </p:sp>
    </p:spTree>
    <p:extLst>
      <p:ext uri="{BB962C8B-B14F-4D97-AF65-F5344CB8AC3E}">
        <p14:creationId xmlns:p14="http://schemas.microsoft.com/office/powerpoint/2010/main" val="10408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3720753-3E6F-4C25-B492-D7E91C829BCD}" type="slidenum">
              <a:rPr lang="da-DK" smtClean="0"/>
              <a:t>13</a:t>
            </a:fld>
            <a:endParaRPr lang="da-DK"/>
          </a:p>
        </p:txBody>
      </p:sp>
    </p:spTree>
    <p:extLst>
      <p:ext uri="{BB962C8B-B14F-4D97-AF65-F5344CB8AC3E}">
        <p14:creationId xmlns:p14="http://schemas.microsoft.com/office/powerpoint/2010/main" val="253146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Tested after retirement going 70 and again becoming 75 year</a:t>
            </a:r>
          </a:p>
          <a:p>
            <a:r>
              <a:rPr lang="da-DK" dirty="0"/>
              <a:t>Originalsætningen er ikke helt klar som min oversættelse er mit bedste bud. </a:t>
            </a:r>
          </a:p>
        </p:txBody>
      </p:sp>
      <p:sp>
        <p:nvSpPr>
          <p:cNvPr id="4" name="Pladsholder til slidenummer 3"/>
          <p:cNvSpPr>
            <a:spLocks noGrp="1"/>
          </p:cNvSpPr>
          <p:nvPr>
            <p:ph type="sldNum" sz="quarter" idx="10"/>
          </p:nvPr>
        </p:nvSpPr>
        <p:spPr/>
        <p:txBody>
          <a:bodyPr/>
          <a:lstStyle/>
          <a:p>
            <a:fld id="{13720753-3E6F-4C25-B492-D7E91C829BCD}" type="slidenum">
              <a:rPr lang="da-DK" smtClean="0"/>
              <a:t>17</a:t>
            </a:fld>
            <a:endParaRPr lang="da-DK"/>
          </a:p>
        </p:txBody>
      </p:sp>
    </p:spTree>
    <p:extLst>
      <p:ext uri="{BB962C8B-B14F-4D97-AF65-F5344CB8AC3E}">
        <p14:creationId xmlns:p14="http://schemas.microsoft.com/office/powerpoint/2010/main" val="380670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67E36AB7-EB84-4799-A56D-78492ACF8CA6}" type="datetimeFigureOut">
              <a:rPr lang="da-DK" smtClean="0"/>
              <a:t>30-11-2019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A20F7D7-C534-42A9-98D5-16B90E224379}" type="slidenum">
              <a:rPr lang="da-DK" smtClean="0"/>
              <a:t>‹nr.›</a:t>
            </a:fld>
            <a:endParaRPr lang="da-DK"/>
          </a:p>
        </p:txBody>
      </p:sp>
    </p:spTree>
    <p:extLst>
      <p:ext uri="{BB962C8B-B14F-4D97-AF65-F5344CB8AC3E}">
        <p14:creationId xmlns:p14="http://schemas.microsoft.com/office/powerpoint/2010/main" val="401116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67E36AB7-EB84-4799-A56D-78492ACF8CA6}" type="datetimeFigureOut">
              <a:rPr lang="da-DK" smtClean="0"/>
              <a:t>30-11-2019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A20F7D7-C534-42A9-98D5-16B90E224379}" type="slidenum">
              <a:rPr lang="da-DK" smtClean="0"/>
              <a:t>‹nr.›</a:t>
            </a:fld>
            <a:endParaRPr lang="da-DK"/>
          </a:p>
        </p:txBody>
      </p:sp>
    </p:spTree>
    <p:extLst>
      <p:ext uri="{BB962C8B-B14F-4D97-AF65-F5344CB8AC3E}">
        <p14:creationId xmlns:p14="http://schemas.microsoft.com/office/powerpoint/2010/main" val="249185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67E36AB7-EB84-4799-A56D-78492ACF8CA6}" type="datetimeFigureOut">
              <a:rPr lang="da-DK" smtClean="0"/>
              <a:t>30-11-2019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A20F7D7-C534-42A9-98D5-16B90E224379}" type="slidenum">
              <a:rPr lang="da-DK" smtClean="0"/>
              <a:t>‹nr.›</a:t>
            </a:fld>
            <a:endParaRPr lang="da-DK"/>
          </a:p>
        </p:txBody>
      </p:sp>
    </p:spTree>
    <p:extLst>
      <p:ext uri="{BB962C8B-B14F-4D97-AF65-F5344CB8AC3E}">
        <p14:creationId xmlns:p14="http://schemas.microsoft.com/office/powerpoint/2010/main" val="294929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67E36AB7-EB84-4799-A56D-78492ACF8CA6}" type="datetimeFigureOut">
              <a:rPr lang="da-DK" smtClean="0"/>
              <a:t>30-11-2019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A20F7D7-C534-42A9-98D5-16B90E224379}" type="slidenum">
              <a:rPr lang="da-DK" smtClean="0"/>
              <a:t>‹nr.›</a:t>
            </a:fld>
            <a:endParaRPr lang="da-DK"/>
          </a:p>
        </p:txBody>
      </p:sp>
    </p:spTree>
    <p:extLst>
      <p:ext uri="{BB962C8B-B14F-4D97-AF65-F5344CB8AC3E}">
        <p14:creationId xmlns:p14="http://schemas.microsoft.com/office/powerpoint/2010/main" val="386093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67E36AB7-EB84-4799-A56D-78492ACF8CA6}" type="datetimeFigureOut">
              <a:rPr lang="da-DK" smtClean="0"/>
              <a:t>30-11-2019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5A20F7D7-C534-42A9-98D5-16B90E224379}" type="slidenum">
              <a:rPr lang="da-DK" smtClean="0"/>
              <a:t>‹nr.›</a:t>
            </a:fld>
            <a:endParaRPr lang="da-DK"/>
          </a:p>
        </p:txBody>
      </p:sp>
    </p:spTree>
    <p:extLst>
      <p:ext uri="{BB962C8B-B14F-4D97-AF65-F5344CB8AC3E}">
        <p14:creationId xmlns:p14="http://schemas.microsoft.com/office/powerpoint/2010/main" val="301126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67E36AB7-EB84-4799-A56D-78492ACF8CA6}" type="datetimeFigureOut">
              <a:rPr lang="da-DK" smtClean="0"/>
              <a:t>30-11-2019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5A20F7D7-C534-42A9-98D5-16B90E224379}" type="slidenum">
              <a:rPr lang="da-DK" smtClean="0"/>
              <a:t>‹nr.›</a:t>
            </a:fld>
            <a:endParaRPr lang="da-DK"/>
          </a:p>
        </p:txBody>
      </p:sp>
    </p:spTree>
    <p:extLst>
      <p:ext uri="{BB962C8B-B14F-4D97-AF65-F5344CB8AC3E}">
        <p14:creationId xmlns:p14="http://schemas.microsoft.com/office/powerpoint/2010/main" val="321189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67E36AB7-EB84-4799-A56D-78492ACF8CA6}" type="datetimeFigureOut">
              <a:rPr lang="da-DK" smtClean="0"/>
              <a:t>30-11-2019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5A20F7D7-C534-42A9-98D5-16B90E224379}" type="slidenum">
              <a:rPr lang="da-DK" smtClean="0"/>
              <a:t>‹nr.›</a:t>
            </a:fld>
            <a:endParaRPr lang="da-DK"/>
          </a:p>
        </p:txBody>
      </p:sp>
    </p:spTree>
    <p:extLst>
      <p:ext uri="{BB962C8B-B14F-4D97-AF65-F5344CB8AC3E}">
        <p14:creationId xmlns:p14="http://schemas.microsoft.com/office/powerpoint/2010/main" val="110501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67E36AB7-EB84-4799-A56D-78492ACF8CA6}" type="datetimeFigureOut">
              <a:rPr lang="da-DK" smtClean="0"/>
              <a:t>30-11-2019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5A20F7D7-C534-42A9-98D5-16B90E224379}" type="slidenum">
              <a:rPr lang="da-DK" smtClean="0"/>
              <a:t>‹nr.›</a:t>
            </a:fld>
            <a:endParaRPr lang="da-DK"/>
          </a:p>
        </p:txBody>
      </p:sp>
    </p:spTree>
    <p:extLst>
      <p:ext uri="{BB962C8B-B14F-4D97-AF65-F5344CB8AC3E}">
        <p14:creationId xmlns:p14="http://schemas.microsoft.com/office/powerpoint/2010/main" val="317325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7E36AB7-EB84-4799-A56D-78492ACF8CA6}" type="datetimeFigureOut">
              <a:rPr lang="da-DK" smtClean="0"/>
              <a:t>30-11-2019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5A20F7D7-C534-42A9-98D5-16B90E224379}" type="slidenum">
              <a:rPr lang="da-DK" smtClean="0"/>
              <a:t>‹nr.›</a:t>
            </a:fld>
            <a:endParaRPr lang="da-DK"/>
          </a:p>
        </p:txBody>
      </p:sp>
    </p:spTree>
    <p:extLst>
      <p:ext uri="{BB962C8B-B14F-4D97-AF65-F5344CB8AC3E}">
        <p14:creationId xmlns:p14="http://schemas.microsoft.com/office/powerpoint/2010/main" val="183450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67E36AB7-EB84-4799-A56D-78492ACF8CA6}" type="datetimeFigureOut">
              <a:rPr lang="da-DK" smtClean="0"/>
              <a:t>30-11-2019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5A20F7D7-C534-42A9-98D5-16B90E224379}" type="slidenum">
              <a:rPr lang="da-DK" smtClean="0"/>
              <a:t>‹nr.›</a:t>
            </a:fld>
            <a:endParaRPr lang="da-DK"/>
          </a:p>
        </p:txBody>
      </p:sp>
    </p:spTree>
    <p:extLst>
      <p:ext uri="{BB962C8B-B14F-4D97-AF65-F5344CB8AC3E}">
        <p14:creationId xmlns:p14="http://schemas.microsoft.com/office/powerpoint/2010/main" val="412653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67E36AB7-EB84-4799-A56D-78492ACF8CA6}" type="datetimeFigureOut">
              <a:rPr lang="da-DK" smtClean="0"/>
              <a:t>30-11-2019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5A20F7D7-C534-42A9-98D5-16B90E224379}" type="slidenum">
              <a:rPr lang="da-DK" smtClean="0"/>
              <a:t>‹nr.›</a:t>
            </a:fld>
            <a:endParaRPr lang="da-DK"/>
          </a:p>
        </p:txBody>
      </p:sp>
    </p:spTree>
    <p:extLst>
      <p:ext uri="{BB962C8B-B14F-4D97-AF65-F5344CB8AC3E}">
        <p14:creationId xmlns:p14="http://schemas.microsoft.com/office/powerpoint/2010/main" val="3570021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36AB7-EB84-4799-A56D-78492ACF8CA6}" type="datetimeFigureOut">
              <a:rPr lang="da-DK" smtClean="0"/>
              <a:t>30-11-2019</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0F7D7-C534-42A9-98D5-16B90E224379}" type="slidenum">
              <a:rPr lang="da-DK" smtClean="0"/>
              <a:t>‹nr.›</a:t>
            </a:fld>
            <a:endParaRPr lang="da-DK"/>
          </a:p>
        </p:txBody>
      </p:sp>
    </p:spTree>
    <p:extLst>
      <p:ext uri="{BB962C8B-B14F-4D97-AF65-F5344CB8AC3E}">
        <p14:creationId xmlns:p14="http://schemas.microsoft.com/office/powerpoint/2010/main" val="3298341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ved=2ahUKEwjU-_bvxPrZAhWD3CwKHacKBKEQjRx6BAgAEAU&amp;url=http://www.delmne.ec.europa.eu/code/navigate.php?Id%3D3873&amp;psig=AOvVaw2vd0Uouawn_Nt5qnrQapL8&amp;ust=152162282059634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dk/url?sa=i&amp;rct=j&amp;q=&amp;esrc=s&amp;source=images&amp;cd=&amp;cad=rja&amp;uact=8&amp;ved=2ahUKEwjU-_bvxPrZAhWD3CwKHacKBKEQjRx6BAgAEAU&amp;url=http://www.delmne.ec.europa.eu/code/navigate.php?Id%3D3873&amp;psig=AOvVaw2vd0Uouawn_Nt5qnrQapL8&amp;ust=1521622820596345" TargetMode="Externa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dk/url?sa=i&amp;rct=j&amp;q=&amp;esrc=s&amp;source=images&amp;cd=&amp;cad=rja&amp;uact=8&amp;ved=2ahUKEwjU-_bvxPrZAhWD3CwKHacKBKEQjRx6BAgAEAU&amp;url=http://www.delmne.ec.europa.eu/code/navigate.php?Id%3D3873&amp;psig=AOvVaw2vd0Uouawn_Nt5qnrQapL8&amp;ust=1521622820596345"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dk/url?sa=i&amp;rct=j&amp;q=&amp;esrc=s&amp;source=images&amp;cd=&amp;cad=rja&amp;uact=8&amp;ved=2ahUKEwjU-_bvxPrZAhWD3CwKHacKBKEQjRx6BAgAEAU&amp;url=http://www.delmne.ec.europa.eu/code/navigate.php?Id%3D3873&amp;psig=AOvVaw2vd0Uouawn_Nt5qnrQapL8&amp;ust=1521622820596345"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cid:image001.jpg@01D37A4A.783D05B0"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dk/url?sa=i&amp;rct=j&amp;q=&amp;esrc=s&amp;source=images&amp;cd=&amp;cad=rja&amp;uact=8&amp;ved=2ahUKEwjU-_bvxPrZAhWD3CwKHacKBKEQjRx6BAgAEAU&amp;url=http://www.delmne.ec.europa.eu/code/navigate.php?Id%3D3873&amp;psig=AOvVaw2vd0Uouawn_Nt5qnrQapL8&amp;ust=1521622820596345" TargetMode="Externa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dk/url?sa=i&amp;rct=j&amp;q=&amp;esrc=s&amp;source=images&amp;cd=&amp;cad=rja&amp;uact=8&amp;ved=2ahUKEwjU-_bvxPrZAhWD3CwKHacKBKEQjRx6BAgAEAU&amp;url=http://www.delmne.ec.europa.eu/code/navigate.php?Id%3D3873&amp;psig=AOvVaw2vd0Uouawn_Nt5qnrQapL8&amp;ust=1521622820596345" TargetMode="Externa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dk/url?sa=i&amp;rct=j&amp;q=&amp;esrc=s&amp;source=images&amp;cd=&amp;cad=rja&amp;uact=8&amp;ved=2ahUKEwjuw8nniZrdAhWCjiwKHbsOBjUQjRx6BAgBEAU&amp;url=https://pxhere.com/fr/photo/427759&amp;psig=AOvVaw3EM-TC6uZ4SJ055GFyFROi&amp;ust=153590061380539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dk/url?sa=i&amp;rct=j&amp;q=&amp;esrc=s&amp;source=images&amp;cd=&amp;cad=rja&amp;uact=8&amp;ved=2ahUKEwjuw8nniZrdAhWCjiwKHbsOBjUQjRx6BAgBEAU&amp;url=https://pxhere.com/fr/photo/427759&amp;psig=AOvVaw3EM-TC6uZ4SJ055GFyFROi&amp;ust=1535900613805394"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dk/url?sa=i&amp;rct=j&amp;q=&amp;esrc=s&amp;source=images&amp;cd=&amp;cad=rja&amp;uact=8&amp;ved=2ahUKEwjuw8nniZrdAhWCjiwKHbsOBjUQjRx6BAgBEAU&amp;url=https://pxhere.com/fr/photo/427759&amp;psig=AOvVaw3EM-TC6uZ4SJ055GFyFROi&amp;ust=153590061380539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1" name="irc_mi" descr="Image result for EU logo">
            <a:hlinkClick r:id="rId3"/>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02947" y="0"/>
            <a:ext cx="1416332" cy="809897"/>
          </a:xfrm>
          <a:prstGeom prst="rect">
            <a:avLst/>
          </a:prstGeom>
          <a:noFill/>
          <a:ln>
            <a:noFill/>
          </a:ln>
        </p:spPr>
      </p:pic>
      <p:sp>
        <p:nvSpPr>
          <p:cNvPr id="5" name="Rektangel 4"/>
          <p:cNvSpPr/>
          <p:nvPr/>
        </p:nvSpPr>
        <p:spPr>
          <a:xfrm>
            <a:off x="720436" y="591127"/>
            <a:ext cx="5929746" cy="11268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sz="6000" dirty="0">
                <a:solidFill>
                  <a:srgbClr val="00B050"/>
                </a:solidFill>
              </a:rPr>
              <a:t>HAR VI ET</a:t>
            </a:r>
          </a:p>
        </p:txBody>
      </p:sp>
      <p:sp>
        <p:nvSpPr>
          <p:cNvPr id="8" name="Rektangel 7"/>
          <p:cNvSpPr/>
          <p:nvPr/>
        </p:nvSpPr>
        <p:spPr>
          <a:xfrm>
            <a:off x="416859" y="5449088"/>
            <a:ext cx="11389659" cy="11268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sz="5400" dirty="0">
                <a:solidFill>
                  <a:srgbClr val="00B050"/>
                </a:solidFill>
              </a:rPr>
              <a:t>ELLER HVORDAN ER VORES TANKEGANG</a:t>
            </a:r>
          </a:p>
        </p:txBody>
      </p:sp>
      <p:pic>
        <p:nvPicPr>
          <p:cNvPr id="6" name="Billede 5"/>
          <p:cNvPicPr>
            <a:picLocks noChangeAspect="1"/>
          </p:cNvPicPr>
          <p:nvPr/>
        </p:nvPicPr>
        <p:blipFill>
          <a:blip r:embed="rId5"/>
          <a:stretch>
            <a:fillRect/>
          </a:stretch>
        </p:blipFill>
        <p:spPr>
          <a:xfrm>
            <a:off x="3711851" y="1717963"/>
            <a:ext cx="4812381" cy="3393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8422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Billed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8" y="4908636"/>
            <a:ext cx="3101010" cy="2098800"/>
          </a:xfrm>
          <a:prstGeom prst="rect">
            <a:avLst/>
          </a:prstGeom>
        </p:spPr>
      </p:pic>
      <p:sp>
        <p:nvSpPr>
          <p:cNvPr id="6" name="Rektangel 5"/>
          <p:cNvSpPr/>
          <p:nvPr/>
        </p:nvSpPr>
        <p:spPr>
          <a:xfrm>
            <a:off x="744583" y="392826"/>
            <a:ext cx="10946673" cy="597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a:solidFill>
                  <a:schemeClr val="tx1"/>
                </a:solidFill>
              </a:rPr>
              <a:t>Hver aldringsperiode – </a:t>
            </a:r>
            <a:endParaRPr lang="da-DK" sz="2800" dirty="0" smtClean="0">
              <a:solidFill>
                <a:schemeClr val="tx1"/>
              </a:solidFill>
            </a:endParaRPr>
          </a:p>
          <a:p>
            <a:pPr algn="ctr"/>
            <a:r>
              <a:rPr lang="da-DK" sz="2800" dirty="0" smtClean="0">
                <a:solidFill>
                  <a:schemeClr val="tx1"/>
                </a:solidFill>
              </a:rPr>
              <a:t>bygges </a:t>
            </a:r>
            <a:r>
              <a:rPr lang="da-DK" sz="2800" dirty="0">
                <a:solidFill>
                  <a:schemeClr val="tx1"/>
                </a:solidFill>
              </a:rPr>
              <a:t>på en platform der består af tidligere levevilkår. </a:t>
            </a:r>
          </a:p>
        </p:txBody>
      </p:sp>
      <p:pic>
        <p:nvPicPr>
          <p:cNvPr id="9" name="Billed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68981" y="4892908"/>
            <a:ext cx="3101010" cy="2098800"/>
          </a:xfrm>
          <a:prstGeom prst="rect">
            <a:avLst/>
          </a:prstGeom>
        </p:spPr>
      </p:pic>
      <p:pic>
        <p:nvPicPr>
          <p:cNvPr id="10" name="Billed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4614" y="4866005"/>
            <a:ext cx="3101011" cy="2098800"/>
          </a:xfrm>
          <a:prstGeom prst="rect">
            <a:avLst/>
          </a:prstGeom>
        </p:spPr>
      </p:pic>
      <p:pic>
        <p:nvPicPr>
          <p:cNvPr id="11" name="Billed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56760" y="4874226"/>
            <a:ext cx="3098946" cy="2097403"/>
          </a:xfrm>
          <a:prstGeom prst="rect">
            <a:avLst/>
          </a:prstGeom>
        </p:spPr>
      </p:pic>
      <p:sp>
        <p:nvSpPr>
          <p:cNvPr id="12" name="Rektangel 11"/>
          <p:cNvSpPr/>
          <p:nvPr/>
        </p:nvSpPr>
        <p:spPr>
          <a:xfrm>
            <a:off x="10228217" y="5082905"/>
            <a:ext cx="966652" cy="67926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b="1" dirty="0"/>
          </a:p>
        </p:txBody>
      </p:sp>
      <p:sp>
        <p:nvSpPr>
          <p:cNvPr id="28" name="Terning 27"/>
          <p:cNvSpPr/>
          <p:nvPr/>
        </p:nvSpPr>
        <p:spPr>
          <a:xfrm>
            <a:off x="10008787" y="4851407"/>
            <a:ext cx="1337880" cy="900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Født 1950erne</a:t>
            </a:r>
          </a:p>
        </p:txBody>
      </p:sp>
      <p:sp>
        <p:nvSpPr>
          <p:cNvPr id="33" name="Terning 32"/>
          <p:cNvSpPr/>
          <p:nvPr/>
        </p:nvSpPr>
        <p:spPr>
          <a:xfrm>
            <a:off x="7243272" y="4952486"/>
            <a:ext cx="1306858" cy="900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Født 1920erne</a:t>
            </a:r>
          </a:p>
        </p:txBody>
      </p:sp>
      <p:sp>
        <p:nvSpPr>
          <p:cNvPr id="34" name="Terning 33"/>
          <p:cNvSpPr/>
          <p:nvPr/>
        </p:nvSpPr>
        <p:spPr>
          <a:xfrm>
            <a:off x="4132585" y="4908636"/>
            <a:ext cx="1367436" cy="900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Født 1890erne</a:t>
            </a:r>
          </a:p>
        </p:txBody>
      </p:sp>
      <p:sp>
        <p:nvSpPr>
          <p:cNvPr id="35" name="Terning 34"/>
          <p:cNvSpPr/>
          <p:nvPr/>
        </p:nvSpPr>
        <p:spPr>
          <a:xfrm>
            <a:off x="899511" y="4942722"/>
            <a:ext cx="1349661" cy="900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Født 1860erne</a:t>
            </a:r>
          </a:p>
        </p:txBody>
      </p:sp>
      <p:sp>
        <p:nvSpPr>
          <p:cNvPr id="42" name="Terning 41"/>
          <p:cNvSpPr/>
          <p:nvPr/>
        </p:nvSpPr>
        <p:spPr>
          <a:xfrm>
            <a:off x="9858884" y="3558722"/>
            <a:ext cx="1705318" cy="1524183"/>
          </a:xfrm>
          <a:prstGeom prst="cub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tx1"/>
                </a:solidFill>
              </a:rPr>
              <a:t>Levevilkår</a:t>
            </a:r>
          </a:p>
          <a:p>
            <a:pPr algn="ctr"/>
            <a:r>
              <a:rPr lang="da-DK" sz="1600" dirty="0">
                <a:solidFill>
                  <a:schemeClr val="tx1"/>
                </a:solidFill>
              </a:rPr>
              <a:t>1950- 2019</a:t>
            </a:r>
          </a:p>
        </p:txBody>
      </p:sp>
      <p:sp>
        <p:nvSpPr>
          <p:cNvPr id="43" name="Terning 42"/>
          <p:cNvSpPr/>
          <p:nvPr/>
        </p:nvSpPr>
        <p:spPr>
          <a:xfrm>
            <a:off x="7110046" y="3644772"/>
            <a:ext cx="1706400" cy="1522800"/>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Levevilkår</a:t>
            </a:r>
          </a:p>
          <a:p>
            <a:pPr algn="ctr"/>
            <a:r>
              <a:rPr lang="da-DK" sz="1400" dirty="0"/>
              <a:t>1920- 1980</a:t>
            </a:r>
          </a:p>
        </p:txBody>
      </p:sp>
      <p:sp>
        <p:nvSpPr>
          <p:cNvPr id="44" name="Terning 43"/>
          <p:cNvSpPr/>
          <p:nvPr/>
        </p:nvSpPr>
        <p:spPr>
          <a:xfrm>
            <a:off x="4043038" y="3624374"/>
            <a:ext cx="1706400" cy="1522800"/>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Levevilkår</a:t>
            </a:r>
          </a:p>
          <a:p>
            <a:pPr algn="ctr"/>
            <a:r>
              <a:rPr lang="da-DK" sz="1400" dirty="0"/>
              <a:t>1890- 1950</a:t>
            </a:r>
          </a:p>
        </p:txBody>
      </p:sp>
      <p:sp>
        <p:nvSpPr>
          <p:cNvPr id="45" name="Terning 44"/>
          <p:cNvSpPr/>
          <p:nvPr/>
        </p:nvSpPr>
        <p:spPr>
          <a:xfrm>
            <a:off x="837985" y="3650803"/>
            <a:ext cx="1706400" cy="1510738"/>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Levevilkår</a:t>
            </a:r>
          </a:p>
          <a:p>
            <a:pPr algn="ctr"/>
            <a:r>
              <a:rPr lang="da-DK" sz="1400" dirty="0"/>
              <a:t>1860- 1920</a:t>
            </a:r>
          </a:p>
        </p:txBody>
      </p:sp>
      <p:sp>
        <p:nvSpPr>
          <p:cNvPr id="38" name="Terning 37"/>
          <p:cNvSpPr/>
          <p:nvPr/>
        </p:nvSpPr>
        <p:spPr>
          <a:xfrm>
            <a:off x="973079" y="2923591"/>
            <a:ext cx="1428145" cy="1000800"/>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dirty="0"/>
          </a:p>
          <a:p>
            <a:pPr algn="ctr"/>
            <a:r>
              <a:rPr lang="da-DK" b="1" dirty="0"/>
              <a:t>60 -65</a:t>
            </a:r>
          </a:p>
          <a:p>
            <a:pPr algn="ctr"/>
            <a:r>
              <a:rPr lang="da-DK" b="1" dirty="0"/>
              <a:t>1920erne</a:t>
            </a:r>
          </a:p>
          <a:p>
            <a:pPr algn="ctr"/>
            <a:endParaRPr lang="da-DK" dirty="0"/>
          </a:p>
        </p:txBody>
      </p:sp>
      <p:sp>
        <p:nvSpPr>
          <p:cNvPr id="41" name="Terning 40"/>
          <p:cNvSpPr/>
          <p:nvPr/>
        </p:nvSpPr>
        <p:spPr>
          <a:xfrm>
            <a:off x="1012758" y="2069025"/>
            <a:ext cx="1401528" cy="1080000"/>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80+ 1940erne</a:t>
            </a:r>
          </a:p>
        </p:txBody>
      </p:sp>
      <p:sp>
        <p:nvSpPr>
          <p:cNvPr id="32" name="Terning 31"/>
          <p:cNvSpPr/>
          <p:nvPr/>
        </p:nvSpPr>
        <p:spPr>
          <a:xfrm>
            <a:off x="7243272" y="2959792"/>
            <a:ext cx="1391036" cy="1000800"/>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t>60 -65</a:t>
            </a:r>
          </a:p>
          <a:p>
            <a:pPr algn="ctr"/>
            <a:r>
              <a:rPr lang="da-DK" b="1" dirty="0"/>
              <a:t>1980erne</a:t>
            </a:r>
          </a:p>
          <a:p>
            <a:pPr algn="ctr"/>
            <a:endParaRPr lang="da-DK" dirty="0"/>
          </a:p>
        </p:txBody>
      </p:sp>
      <p:sp>
        <p:nvSpPr>
          <p:cNvPr id="39" name="Terning 38"/>
          <p:cNvSpPr/>
          <p:nvPr/>
        </p:nvSpPr>
        <p:spPr>
          <a:xfrm>
            <a:off x="7327450" y="2114023"/>
            <a:ext cx="1306858" cy="1080000"/>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80+ 2000-10</a:t>
            </a:r>
          </a:p>
        </p:txBody>
      </p:sp>
      <p:sp>
        <p:nvSpPr>
          <p:cNvPr id="37" name="Terning 36"/>
          <p:cNvSpPr/>
          <p:nvPr/>
        </p:nvSpPr>
        <p:spPr>
          <a:xfrm>
            <a:off x="4203410" y="2921433"/>
            <a:ext cx="1385726" cy="1000800"/>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t>60 -65</a:t>
            </a:r>
          </a:p>
          <a:p>
            <a:pPr algn="ctr"/>
            <a:r>
              <a:rPr lang="da-DK" b="1" dirty="0"/>
              <a:t>1950erne</a:t>
            </a:r>
          </a:p>
          <a:p>
            <a:pPr algn="ctr"/>
            <a:endParaRPr lang="da-DK" dirty="0"/>
          </a:p>
        </p:txBody>
      </p:sp>
      <p:sp>
        <p:nvSpPr>
          <p:cNvPr id="40" name="Terning 39"/>
          <p:cNvSpPr/>
          <p:nvPr/>
        </p:nvSpPr>
        <p:spPr>
          <a:xfrm>
            <a:off x="4229219" y="2069025"/>
            <a:ext cx="1372980" cy="1080000"/>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80+ 1970erne</a:t>
            </a:r>
          </a:p>
        </p:txBody>
      </p:sp>
      <p:sp>
        <p:nvSpPr>
          <p:cNvPr id="27" name="Terning 26"/>
          <p:cNvSpPr/>
          <p:nvPr/>
        </p:nvSpPr>
        <p:spPr>
          <a:xfrm>
            <a:off x="10076419" y="2860225"/>
            <a:ext cx="1306858" cy="999187"/>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dirty="0"/>
          </a:p>
          <a:p>
            <a:pPr algn="ctr"/>
            <a:r>
              <a:rPr lang="da-DK" b="1" dirty="0"/>
              <a:t>60 -65</a:t>
            </a:r>
          </a:p>
          <a:p>
            <a:pPr algn="ctr"/>
            <a:r>
              <a:rPr lang="da-DK" b="1" dirty="0"/>
              <a:t>2019-25</a:t>
            </a:r>
          </a:p>
          <a:p>
            <a:pPr algn="ctr"/>
            <a:endParaRPr lang="da-DK" dirty="0"/>
          </a:p>
        </p:txBody>
      </p:sp>
      <p:sp>
        <p:nvSpPr>
          <p:cNvPr id="30" name="Terning 29"/>
          <p:cNvSpPr/>
          <p:nvPr/>
        </p:nvSpPr>
        <p:spPr>
          <a:xfrm>
            <a:off x="10058114" y="2034591"/>
            <a:ext cx="1306858" cy="1078264"/>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80+ 2030-35</a:t>
            </a:r>
          </a:p>
        </p:txBody>
      </p:sp>
      <p:sp>
        <p:nvSpPr>
          <p:cNvPr id="46" name="Terning 45"/>
          <p:cNvSpPr/>
          <p:nvPr/>
        </p:nvSpPr>
        <p:spPr>
          <a:xfrm>
            <a:off x="7244012" y="1493836"/>
            <a:ext cx="1438468" cy="86696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FORÆLDRE</a:t>
            </a:r>
          </a:p>
        </p:txBody>
      </p:sp>
      <p:sp>
        <p:nvSpPr>
          <p:cNvPr id="47" name="Terning 46"/>
          <p:cNvSpPr/>
          <p:nvPr/>
        </p:nvSpPr>
        <p:spPr>
          <a:xfrm>
            <a:off x="4203410" y="1451676"/>
            <a:ext cx="1438468" cy="86696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BEDSTE-FORÆLDRE</a:t>
            </a:r>
          </a:p>
        </p:txBody>
      </p:sp>
      <p:sp>
        <p:nvSpPr>
          <p:cNvPr id="48" name="Terning 47"/>
          <p:cNvSpPr/>
          <p:nvPr/>
        </p:nvSpPr>
        <p:spPr>
          <a:xfrm>
            <a:off x="1052437" y="1430445"/>
            <a:ext cx="1438468" cy="86696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 x BEDSTE-FORÆLDRE</a:t>
            </a:r>
          </a:p>
        </p:txBody>
      </p:sp>
      <p:sp>
        <p:nvSpPr>
          <p:cNvPr id="31" name="Terning 30"/>
          <p:cNvSpPr/>
          <p:nvPr/>
        </p:nvSpPr>
        <p:spPr>
          <a:xfrm>
            <a:off x="10045052" y="1438613"/>
            <a:ext cx="1440000" cy="86696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OS</a:t>
            </a:r>
          </a:p>
        </p:txBody>
      </p:sp>
    </p:spTree>
    <p:extLst>
      <p:ext uri="{BB962C8B-B14F-4D97-AF65-F5344CB8AC3E}">
        <p14:creationId xmlns:p14="http://schemas.microsoft.com/office/powerpoint/2010/main" val="395247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arn(inVertical)">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arn(inVertical)">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inVertical)">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arn(inVertical)">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barn(inVertical)">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arn(inVertical)">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barn(inVertical)">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arn(inVertical)">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barn(inVertical)">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barn(inVertical)">
                                      <p:cBhvr>
                                        <p:cTn id="92" dur="5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barn(inVertical)">
                                      <p:cBhvr>
                                        <p:cTn id="97" dur="500"/>
                                        <p:tgtEl>
                                          <p:spTgt spid="48"/>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barn(inVertical)">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barn(inVertical)">
                                      <p:cBhvr>
                                        <p:cTn id="107" dur="500"/>
                                        <p:tgtEl>
                                          <p:spTgt spid="4"/>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barn(inVertical)">
                                      <p:cBhvr>
                                        <p:cTn id="112" dur="5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barn(inVertical)">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barn(inVertical)">
                                      <p:cBhvr>
                                        <p:cTn id="1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34" grpId="0" animBg="1"/>
      <p:bldP spid="35" grpId="0" animBg="1"/>
      <p:bldP spid="42" grpId="0" animBg="1"/>
      <p:bldP spid="43" grpId="0" animBg="1"/>
      <p:bldP spid="44" grpId="0" animBg="1"/>
      <p:bldP spid="45" grpId="0" animBg="1"/>
      <p:bldP spid="38" grpId="0" animBg="1"/>
      <p:bldP spid="41" grpId="0" animBg="1"/>
      <p:bldP spid="32" grpId="0" animBg="1"/>
      <p:bldP spid="39" grpId="0" animBg="1"/>
      <p:bldP spid="37" grpId="0" animBg="1"/>
      <p:bldP spid="40" grpId="0" animBg="1"/>
      <p:bldP spid="27" grpId="0" animBg="1"/>
      <p:bldP spid="30" grpId="0" animBg="1"/>
      <p:bldP spid="46" grpId="0" animBg="1"/>
      <p:bldP spid="47" grpId="0" animBg="1"/>
      <p:bldP spid="48"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8" name="Pladsholder til indhold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90354" y="1690688"/>
            <a:ext cx="4329039" cy="4352520"/>
          </a:xfrm>
        </p:spPr>
      </p:pic>
      <p:sp>
        <p:nvSpPr>
          <p:cNvPr id="4" name="Rektangel 3"/>
          <p:cNvSpPr/>
          <p:nvPr/>
        </p:nvSpPr>
        <p:spPr>
          <a:xfrm>
            <a:off x="850688" y="1527901"/>
            <a:ext cx="3277176" cy="9756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solidFill>
                  <a:schemeClr val="tx1"/>
                </a:solidFill>
              </a:rPr>
              <a:t>1: </a:t>
            </a:r>
          </a:p>
          <a:p>
            <a:pPr algn="ctr"/>
            <a:r>
              <a:rPr lang="da-DK" dirty="0">
                <a:solidFill>
                  <a:schemeClr val="tx1"/>
                </a:solidFill>
              </a:rPr>
              <a:t> Akut fysisk sygdom – og efterfølgende invaliditet</a:t>
            </a:r>
          </a:p>
        </p:txBody>
      </p:sp>
      <p:cxnSp>
        <p:nvCxnSpPr>
          <p:cNvPr id="10" name="Lige pilforbindelse 9"/>
          <p:cNvCxnSpPr>
            <a:stCxn id="4" idx="3"/>
          </p:cNvCxnSpPr>
          <p:nvPr/>
        </p:nvCxnSpPr>
        <p:spPr>
          <a:xfrm>
            <a:off x="4127864" y="2015732"/>
            <a:ext cx="4009212" cy="726"/>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p:cNvCxnSpPr/>
          <p:nvPr/>
        </p:nvCxnSpPr>
        <p:spPr>
          <a:xfrm flipV="1">
            <a:off x="4107728" y="3110332"/>
            <a:ext cx="4029348" cy="20723"/>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cxnSp>
        <p:nvCxnSpPr>
          <p:cNvPr id="15" name="Lige pilforbindelse 14"/>
          <p:cNvCxnSpPr/>
          <p:nvPr/>
        </p:nvCxnSpPr>
        <p:spPr>
          <a:xfrm flipV="1">
            <a:off x="3916218" y="3997616"/>
            <a:ext cx="4240993" cy="16909"/>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cxnSp>
        <p:nvCxnSpPr>
          <p:cNvPr id="17" name="Lige pilforbindelse 16"/>
          <p:cNvCxnSpPr>
            <a:stCxn id="7" idx="3"/>
          </p:cNvCxnSpPr>
          <p:nvPr/>
        </p:nvCxnSpPr>
        <p:spPr>
          <a:xfrm flipV="1">
            <a:off x="4094228" y="4821148"/>
            <a:ext cx="4062983" cy="38576"/>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19" name="Rektangel 18"/>
          <p:cNvSpPr/>
          <p:nvPr/>
        </p:nvSpPr>
        <p:spPr>
          <a:xfrm>
            <a:off x="830550" y="2608301"/>
            <a:ext cx="3277178" cy="8872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2</a:t>
            </a:r>
          </a:p>
          <a:p>
            <a:pPr algn="ctr"/>
            <a:r>
              <a:rPr lang="da-DK" dirty="0">
                <a:solidFill>
                  <a:schemeClr val="tx1"/>
                </a:solidFill>
              </a:rPr>
              <a:t>Langsomt udviklende hjerne- og mentale problemer og diagnoser.</a:t>
            </a:r>
          </a:p>
        </p:txBody>
      </p:sp>
      <p:sp>
        <p:nvSpPr>
          <p:cNvPr id="5" name="Rektangel 4"/>
          <p:cNvSpPr/>
          <p:nvPr/>
        </p:nvSpPr>
        <p:spPr>
          <a:xfrm>
            <a:off x="4433456" y="1512921"/>
            <a:ext cx="2895728" cy="283653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chemeClr val="tx1"/>
                </a:solidFill>
              </a:rPr>
              <a:t>Vi ved</a:t>
            </a:r>
          </a:p>
          <a:p>
            <a:pPr algn="ctr"/>
            <a:r>
              <a:rPr lang="da-DK" sz="2400" dirty="0">
                <a:solidFill>
                  <a:schemeClr val="tx1"/>
                </a:solidFill>
              </a:rPr>
              <a:t>vi er i stand til at </a:t>
            </a:r>
            <a:r>
              <a:rPr lang="da-DK" sz="2800" b="1" dirty="0">
                <a:solidFill>
                  <a:schemeClr val="tx1"/>
                </a:solidFill>
              </a:rPr>
              <a:t>forhindre – forsinke</a:t>
            </a:r>
          </a:p>
          <a:p>
            <a:pPr algn="ctr"/>
            <a:r>
              <a:rPr lang="da-DK" sz="2400" dirty="0">
                <a:solidFill>
                  <a:schemeClr val="tx1"/>
                </a:solidFill>
              </a:rPr>
              <a:t>disse årsager</a:t>
            </a:r>
          </a:p>
        </p:txBody>
      </p:sp>
      <p:sp>
        <p:nvSpPr>
          <p:cNvPr id="7" name="Rektangel 6"/>
          <p:cNvSpPr/>
          <p:nvPr/>
        </p:nvSpPr>
        <p:spPr>
          <a:xfrm>
            <a:off x="817049" y="4492622"/>
            <a:ext cx="3277179" cy="7342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4</a:t>
            </a:r>
          </a:p>
          <a:p>
            <a:pPr algn="ctr"/>
            <a:r>
              <a:rPr lang="da-DK" dirty="0">
                <a:solidFill>
                  <a:schemeClr val="tx1"/>
                </a:solidFill>
              </a:rPr>
              <a:t>Langsomt bliver man afhængig. </a:t>
            </a:r>
          </a:p>
        </p:txBody>
      </p:sp>
      <p:sp>
        <p:nvSpPr>
          <p:cNvPr id="6" name="Rektangel 5"/>
          <p:cNvSpPr/>
          <p:nvPr/>
        </p:nvSpPr>
        <p:spPr>
          <a:xfrm>
            <a:off x="817049" y="3559789"/>
            <a:ext cx="3277178" cy="80464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3: </a:t>
            </a:r>
          </a:p>
          <a:p>
            <a:pPr algn="ctr"/>
            <a:r>
              <a:rPr lang="da-DK" dirty="0">
                <a:solidFill>
                  <a:schemeClr val="tx1"/>
                </a:solidFill>
              </a:rPr>
              <a:t>Psykiatriske problemer og diagnoser. </a:t>
            </a:r>
          </a:p>
        </p:txBody>
      </p:sp>
      <p:sp>
        <p:nvSpPr>
          <p:cNvPr id="23" name="Rektangel 22"/>
          <p:cNvSpPr/>
          <p:nvPr/>
        </p:nvSpPr>
        <p:spPr>
          <a:xfrm>
            <a:off x="817049" y="5309004"/>
            <a:ext cx="3277179" cy="7342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5</a:t>
            </a:r>
          </a:p>
          <a:p>
            <a:pPr algn="ctr"/>
            <a:r>
              <a:rPr lang="da-DK" dirty="0">
                <a:solidFill>
                  <a:schemeClr val="tx1"/>
                </a:solidFill>
              </a:rPr>
              <a:t>Ulykker – fald</a:t>
            </a:r>
          </a:p>
        </p:txBody>
      </p:sp>
      <p:cxnSp>
        <p:nvCxnSpPr>
          <p:cNvPr id="24" name="Lige pilforbindelse 23"/>
          <p:cNvCxnSpPr/>
          <p:nvPr/>
        </p:nvCxnSpPr>
        <p:spPr>
          <a:xfrm flipV="1">
            <a:off x="4094227" y="5615709"/>
            <a:ext cx="4042849" cy="6310"/>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21" name="Rektangel 20"/>
          <p:cNvSpPr/>
          <p:nvPr/>
        </p:nvSpPr>
        <p:spPr>
          <a:xfrm>
            <a:off x="4525818" y="4452353"/>
            <a:ext cx="2803365" cy="1590856"/>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r>
              <a:rPr lang="da-DK" sz="2400" dirty="0">
                <a:solidFill>
                  <a:schemeClr val="tx1"/>
                </a:solidFill>
              </a:rPr>
              <a:t>MEN </a:t>
            </a:r>
          </a:p>
          <a:p>
            <a:pPr algn="ctr"/>
            <a:r>
              <a:rPr lang="da-DK" sz="2400" dirty="0">
                <a:solidFill>
                  <a:schemeClr val="tx1"/>
                </a:solidFill>
              </a:rPr>
              <a:t>alt for mange mister deres uafhængighed på grund af 4 og 5</a:t>
            </a:r>
          </a:p>
        </p:txBody>
      </p:sp>
      <p:sp>
        <p:nvSpPr>
          <p:cNvPr id="25" name="Titel 1"/>
          <p:cNvSpPr txBox="1">
            <a:spLocks/>
          </p:cNvSpPr>
          <p:nvPr/>
        </p:nvSpPr>
        <p:spPr>
          <a:xfrm>
            <a:off x="83055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t>VEJEN TIL AFHÆNGIGHED:</a:t>
            </a:r>
          </a:p>
        </p:txBody>
      </p:sp>
    </p:spTree>
    <p:extLst>
      <p:ext uri="{BB962C8B-B14F-4D97-AF65-F5344CB8AC3E}">
        <p14:creationId xmlns:p14="http://schemas.microsoft.com/office/powerpoint/2010/main" val="176770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5" grpId="0" animBg="1"/>
      <p:bldP spid="7" grpId="0" animBg="1"/>
      <p:bldP spid="6" grpId="0" animBg="1"/>
      <p:bldP spid="23"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Rektangel 5"/>
          <p:cNvSpPr/>
          <p:nvPr/>
        </p:nvSpPr>
        <p:spPr>
          <a:xfrm>
            <a:off x="1332411" y="783771"/>
            <a:ext cx="4049486" cy="1384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600">
              <a:solidFill>
                <a:schemeClr val="tx1"/>
              </a:solidFill>
            </a:endParaRPr>
          </a:p>
        </p:txBody>
      </p:sp>
      <p:sp>
        <p:nvSpPr>
          <p:cNvPr id="7" name="Rektangel 6"/>
          <p:cNvSpPr/>
          <p:nvPr/>
        </p:nvSpPr>
        <p:spPr>
          <a:xfrm>
            <a:off x="2554848" y="3007206"/>
            <a:ext cx="7393577" cy="59839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r>
              <a:rPr lang="da-DK" sz="2000" dirty="0">
                <a:solidFill>
                  <a:schemeClr val="tx1"/>
                </a:solidFill>
              </a:rPr>
              <a:t>4. Langsom svækkelse af bøjemusklerne i vores underarme.</a:t>
            </a:r>
          </a:p>
        </p:txBody>
      </p:sp>
      <p:sp>
        <p:nvSpPr>
          <p:cNvPr id="5" name="Rektangel 4"/>
          <p:cNvSpPr/>
          <p:nvPr/>
        </p:nvSpPr>
        <p:spPr>
          <a:xfrm>
            <a:off x="2554853" y="889942"/>
            <a:ext cx="7393577" cy="734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pPr>
            <a:r>
              <a:rPr lang="da-DK" sz="2000" dirty="0">
                <a:solidFill>
                  <a:schemeClr val="tx1"/>
                </a:solidFill>
              </a:rPr>
              <a:t>Langsom reduktion af vores fysiske form/udholdenhed. </a:t>
            </a:r>
          </a:p>
        </p:txBody>
      </p:sp>
      <p:sp>
        <p:nvSpPr>
          <p:cNvPr id="8" name="Rektangel 7"/>
          <p:cNvSpPr/>
          <p:nvPr/>
        </p:nvSpPr>
        <p:spPr>
          <a:xfrm>
            <a:off x="2566278" y="1563230"/>
            <a:ext cx="7393577" cy="62757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r>
              <a:rPr lang="da-DK" sz="2000" dirty="0">
                <a:solidFill>
                  <a:schemeClr val="tx1"/>
                </a:solidFill>
              </a:rPr>
              <a:t>2. Langsom reduktion af vores balanceevne.</a:t>
            </a:r>
          </a:p>
        </p:txBody>
      </p:sp>
      <p:sp>
        <p:nvSpPr>
          <p:cNvPr id="9" name="Rektangel 8"/>
          <p:cNvSpPr/>
          <p:nvPr/>
        </p:nvSpPr>
        <p:spPr>
          <a:xfrm>
            <a:off x="2554848" y="2149337"/>
            <a:ext cx="7393577" cy="841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a-DK" sz="2000" dirty="0">
                <a:solidFill>
                  <a:schemeClr val="tx1"/>
                </a:solidFill>
              </a:rPr>
              <a:t>3. Langsom reduktion i hvor meget musklerne i vores lår kan strækkes. (Musklerne på bagsiden af lårene)</a:t>
            </a:r>
          </a:p>
        </p:txBody>
      </p:sp>
      <p:sp>
        <p:nvSpPr>
          <p:cNvPr id="10" name="Rektangel 9"/>
          <p:cNvSpPr/>
          <p:nvPr/>
        </p:nvSpPr>
        <p:spPr>
          <a:xfrm>
            <a:off x="2554848" y="5725877"/>
            <a:ext cx="7393577" cy="52107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r>
              <a:rPr lang="da-DK" sz="2000" dirty="0">
                <a:solidFill>
                  <a:schemeClr val="tx1"/>
                </a:solidFill>
              </a:rPr>
              <a:t>8. Problemer med vores blodtryk. </a:t>
            </a:r>
            <a:endParaRPr lang="da-DK" sz="2000" dirty="0">
              <a:solidFill>
                <a:schemeClr val="tx1"/>
              </a:solidFill>
              <a:effectLst/>
            </a:endParaRPr>
          </a:p>
        </p:txBody>
      </p:sp>
      <p:sp>
        <p:nvSpPr>
          <p:cNvPr id="2" name="Pentagon 1"/>
          <p:cNvSpPr/>
          <p:nvPr/>
        </p:nvSpPr>
        <p:spPr>
          <a:xfrm>
            <a:off x="428016" y="2412882"/>
            <a:ext cx="2126832" cy="15986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8 afgørende fysiske faktorer for at undgå at miste vores uafhængighed.</a:t>
            </a:r>
          </a:p>
        </p:txBody>
      </p:sp>
      <p:sp>
        <p:nvSpPr>
          <p:cNvPr id="12" name="Rektangel 11"/>
          <p:cNvSpPr/>
          <p:nvPr/>
        </p:nvSpPr>
        <p:spPr>
          <a:xfrm>
            <a:off x="2554848" y="3682272"/>
            <a:ext cx="7393577" cy="508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a-DK" sz="2000" dirty="0">
                <a:solidFill>
                  <a:schemeClr val="tx1"/>
                </a:solidFill>
              </a:rPr>
              <a:t>5. For høj eller, overraskende for mange, for LAV BMI. </a:t>
            </a:r>
          </a:p>
        </p:txBody>
      </p:sp>
      <p:sp>
        <p:nvSpPr>
          <p:cNvPr id="13" name="Rektangel 12"/>
          <p:cNvSpPr/>
          <p:nvPr/>
        </p:nvSpPr>
        <p:spPr>
          <a:xfrm>
            <a:off x="2554848" y="4387423"/>
            <a:ext cx="8334824" cy="52107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lvl="0"/>
            <a:r>
              <a:rPr lang="da-DK" sz="2000" dirty="0">
                <a:solidFill>
                  <a:schemeClr val="tx1"/>
                </a:solidFill>
              </a:rPr>
              <a:t>6. Langsom ændring i vores fedtprocent – balancen mellem fedt og muskler. </a:t>
            </a:r>
          </a:p>
        </p:txBody>
      </p:sp>
      <p:sp>
        <p:nvSpPr>
          <p:cNvPr id="14" name="Rektangel 13"/>
          <p:cNvSpPr/>
          <p:nvPr/>
        </p:nvSpPr>
        <p:spPr>
          <a:xfrm>
            <a:off x="2554848" y="4994800"/>
            <a:ext cx="7393577" cy="521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a-DK" sz="2000" dirty="0">
                <a:solidFill>
                  <a:schemeClr val="tx1"/>
                </a:solidFill>
              </a:rPr>
              <a:t>7. Vores hofteomkreds. </a:t>
            </a:r>
            <a:endParaRPr lang="da-DK" sz="2000" dirty="0">
              <a:solidFill>
                <a:schemeClr val="tx1"/>
              </a:solidFill>
              <a:effectLst/>
            </a:endParaRPr>
          </a:p>
        </p:txBody>
      </p:sp>
      <p:sp>
        <p:nvSpPr>
          <p:cNvPr id="15" name="Titel 1"/>
          <p:cNvSpPr txBox="1">
            <a:spLocks/>
          </p:cNvSpPr>
          <p:nvPr/>
        </p:nvSpPr>
        <p:spPr>
          <a:xfrm>
            <a:off x="830550" y="365125"/>
            <a:ext cx="10515600" cy="54343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t>VEJEN TIL AFHÆNGIGHED:</a:t>
            </a:r>
          </a:p>
        </p:txBody>
      </p:sp>
    </p:spTree>
    <p:extLst>
      <p:ext uri="{BB962C8B-B14F-4D97-AF65-F5344CB8AC3E}">
        <p14:creationId xmlns:p14="http://schemas.microsoft.com/office/powerpoint/2010/main" val="20915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8" grpId="0" animBg="1"/>
      <p:bldP spid="9" grpId="0"/>
      <p:bldP spid="10" grpId="0" animBg="1"/>
      <p:bldP spid="12" grpId="0"/>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9312" y="952901"/>
            <a:ext cx="7821889" cy="5215245"/>
          </a:xfrm>
          <a:prstGeom prst="rect">
            <a:avLst/>
          </a:prstGeom>
        </p:spPr>
      </p:pic>
    </p:spTree>
    <p:extLst>
      <p:ext uri="{BB962C8B-B14F-4D97-AF65-F5344CB8AC3E}">
        <p14:creationId xmlns:p14="http://schemas.microsoft.com/office/powerpoint/2010/main" val="3985447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ktangel 3"/>
          <p:cNvSpPr/>
          <p:nvPr/>
        </p:nvSpPr>
        <p:spPr>
          <a:xfrm>
            <a:off x="232416" y="3203274"/>
            <a:ext cx="813448" cy="26897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60 w</a:t>
            </a:r>
          </a:p>
          <a:p>
            <a:pPr algn="ctr"/>
            <a:endParaRPr lang="da-DK" dirty="0">
              <a:solidFill>
                <a:schemeClr val="tx1"/>
              </a:solidFill>
            </a:endParaRPr>
          </a:p>
          <a:p>
            <a:pPr algn="ctr"/>
            <a:r>
              <a:rPr lang="da-DK" dirty="0">
                <a:solidFill>
                  <a:schemeClr val="tx1"/>
                </a:solidFill>
              </a:rPr>
              <a:t>arbejde</a:t>
            </a:r>
          </a:p>
          <a:p>
            <a:pPr algn="ctr"/>
            <a:r>
              <a:rPr lang="da-DK" dirty="0">
                <a:solidFill>
                  <a:schemeClr val="tx1"/>
                </a:solidFill>
              </a:rPr>
              <a:t>X 5</a:t>
            </a:r>
          </a:p>
        </p:txBody>
      </p:sp>
      <p:sp>
        <p:nvSpPr>
          <p:cNvPr id="5" name="Rektangel 4"/>
          <p:cNvSpPr/>
          <p:nvPr/>
        </p:nvSpPr>
        <p:spPr>
          <a:xfrm>
            <a:off x="1073195" y="4662619"/>
            <a:ext cx="439200" cy="1229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a:t>
            </a:r>
          </a:p>
        </p:txBody>
      </p:sp>
      <p:sp>
        <p:nvSpPr>
          <p:cNvPr id="6" name="Rektangel 5"/>
          <p:cNvSpPr/>
          <p:nvPr/>
        </p:nvSpPr>
        <p:spPr>
          <a:xfrm>
            <a:off x="1538448" y="4287613"/>
            <a:ext cx="439200" cy="16181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a:t>
            </a:r>
          </a:p>
        </p:txBody>
      </p:sp>
      <p:sp>
        <p:nvSpPr>
          <p:cNvPr id="7" name="Rektangel 6"/>
          <p:cNvSpPr/>
          <p:nvPr/>
        </p:nvSpPr>
        <p:spPr>
          <a:xfrm>
            <a:off x="1981615" y="4824042"/>
            <a:ext cx="439200" cy="10817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3</a:t>
            </a:r>
          </a:p>
        </p:txBody>
      </p:sp>
      <p:sp>
        <p:nvSpPr>
          <p:cNvPr id="8" name="Rektangel 7"/>
          <p:cNvSpPr/>
          <p:nvPr/>
        </p:nvSpPr>
        <p:spPr>
          <a:xfrm>
            <a:off x="4687972" y="4276315"/>
            <a:ext cx="439200" cy="162269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8</a:t>
            </a:r>
          </a:p>
        </p:txBody>
      </p:sp>
      <p:sp>
        <p:nvSpPr>
          <p:cNvPr id="9" name="Rektangel 8"/>
          <p:cNvSpPr/>
          <p:nvPr/>
        </p:nvSpPr>
        <p:spPr>
          <a:xfrm>
            <a:off x="8453253" y="4160069"/>
            <a:ext cx="439200" cy="17893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15</a:t>
            </a:r>
          </a:p>
        </p:txBody>
      </p:sp>
      <p:sp>
        <p:nvSpPr>
          <p:cNvPr id="10" name="Rektangel 9"/>
          <p:cNvSpPr/>
          <p:nvPr/>
        </p:nvSpPr>
        <p:spPr>
          <a:xfrm>
            <a:off x="9495079" y="4348396"/>
            <a:ext cx="439200" cy="16226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17</a:t>
            </a:r>
          </a:p>
        </p:txBody>
      </p:sp>
      <p:sp>
        <p:nvSpPr>
          <p:cNvPr id="13" name="Rektangel 12"/>
          <p:cNvSpPr/>
          <p:nvPr/>
        </p:nvSpPr>
        <p:spPr>
          <a:xfrm>
            <a:off x="4222619" y="5077446"/>
            <a:ext cx="439200" cy="84261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7</a:t>
            </a:r>
          </a:p>
        </p:txBody>
      </p:sp>
      <p:sp>
        <p:nvSpPr>
          <p:cNvPr id="17" name="Rektangel 16"/>
          <p:cNvSpPr/>
          <p:nvPr/>
        </p:nvSpPr>
        <p:spPr>
          <a:xfrm flipH="1">
            <a:off x="9495079" y="5968343"/>
            <a:ext cx="2401745" cy="4761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Vi gør det et par gange om året</a:t>
            </a:r>
          </a:p>
        </p:txBody>
      </p:sp>
      <p:sp>
        <p:nvSpPr>
          <p:cNvPr id="18" name="Rektangel 17"/>
          <p:cNvSpPr/>
          <p:nvPr/>
        </p:nvSpPr>
        <p:spPr>
          <a:xfrm>
            <a:off x="11472810" y="4009608"/>
            <a:ext cx="437467" cy="196032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30 w</a:t>
            </a:r>
          </a:p>
          <a:p>
            <a:pPr algn="ctr"/>
            <a:endParaRPr lang="da-DK" dirty="0">
              <a:solidFill>
                <a:schemeClr val="tx1"/>
              </a:solidFill>
            </a:endParaRPr>
          </a:p>
          <a:p>
            <a:pPr algn="ctr"/>
            <a:endParaRPr lang="da-DK" dirty="0">
              <a:solidFill>
                <a:schemeClr val="tx1"/>
              </a:solidFill>
            </a:endParaRPr>
          </a:p>
          <a:p>
            <a:pPr algn="ctr"/>
            <a:r>
              <a:rPr lang="da-DK" dirty="0">
                <a:solidFill>
                  <a:schemeClr val="tx1"/>
                </a:solidFill>
              </a:rPr>
              <a:t>21</a:t>
            </a:r>
          </a:p>
        </p:txBody>
      </p:sp>
      <p:sp>
        <p:nvSpPr>
          <p:cNvPr id="19" name="Rektangel 18"/>
          <p:cNvSpPr/>
          <p:nvPr/>
        </p:nvSpPr>
        <p:spPr>
          <a:xfrm>
            <a:off x="10976104" y="5117696"/>
            <a:ext cx="439200" cy="84260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20</a:t>
            </a:r>
          </a:p>
        </p:txBody>
      </p:sp>
      <p:sp>
        <p:nvSpPr>
          <p:cNvPr id="20" name="Rektangel 19"/>
          <p:cNvSpPr/>
          <p:nvPr/>
        </p:nvSpPr>
        <p:spPr>
          <a:xfrm>
            <a:off x="7465903" y="4546251"/>
            <a:ext cx="439200" cy="14095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13</a:t>
            </a:r>
          </a:p>
        </p:txBody>
      </p:sp>
      <p:sp>
        <p:nvSpPr>
          <p:cNvPr id="21" name="Rektangel 20"/>
          <p:cNvSpPr/>
          <p:nvPr/>
        </p:nvSpPr>
        <p:spPr>
          <a:xfrm>
            <a:off x="5167902" y="4827788"/>
            <a:ext cx="439200" cy="108176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9</a:t>
            </a:r>
          </a:p>
        </p:txBody>
      </p:sp>
      <p:sp>
        <p:nvSpPr>
          <p:cNvPr id="22" name="Rektangel 21"/>
          <p:cNvSpPr/>
          <p:nvPr/>
        </p:nvSpPr>
        <p:spPr>
          <a:xfrm>
            <a:off x="5671587" y="4486458"/>
            <a:ext cx="439200" cy="14095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10</a:t>
            </a:r>
          </a:p>
        </p:txBody>
      </p:sp>
      <p:sp>
        <p:nvSpPr>
          <p:cNvPr id="23" name="Rektangel 22"/>
          <p:cNvSpPr/>
          <p:nvPr/>
        </p:nvSpPr>
        <p:spPr>
          <a:xfrm>
            <a:off x="7962609" y="4342232"/>
            <a:ext cx="439200" cy="161633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14</a:t>
            </a:r>
          </a:p>
        </p:txBody>
      </p:sp>
      <p:sp>
        <p:nvSpPr>
          <p:cNvPr id="24" name="Rektangel 23"/>
          <p:cNvSpPr/>
          <p:nvPr/>
        </p:nvSpPr>
        <p:spPr>
          <a:xfrm>
            <a:off x="6978994" y="4001854"/>
            <a:ext cx="439200" cy="195395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12</a:t>
            </a:r>
          </a:p>
        </p:txBody>
      </p:sp>
      <p:sp>
        <p:nvSpPr>
          <p:cNvPr id="26" name="Titel 1"/>
          <p:cNvSpPr txBox="1">
            <a:spLocks/>
          </p:cNvSpPr>
          <p:nvPr/>
        </p:nvSpPr>
        <p:spPr>
          <a:xfrm>
            <a:off x="2714702" y="1484725"/>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a-DK" dirty="0"/>
          </a:p>
        </p:txBody>
      </p:sp>
      <p:sp>
        <p:nvSpPr>
          <p:cNvPr id="15" name="Rektangel 14"/>
          <p:cNvSpPr/>
          <p:nvPr/>
        </p:nvSpPr>
        <p:spPr>
          <a:xfrm flipH="1">
            <a:off x="4203173" y="5896018"/>
            <a:ext cx="2388073" cy="51027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1 – 5  gange om ugen</a:t>
            </a:r>
          </a:p>
        </p:txBody>
      </p:sp>
      <p:sp>
        <p:nvSpPr>
          <p:cNvPr id="16" name="Rektangel 15"/>
          <p:cNvSpPr/>
          <p:nvPr/>
        </p:nvSpPr>
        <p:spPr>
          <a:xfrm flipH="1">
            <a:off x="6965540" y="5955811"/>
            <a:ext cx="2415199" cy="51027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1-3 gange om måneden</a:t>
            </a:r>
          </a:p>
        </p:txBody>
      </p:sp>
      <p:sp>
        <p:nvSpPr>
          <p:cNvPr id="31" name="Rektangel 30"/>
          <p:cNvSpPr/>
          <p:nvPr/>
        </p:nvSpPr>
        <p:spPr>
          <a:xfrm>
            <a:off x="9991785" y="3533377"/>
            <a:ext cx="439200" cy="242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40 w</a:t>
            </a:r>
          </a:p>
          <a:p>
            <a:pPr algn="ctr"/>
            <a:endParaRPr lang="da-DK" dirty="0"/>
          </a:p>
          <a:p>
            <a:pPr algn="ctr"/>
            <a:r>
              <a:rPr lang="da-DK" dirty="0"/>
              <a:t>18  </a:t>
            </a:r>
          </a:p>
        </p:txBody>
      </p:sp>
      <p:sp>
        <p:nvSpPr>
          <p:cNvPr id="32" name="Rektangel 31"/>
          <p:cNvSpPr/>
          <p:nvPr/>
        </p:nvSpPr>
        <p:spPr>
          <a:xfrm>
            <a:off x="10485460" y="3822399"/>
            <a:ext cx="439200" cy="21418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35 w</a:t>
            </a:r>
          </a:p>
          <a:p>
            <a:pPr algn="ctr"/>
            <a:endParaRPr lang="da-DK" dirty="0">
              <a:solidFill>
                <a:schemeClr val="tx1"/>
              </a:solidFill>
            </a:endParaRPr>
          </a:p>
          <a:p>
            <a:pPr algn="ctr"/>
            <a:r>
              <a:rPr lang="da-DK" dirty="0">
                <a:solidFill>
                  <a:schemeClr val="tx1"/>
                </a:solidFill>
              </a:rPr>
              <a:t>19</a:t>
            </a:r>
          </a:p>
          <a:p>
            <a:pPr algn="ctr"/>
            <a:endParaRPr lang="da-DK" dirty="0">
              <a:solidFill>
                <a:schemeClr val="tx1"/>
              </a:solidFill>
            </a:endParaRPr>
          </a:p>
        </p:txBody>
      </p:sp>
      <p:sp>
        <p:nvSpPr>
          <p:cNvPr id="14" name="Rektangel 13"/>
          <p:cNvSpPr/>
          <p:nvPr/>
        </p:nvSpPr>
        <p:spPr>
          <a:xfrm flipH="1">
            <a:off x="230907" y="5896018"/>
            <a:ext cx="3584517" cy="5217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Dagligt</a:t>
            </a:r>
          </a:p>
        </p:txBody>
      </p:sp>
      <p:sp>
        <p:nvSpPr>
          <p:cNvPr id="34" name="Rektangel 33"/>
          <p:cNvSpPr/>
          <p:nvPr/>
        </p:nvSpPr>
        <p:spPr>
          <a:xfrm>
            <a:off x="6156768" y="3941138"/>
            <a:ext cx="439200" cy="196032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11</a:t>
            </a:r>
          </a:p>
        </p:txBody>
      </p:sp>
      <p:sp>
        <p:nvSpPr>
          <p:cNvPr id="35" name="Rektangel 34"/>
          <p:cNvSpPr/>
          <p:nvPr/>
        </p:nvSpPr>
        <p:spPr>
          <a:xfrm>
            <a:off x="8927867" y="4867695"/>
            <a:ext cx="439200" cy="10817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16</a:t>
            </a:r>
          </a:p>
        </p:txBody>
      </p:sp>
      <p:sp>
        <p:nvSpPr>
          <p:cNvPr id="36" name="Rektangel 35"/>
          <p:cNvSpPr/>
          <p:nvPr/>
        </p:nvSpPr>
        <p:spPr>
          <a:xfrm>
            <a:off x="2430636" y="5038691"/>
            <a:ext cx="439200" cy="84260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4</a:t>
            </a:r>
          </a:p>
        </p:txBody>
      </p:sp>
      <p:sp>
        <p:nvSpPr>
          <p:cNvPr id="37" name="Rektangel 36"/>
          <p:cNvSpPr/>
          <p:nvPr/>
        </p:nvSpPr>
        <p:spPr>
          <a:xfrm>
            <a:off x="2880850" y="4483840"/>
            <a:ext cx="439200" cy="14095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5</a:t>
            </a:r>
          </a:p>
        </p:txBody>
      </p:sp>
      <p:sp>
        <p:nvSpPr>
          <p:cNvPr id="38" name="Rektangel 37"/>
          <p:cNvSpPr/>
          <p:nvPr/>
        </p:nvSpPr>
        <p:spPr>
          <a:xfrm>
            <a:off x="3348137" y="4282680"/>
            <a:ext cx="439200" cy="161633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6</a:t>
            </a:r>
          </a:p>
        </p:txBody>
      </p:sp>
      <p:sp>
        <p:nvSpPr>
          <p:cNvPr id="30" name="Rektangel 29"/>
          <p:cNvSpPr/>
          <p:nvPr/>
        </p:nvSpPr>
        <p:spPr>
          <a:xfrm>
            <a:off x="0" y="968461"/>
            <a:ext cx="12191999" cy="127918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da-DK" sz="3200" dirty="0">
                <a:solidFill>
                  <a:schemeClr val="tx1"/>
                </a:solidFill>
              </a:rPr>
              <a:t>    For at vedligeholde vores fysiske og kognitive kompetencer. </a:t>
            </a:r>
          </a:p>
          <a:p>
            <a:pPr algn="ctr"/>
            <a:r>
              <a:rPr lang="da-DK" sz="3200" dirty="0">
                <a:solidFill>
                  <a:schemeClr val="tx1"/>
                </a:solidFill>
              </a:rPr>
              <a:t>Skal de udfordres med op til 80% af vores maksimale kompetence. </a:t>
            </a:r>
          </a:p>
          <a:p>
            <a:pPr algn="ctr"/>
            <a:r>
              <a:rPr lang="da-DK" sz="3200" dirty="0">
                <a:solidFill>
                  <a:schemeClr val="tx1"/>
                </a:solidFill>
              </a:rPr>
              <a:t>Mindst 2 gange om ugen. </a:t>
            </a:r>
            <a:endParaRPr lang="da-DK" sz="2800" dirty="0">
              <a:solidFill>
                <a:schemeClr val="tx1"/>
              </a:solidFill>
            </a:endParaRPr>
          </a:p>
        </p:txBody>
      </p:sp>
    </p:spTree>
    <p:extLst>
      <p:ext uri="{BB962C8B-B14F-4D97-AF65-F5344CB8AC3E}">
        <p14:creationId xmlns:p14="http://schemas.microsoft.com/office/powerpoint/2010/main" val="71896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500"/>
                                        <p:tgtEl>
                                          <p:spTgt spid="8"/>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in)">
                                      <p:cBhvr>
                                        <p:cTn id="39" dur="500"/>
                                        <p:tgtEl>
                                          <p:spTgt spid="21"/>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500"/>
                                        <p:tgtEl>
                                          <p:spTgt spid="16"/>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circle(in)">
                                      <p:cBhvr>
                                        <p:cTn id="50" dur="500"/>
                                        <p:tgtEl>
                                          <p:spTgt spid="24"/>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circle(in)">
                                      <p:cBhvr>
                                        <p:cTn id="53" dur="500"/>
                                        <p:tgtEl>
                                          <p:spTgt spid="20"/>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circle(in)">
                                      <p:cBhvr>
                                        <p:cTn id="56" dur="500"/>
                                        <p:tgtEl>
                                          <p:spTgt spid="23"/>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circle(in)">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ircle(in)">
                                      <p:cBhvr>
                                        <p:cTn id="64" dur="500"/>
                                        <p:tgtEl>
                                          <p:spTgt spid="17"/>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circle(in)">
                                      <p:cBhvr>
                                        <p:cTn id="67" dur="500"/>
                                        <p:tgtEl>
                                          <p:spTgt spid="10"/>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circle(in)">
                                      <p:cBhvr>
                                        <p:cTn id="70" dur="500"/>
                                        <p:tgtEl>
                                          <p:spTgt spid="19"/>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circle(in)">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2" presetClass="exit" presetSubtype="0" fill="hold" grpId="1" nodeType="clickEffect">
                                  <p:stCondLst>
                                    <p:cond delay="0"/>
                                  </p:stCondLst>
                                  <p:childTnLst>
                                    <p:animEffect transition="out" filter="fade">
                                      <p:cBhvr>
                                        <p:cTn id="81" dur="1000"/>
                                        <p:tgtEl>
                                          <p:spTgt spid="24"/>
                                        </p:tgtEl>
                                      </p:cBhvr>
                                    </p:animEffect>
                                    <p:anim calcmode="lin" valueType="num">
                                      <p:cBhvr>
                                        <p:cTn id="82" dur="1000"/>
                                        <p:tgtEl>
                                          <p:spTgt spid="24"/>
                                        </p:tgtEl>
                                        <p:attrNameLst>
                                          <p:attrName>ppt_x</p:attrName>
                                        </p:attrNameLst>
                                      </p:cBhvr>
                                      <p:tavLst>
                                        <p:tav tm="0">
                                          <p:val>
                                            <p:strVal val="ppt_x"/>
                                          </p:val>
                                        </p:tav>
                                        <p:tav tm="100000">
                                          <p:val>
                                            <p:strVal val="ppt_x"/>
                                          </p:val>
                                        </p:tav>
                                      </p:tavLst>
                                    </p:anim>
                                    <p:anim calcmode="lin" valueType="num">
                                      <p:cBhvr>
                                        <p:cTn id="83" dur="1000"/>
                                        <p:tgtEl>
                                          <p:spTgt spid="24"/>
                                        </p:tgtEl>
                                        <p:attrNameLst>
                                          <p:attrName>ppt_y</p:attrName>
                                        </p:attrNameLst>
                                      </p:cBhvr>
                                      <p:tavLst>
                                        <p:tav tm="0">
                                          <p:val>
                                            <p:strVal val="ppt_y"/>
                                          </p:val>
                                        </p:tav>
                                        <p:tav tm="100000">
                                          <p:val>
                                            <p:strVal val="ppt_y+.1"/>
                                          </p:val>
                                        </p:tav>
                                      </p:tavLst>
                                    </p:anim>
                                    <p:set>
                                      <p:cBhvr>
                                        <p:cTn id="84" dur="1" fill="hold">
                                          <p:stCondLst>
                                            <p:cond delay="999"/>
                                          </p:stCondLst>
                                        </p:cTn>
                                        <p:tgtEl>
                                          <p:spTgt spid="2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1000"/>
                                        <p:tgtEl>
                                          <p:spTgt spid="31"/>
                                        </p:tgtEl>
                                      </p:cBhvr>
                                    </p:animEffect>
                                    <p:anim calcmode="lin" valueType="num">
                                      <p:cBhvr>
                                        <p:cTn id="90" dur="1000" fill="hold"/>
                                        <p:tgtEl>
                                          <p:spTgt spid="31"/>
                                        </p:tgtEl>
                                        <p:attrNameLst>
                                          <p:attrName>ppt_x</p:attrName>
                                        </p:attrNameLst>
                                      </p:cBhvr>
                                      <p:tavLst>
                                        <p:tav tm="0">
                                          <p:val>
                                            <p:strVal val="#ppt_x"/>
                                          </p:val>
                                        </p:tav>
                                        <p:tav tm="100000">
                                          <p:val>
                                            <p:strVal val="#ppt_x"/>
                                          </p:val>
                                        </p:tav>
                                      </p:tavLst>
                                    </p:anim>
                                    <p:anim calcmode="lin" valueType="num">
                                      <p:cBhvr>
                                        <p:cTn id="9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1000"/>
                                        <p:tgtEl>
                                          <p:spTgt spid="32"/>
                                        </p:tgtEl>
                                      </p:cBhvr>
                                    </p:animEffect>
                                    <p:anim calcmode="lin" valueType="num">
                                      <p:cBhvr>
                                        <p:cTn id="97" dur="1000" fill="hold"/>
                                        <p:tgtEl>
                                          <p:spTgt spid="32"/>
                                        </p:tgtEl>
                                        <p:attrNameLst>
                                          <p:attrName>ppt_x</p:attrName>
                                        </p:attrNameLst>
                                      </p:cBhvr>
                                      <p:tavLst>
                                        <p:tav tm="0">
                                          <p:val>
                                            <p:strVal val="#ppt_x"/>
                                          </p:val>
                                        </p:tav>
                                        <p:tav tm="100000">
                                          <p:val>
                                            <p:strVal val="#ppt_x"/>
                                          </p:val>
                                        </p:tav>
                                      </p:tavLst>
                                    </p:anim>
                                    <p:anim calcmode="lin" valueType="num">
                                      <p:cBhvr>
                                        <p:cTn id="98" dur="1000" fill="hold"/>
                                        <p:tgtEl>
                                          <p:spTgt spid="32"/>
                                        </p:tgtEl>
                                        <p:attrNameLst>
                                          <p:attrName>ppt_y</p:attrName>
                                        </p:attrNameLst>
                                      </p:cBhvr>
                                      <p:tavLst>
                                        <p:tav tm="0">
                                          <p:val>
                                            <p:strVal val="#ppt_y+.1"/>
                                          </p:val>
                                        </p:tav>
                                        <p:tav tm="100000">
                                          <p:val>
                                            <p:strVal val="#ppt_y"/>
                                          </p:val>
                                        </p:tav>
                                      </p:tavLst>
                                    </p:anim>
                                  </p:childTnLst>
                                </p:cTn>
                              </p:par>
                              <p:par>
                                <p:cTn id="99" presetID="6" presetClass="entr" presetSubtype="16"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circle(in)">
                                      <p:cBhvr>
                                        <p:cTn id="101" dur="500"/>
                                        <p:tgtEl>
                                          <p:spTgt spid="34"/>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circle(in)">
                                      <p:cBhvr>
                                        <p:cTn id="106" dur="2000"/>
                                        <p:tgtEl>
                                          <p:spTgt spid="35"/>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circle(in)">
                                      <p:cBhvr>
                                        <p:cTn id="109" dur="500"/>
                                        <p:tgtEl>
                                          <p:spTgt spid="36"/>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circle(in)">
                                      <p:cBhvr>
                                        <p:cTn id="112" dur="500"/>
                                        <p:tgtEl>
                                          <p:spTgt spid="37"/>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circle(in)">
                                      <p:cBhvr>
                                        <p:cTn id="115" dur="500"/>
                                        <p:tgtEl>
                                          <p:spTgt spid="38"/>
                                        </p:tgtEl>
                                      </p:cBhvr>
                                    </p:animEffect>
                                  </p:childTnLst>
                                </p:cTn>
                              </p:par>
                            </p:childTnLst>
                          </p:cTn>
                        </p:par>
                      </p:childTnLst>
                    </p:cTn>
                  </p:par>
                  <p:par>
                    <p:cTn id="116" fill="hold">
                      <p:stCondLst>
                        <p:cond delay="indefinite"/>
                      </p:stCondLst>
                      <p:childTnLst>
                        <p:par>
                          <p:cTn id="117" fill="hold">
                            <p:stCondLst>
                              <p:cond delay="0"/>
                            </p:stCondLst>
                            <p:childTnLst>
                              <p:par>
                                <p:cTn id="118" presetID="6" presetClass="entr" presetSubtype="16" fill="hold" grpId="0"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circle(in)">
                                      <p:cBhvr>
                                        <p:cTn id="1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8" grpId="0" animBg="1"/>
      <p:bldP spid="9" grpId="0" animBg="1"/>
      <p:bldP spid="10" grpId="0" animBg="1"/>
      <p:bldP spid="13" grpId="0" animBg="1"/>
      <p:bldP spid="17" grpId="0" animBg="1"/>
      <p:bldP spid="18" grpId="0" animBg="1"/>
      <p:bldP spid="19" grpId="0" animBg="1"/>
      <p:bldP spid="20" grpId="0" animBg="1"/>
      <p:bldP spid="21" grpId="0" animBg="1"/>
      <p:bldP spid="22" grpId="0" animBg="1"/>
      <p:bldP spid="23" grpId="0" animBg="1"/>
      <p:bldP spid="24" grpId="0" animBg="1"/>
      <p:bldP spid="24" grpId="1" animBg="1"/>
      <p:bldP spid="15" grpId="0" animBg="1"/>
      <p:bldP spid="16" grpId="0" animBg="1"/>
      <p:bldP spid="31" grpId="0" animBg="1"/>
      <p:bldP spid="32" grpId="0" animBg="1"/>
      <p:bldP spid="14" grpId="0" animBg="1"/>
      <p:bldP spid="34" grpId="0" animBg="1"/>
      <p:bldP spid="35" grpId="0" animBg="1"/>
      <p:bldP spid="36" grpId="0" animBg="1"/>
      <p:bldP spid="37" grpId="0" animBg="1"/>
      <p:bldP spid="3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Rektangel 4"/>
          <p:cNvSpPr/>
          <p:nvPr/>
        </p:nvSpPr>
        <p:spPr>
          <a:xfrm>
            <a:off x="1073195" y="4662619"/>
            <a:ext cx="439200" cy="1229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a:t>
            </a:r>
          </a:p>
        </p:txBody>
      </p:sp>
      <p:sp>
        <p:nvSpPr>
          <p:cNvPr id="6" name="Rektangel 5"/>
          <p:cNvSpPr/>
          <p:nvPr/>
        </p:nvSpPr>
        <p:spPr>
          <a:xfrm>
            <a:off x="1538448" y="4287613"/>
            <a:ext cx="439200" cy="16181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a:t>
            </a:r>
          </a:p>
        </p:txBody>
      </p:sp>
      <p:sp>
        <p:nvSpPr>
          <p:cNvPr id="7" name="Rektangel 6"/>
          <p:cNvSpPr/>
          <p:nvPr/>
        </p:nvSpPr>
        <p:spPr>
          <a:xfrm>
            <a:off x="1981615" y="4824042"/>
            <a:ext cx="439200" cy="10817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3</a:t>
            </a:r>
          </a:p>
        </p:txBody>
      </p:sp>
      <p:sp>
        <p:nvSpPr>
          <p:cNvPr id="8" name="Rektangel 7"/>
          <p:cNvSpPr/>
          <p:nvPr/>
        </p:nvSpPr>
        <p:spPr>
          <a:xfrm>
            <a:off x="4687972" y="4276315"/>
            <a:ext cx="439200" cy="162269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8</a:t>
            </a:r>
          </a:p>
        </p:txBody>
      </p:sp>
      <p:sp>
        <p:nvSpPr>
          <p:cNvPr id="9" name="Rektangel 8"/>
          <p:cNvSpPr/>
          <p:nvPr/>
        </p:nvSpPr>
        <p:spPr>
          <a:xfrm>
            <a:off x="8453253" y="4160069"/>
            <a:ext cx="439200" cy="17893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15</a:t>
            </a:r>
          </a:p>
        </p:txBody>
      </p:sp>
      <p:sp>
        <p:nvSpPr>
          <p:cNvPr id="10" name="Rektangel 9"/>
          <p:cNvSpPr/>
          <p:nvPr/>
        </p:nvSpPr>
        <p:spPr>
          <a:xfrm>
            <a:off x="9495079" y="4348396"/>
            <a:ext cx="439200" cy="16226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17</a:t>
            </a:r>
          </a:p>
        </p:txBody>
      </p:sp>
      <p:sp>
        <p:nvSpPr>
          <p:cNvPr id="13" name="Rektangel 12"/>
          <p:cNvSpPr/>
          <p:nvPr/>
        </p:nvSpPr>
        <p:spPr>
          <a:xfrm>
            <a:off x="4222619" y="5077446"/>
            <a:ext cx="439200" cy="84261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7</a:t>
            </a:r>
          </a:p>
        </p:txBody>
      </p:sp>
      <p:sp>
        <p:nvSpPr>
          <p:cNvPr id="17" name="Rektangel 16"/>
          <p:cNvSpPr/>
          <p:nvPr/>
        </p:nvSpPr>
        <p:spPr>
          <a:xfrm flipH="1">
            <a:off x="9495079" y="5968343"/>
            <a:ext cx="2401745" cy="4761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Vi gør det et par gange om året</a:t>
            </a:r>
          </a:p>
        </p:txBody>
      </p:sp>
      <p:sp>
        <p:nvSpPr>
          <p:cNvPr id="18" name="Rektangel 17"/>
          <p:cNvSpPr/>
          <p:nvPr/>
        </p:nvSpPr>
        <p:spPr>
          <a:xfrm>
            <a:off x="11472810" y="4009608"/>
            <a:ext cx="437467" cy="196032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30 w</a:t>
            </a:r>
          </a:p>
          <a:p>
            <a:pPr algn="ctr"/>
            <a:endParaRPr lang="da-DK" dirty="0">
              <a:solidFill>
                <a:schemeClr val="tx1"/>
              </a:solidFill>
            </a:endParaRPr>
          </a:p>
          <a:p>
            <a:pPr algn="ctr"/>
            <a:endParaRPr lang="da-DK" dirty="0">
              <a:solidFill>
                <a:schemeClr val="tx1"/>
              </a:solidFill>
            </a:endParaRPr>
          </a:p>
          <a:p>
            <a:pPr algn="ctr"/>
            <a:r>
              <a:rPr lang="da-DK" dirty="0">
                <a:solidFill>
                  <a:schemeClr val="tx1"/>
                </a:solidFill>
              </a:rPr>
              <a:t>21</a:t>
            </a:r>
          </a:p>
        </p:txBody>
      </p:sp>
      <p:sp>
        <p:nvSpPr>
          <p:cNvPr id="19" name="Rektangel 18"/>
          <p:cNvSpPr/>
          <p:nvPr/>
        </p:nvSpPr>
        <p:spPr>
          <a:xfrm>
            <a:off x="10976104" y="5117696"/>
            <a:ext cx="439200" cy="84260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20</a:t>
            </a:r>
          </a:p>
        </p:txBody>
      </p:sp>
      <p:sp>
        <p:nvSpPr>
          <p:cNvPr id="20" name="Rektangel 19"/>
          <p:cNvSpPr/>
          <p:nvPr/>
        </p:nvSpPr>
        <p:spPr>
          <a:xfrm>
            <a:off x="7465903" y="4546251"/>
            <a:ext cx="439200" cy="14095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13</a:t>
            </a:r>
          </a:p>
        </p:txBody>
      </p:sp>
      <p:sp>
        <p:nvSpPr>
          <p:cNvPr id="21" name="Rektangel 20"/>
          <p:cNvSpPr/>
          <p:nvPr/>
        </p:nvSpPr>
        <p:spPr>
          <a:xfrm>
            <a:off x="5167902" y="4827788"/>
            <a:ext cx="439200" cy="108176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9</a:t>
            </a:r>
          </a:p>
        </p:txBody>
      </p:sp>
      <p:sp>
        <p:nvSpPr>
          <p:cNvPr id="22" name="Rektangel 21"/>
          <p:cNvSpPr/>
          <p:nvPr/>
        </p:nvSpPr>
        <p:spPr>
          <a:xfrm>
            <a:off x="5671587" y="4486458"/>
            <a:ext cx="439200" cy="14095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10</a:t>
            </a:r>
          </a:p>
        </p:txBody>
      </p:sp>
      <p:sp>
        <p:nvSpPr>
          <p:cNvPr id="23" name="Rektangel 22"/>
          <p:cNvSpPr/>
          <p:nvPr/>
        </p:nvSpPr>
        <p:spPr>
          <a:xfrm>
            <a:off x="7962609" y="4342232"/>
            <a:ext cx="439200" cy="161633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14</a:t>
            </a:r>
          </a:p>
        </p:txBody>
      </p:sp>
      <p:sp>
        <p:nvSpPr>
          <p:cNvPr id="24" name="Rektangel 23"/>
          <p:cNvSpPr/>
          <p:nvPr/>
        </p:nvSpPr>
        <p:spPr>
          <a:xfrm>
            <a:off x="6978994" y="4001854"/>
            <a:ext cx="439200" cy="195395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12</a:t>
            </a:r>
          </a:p>
        </p:txBody>
      </p:sp>
      <p:sp>
        <p:nvSpPr>
          <p:cNvPr id="26" name="Titel 1"/>
          <p:cNvSpPr txBox="1">
            <a:spLocks/>
          </p:cNvSpPr>
          <p:nvPr/>
        </p:nvSpPr>
        <p:spPr>
          <a:xfrm>
            <a:off x="2714702" y="1484725"/>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a-DK" dirty="0"/>
          </a:p>
        </p:txBody>
      </p:sp>
      <p:sp>
        <p:nvSpPr>
          <p:cNvPr id="15" name="Rektangel 14"/>
          <p:cNvSpPr/>
          <p:nvPr/>
        </p:nvSpPr>
        <p:spPr>
          <a:xfrm flipH="1">
            <a:off x="4203173" y="5896018"/>
            <a:ext cx="2388073" cy="51027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1 – 5  gange om ugen</a:t>
            </a:r>
          </a:p>
        </p:txBody>
      </p:sp>
      <p:sp>
        <p:nvSpPr>
          <p:cNvPr id="16" name="Rektangel 15"/>
          <p:cNvSpPr/>
          <p:nvPr/>
        </p:nvSpPr>
        <p:spPr>
          <a:xfrm flipH="1">
            <a:off x="6965540" y="5955811"/>
            <a:ext cx="2415199" cy="51027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1-3 gange om måneden</a:t>
            </a:r>
          </a:p>
        </p:txBody>
      </p:sp>
      <p:sp>
        <p:nvSpPr>
          <p:cNvPr id="31" name="Rektangel 30"/>
          <p:cNvSpPr/>
          <p:nvPr/>
        </p:nvSpPr>
        <p:spPr>
          <a:xfrm>
            <a:off x="9991785" y="3533377"/>
            <a:ext cx="439200" cy="242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40 w</a:t>
            </a:r>
          </a:p>
          <a:p>
            <a:pPr algn="ctr"/>
            <a:endParaRPr lang="da-DK" dirty="0"/>
          </a:p>
          <a:p>
            <a:pPr algn="ctr"/>
            <a:r>
              <a:rPr lang="da-DK" dirty="0"/>
              <a:t>18  </a:t>
            </a:r>
          </a:p>
        </p:txBody>
      </p:sp>
      <p:sp>
        <p:nvSpPr>
          <p:cNvPr id="32" name="Rektangel 31"/>
          <p:cNvSpPr/>
          <p:nvPr/>
        </p:nvSpPr>
        <p:spPr>
          <a:xfrm>
            <a:off x="10485460" y="3822399"/>
            <a:ext cx="439200" cy="21418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35 w</a:t>
            </a:r>
          </a:p>
          <a:p>
            <a:pPr algn="ctr"/>
            <a:endParaRPr lang="da-DK" dirty="0">
              <a:solidFill>
                <a:schemeClr val="tx1"/>
              </a:solidFill>
            </a:endParaRPr>
          </a:p>
          <a:p>
            <a:pPr algn="ctr"/>
            <a:r>
              <a:rPr lang="da-DK" dirty="0">
                <a:solidFill>
                  <a:schemeClr val="tx1"/>
                </a:solidFill>
              </a:rPr>
              <a:t>19</a:t>
            </a:r>
          </a:p>
          <a:p>
            <a:pPr algn="ctr"/>
            <a:endParaRPr lang="da-DK" dirty="0">
              <a:solidFill>
                <a:schemeClr val="tx1"/>
              </a:solidFill>
            </a:endParaRPr>
          </a:p>
        </p:txBody>
      </p:sp>
      <p:sp>
        <p:nvSpPr>
          <p:cNvPr id="14" name="Rektangel 13"/>
          <p:cNvSpPr/>
          <p:nvPr/>
        </p:nvSpPr>
        <p:spPr>
          <a:xfrm flipH="1">
            <a:off x="230907" y="5896018"/>
            <a:ext cx="3584517" cy="5217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Dagligt</a:t>
            </a:r>
          </a:p>
        </p:txBody>
      </p:sp>
      <p:sp>
        <p:nvSpPr>
          <p:cNvPr id="34" name="Rektangel 33"/>
          <p:cNvSpPr/>
          <p:nvPr/>
        </p:nvSpPr>
        <p:spPr>
          <a:xfrm>
            <a:off x="6156768" y="3941138"/>
            <a:ext cx="439200" cy="196032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11</a:t>
            </a:r>
          </a:p>
        </p:txBody>
      </p:sp>
      <p:sp>
        <p:nvSpPr>
          <p:cNvPr id="35" name="Rektangel 34"/>
          <p:cNvSpPr/>
          <p:nvPr/>
        </p:nvSpPr>
        <p:spPr>
          <a:xfrm>
            <a:off x="8927867" y="4867695"/>
            <a:ext cx="439200" cy="10817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16</a:t>
            </a:r>
          </a:p>
        </p:txBody>
      </p:sp>
      <p:sp>
        <p:nvSpPr>
          <p:cNvPr id="36" name="Rektangel 35"/>
          <p:cNvSpPr/>
          <p:nvPr/>
        </p:nvSpPr>
        <p:spPr>
          <a:xfrm>
            <a:off x="2430636" y="5038691"/>
            <a:ext cx="439200" cy="84260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4</a:t>
            </a:r>
          </a:p>
        </p:txBody>
      </p:sp>
      <p:sp>
        <p:nvSpPr>
          <p:cNvPr id="37" name="Rektangel 36"/>
          <p:cNvSpPr/>
          <p:nvPr/>
        </p:nvSpPr>
        <p:spPr>
          <a:xfrm>
            <a:off x="2880850" y="4483840"/>
            <a:ext cx="439200" cy="14095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5</a:t>
            </a:r>
          </a:p>
        </p:txBody>
      </p:sp>
      <p:sp>
        <p:nvSpPr>
          <p:cNvPr id="38" name="Rektangel 37"/>
          <p:cNvSpPr/>
          <p:nvPr/>
        </p:nvSpPr>
        <p:spPr>
          <a:xfrm>
            <a:off x="3348137" y="4282680"/>
            <a:ext cx="439200" cy="161633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6</a:t>
            </a:r>
          </a:p>
        </p:txBody>
      </p:sp>
      <p:sp>
        <p:nvSpPr>
          <p:cNvPr id="33" name="Rektangel 32"/>
          <p:cNvSpPr/>
          <p:nvPr/>
        </p:nvSpPr>
        <p:spPr>
          <a:xfrm>
            <a:off x="0" y="22896"/>
            <a:ext cx="12191999" cy="12791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a-DK" sz="3200" dirty="0">
                <a:solidFill>
                  <a:schemeClr val="tx1"/>
                </a:solidFill>
              </a:rPr>
              <a:t>   Vores arbejde 5 dage om ugen</a:t>
            </a:r>
          </a:p>
          <a:p>
            <a:pPr algn="ctr"/>
            <a:r>
              <a:rPr lang="da-DK" sz="2800" dirty="0">
                <a:solidFill>
                  <a:schemeClr val="tx1"/>
                </a:solidFill>
              </a:rPr>
              <a:t>medvirker i stor udstrækning til at vedligeholde vores generelle fysiske og kognitive kompetencer. </a:t>
            </a:r>
          </a:p>
        </p:txBody>
      </p:sp>
    </p:spTree>
    <p:extLst>
      <p:ext uri="{BB962C8B-B14F-4D97-AF65-F5344CB8AC3E}">
        <p14:creationId xmlns:p14="http://schemas.microsoft.com/office/powerpoint/2010/main" val="30808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500"/>
                                        <p:tgtEl>
                                          <p:spTgt spid="8"/>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in)">
                                      <p:cBhvr>
                                        <p:cTn id="36" dur="500"/>
                                        <p:tgtEl>
                                          <p:spTgt spid="2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ircle(in)">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500"/>
                                        <p:tgtEl>
                                          <p:spTgt spid="16"/>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circle(in)">
                                      <p:cBhvr>
                                        <p:cTn id="47" dur="500"/>
                                        <p:tgtEl>
                                          <p:spTgt spid="24"/>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circle(in)">
                                      <p:cBhvr>
                                        <p:cTn id="50" dur="500"/>
                                        <p:tgtEl>
                                          <p:spTgt spid="20"/>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circle(in)">
                                      <p:cBhvr>
                                        <p:cTn id="53" dur="500"/>
                                        <p:tgtEl>
                                          <p:spTgt spid="23"/>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circle(in)">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circle(in)">
                                      <p:cBhvr>
                                        <p:cTn id="61" dur="500"/>
                                        <p:tgtEl>
                                          <p:spTgt spid="17"/>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circle(in)">
                                      <p:cBhvr>
                                        <p:cTn id="64" dur="500"/>
                                        <p:tgtEl>
                                          <p:spTgt spid="10"/>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circle(in)">
                                      <p:cBhvr>
                                        <p:cTn id="67" dur="500"/>
                                        <p:tgtEl>
                                          <p:spTgt spid="19"/>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circle(in)">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xit" presetSubtype="0" fill="hold" grpId="1" nodeType="clickEffect">
                                  <p:stCondLst>
                                    <p:cond delay="0"/>
                                  </p:stCondLst>
                                  <p:childTnLst>
                                    <p:animEffect transition="out" filter="fade">
                                      <p:cBhvr>
                                        <p:cTn id="74" dur="1000"/>
                                        <p:tgtEl>
                                          <p:spTgt spid="24"/>
                                        </p:tgtEl>
                                      </p:cBhvr>
                                    </p:animEffect>
                                    <p:anim calcmode="lin" valueType="num">
                                      <p:cBhvr>
                                        <p:cTn id="75" dur="1000"/>
                                        <p:tgtEl>
                                          <p:spTgt spid="24"/>
                                        </p:tgtEl>
                                        <p:attrNameLst>
                                          <p:attrName>ppt_x</p:attrName>
                                        </p:attrNameLst>
                                      </p:cBhvr>
                                      <p:tavLst>
                                        <p:tav tm="0">
                                          <p:val>
                                            <p:strVal val="ppt_x"/>
                                          </p:val>
                                        </p:tav>
                                        <p:tav tm="100000">
                                          <p:val>
                                            <p:strVal val="ppt_x"/>
                                          </p:val>
                                        </p:tav>
                                      </p:tavLst>
                                    </p:anim>
                                    <p:anim calcmode="lin" valueType="num">
                                      <p:cBhvr>
                                        <p:cTn id="76" dur="1000"/>
                                        <p:tgtEl>
                                          <p:spTgt spid="24"/>
                                        </p:tgtEl>
                                        <p:attrNameLst>
                                          <p:attrName>ppt_y</p:attrName>
                                        </p:attrNameLst>
                                      </p:cBhvr>
                                      <p:tavLst>
                                        <p:tav tm="0">
                                          <p:val>
                                            <p:strVal val="ppt_y"/>
                                          </p:val>
                                        </p:tav>
                                        <p:tav tm="100000">
                                          <p:val>
                                            <p:strVal val="ppt_y+.1"/>
                                          </p:val>
                                        </p:tav>
                                      </p:tavLst>
                                    </p:anim>
                                    <p:set>
                                      <p:cBhvr>
                                        <p:cTn id="77" dur="1" fill="hold">
                                          <p:stCondLst>
                                            <p:cond delay="999"/>
                                          </p:stCondLst>
                                        </p:cTn>
                                        <p:tgtEl>
                                          <p:spTgt spid="2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6" presetClass="entr" presetSubtype="16"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circle(in)">
                                      <p:cBhvr>
                                        <p:cTn id="94" dur="500"/>
                                        <p:tgtEl>
                                          <p:spTgt spid="34"/>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circle(in)">
                                      <p:cBhvr>
                                        <p:cTn id="99" dur="2000"/>
                                        <p:tgtEl>
                                          <p:spTgt spid="35"/>
                                        </p:tgtEl>
                                      </p:cBhvr>
                                    </p:animEffect>
                                  </p:childTnLst>
                                </p:cTn>
                              </p:par>
                              <p:par>
                                <p:cTn id="100" presetID="6" presetClass="entr" presetSubtype="16"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circle(in)">
                                      <p:cBhvr>
                                        <p:cTn id="102" dur="500"/>
                                        <p:tgtEl>
                                          <p:spTgt spid="36"/>
                                        </p:tgtEl>
                                      </p:cBhvr>
                                    </p:animEffect>
                                  </p:childTnLst>
                                </p:cTn>
                              </p:par>
                              <p:par>
                                <p:cTn id="103" presetID="6" presetClass="entr" presetSubtype="16"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circle(in)">
                                      <p:cBhvr>
                                        <p:cTn id="105" dur="500"/>
                                        <p:tgtEl>
                                          <p:spTgt spid="37"/>
                                        </p:tgtEl>
                                      </p:cBhvr>
                                    </p:animEffect>
                                  </p:childTnLst>
                                </p:cTn>
                              </p:par>
                              <p:par>
                                <p:cTn id="106" presetID="6" presetClass="entr" presetSubtype="16"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circle(in)">
                                      <p:cBhvr>
                                        <p:cTn id="108" dur="500"/>
                                        <p:tgtEl>
                                          <p:spTgt spid="38"/>
                                        </p:tgtEl>
                                      </p:cBhvr>
                                    </p:animEffect>
                                  </p:childTnLst>
                                </p:cTn>
                              </p:par>
                            </p:childTnLst>
                          </p:cTn>
                        </p:par>
                      </p:childTnLst>
                    </p:cTn>
                  </p:par>
                  <p:par>
                    <p:cTn id="109" fill="hold">
                      <p:stCondLst>
                        <p:cond delay="indefinite"/>
                      </p:stCondLst>
                      <p:childTnLst>
                        <p:par>
                          <p:cTn id="110" fill="hold">
                            <p:stCondLst>
                              <p:cond delay="0"/>
                            </p:stCondLst>
                            <p:childTnLst>
                              <p:par>
                                <p:cTn id="111" presetID="6" presetClass="entr" presetSubtype="16" fill="hold" grpId="0" nodeType="click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circle(in)">
                                      <p:cBhvr>
                                        <p:cTn id="1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7" grpId="0" animBg="1"/>
      <p:bldP spid="18" grpId="0" animBg="1"/>
      <p:bldP spid="19" grpId="0" animBg="1"/>
      <p:bldP spid="20" grpId="0" animBg="1"/>
      <p:bldP spid="21" grpId="0" animBg="1"/>
      <p:bldP spid="22" grpId="0" animBg="1"/>
      <p:bldP spid="23" grpId="0" animBg="1"/>
      <p:bldP spid="24" grpId="0" animBg="1"/>
      <p:bldP spid="24" grpId="1" animBg="1"/>
      <p:bldP spid="15" grpId="0" animBg="1"/>
      <p:bldP spid="16" grpId="0" animBg="1"/>
      <p:bldP spid="31" grpId="0" animBg="1"/>
      <p:bldP spid="32" grpId="0" animBg="1"/>
      <p:bldP spid="14" grpId="0" animBg="1"/>
      <p:bldP spid="34" grpId="0" animBg="1"/>
      <p:bldP spid="35" grpId="0" animBg="1"/>
      <p:bldP spid="36" grpId="0" animBg="1"/>
      <p:bldP spid="37" grpId="0" animBg="1"/>
      <p:bldP spid="38"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ktangel 3"/>
          <p:cNvSpPr/>
          <p:nvPr/>
        </p:nvSpPr>
        <p:spPr>
          <a:xfrm>
            <a:off x="3635522" y="3244322"/>
            <a:ext cx="516725" cy="26897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60 w</a:t>
            </a:r>
          </a:p>
          <a:p>
            <a:pPr algn="ctr"/>
            <a:endParaRPr lang="da-DK" dirty="0">
              <a:solidFill>
                <a:schemeClr val="tx1"/>
              </a:solidFill>
            </a:endParaRPr>
          </a:p>
          <a:p>
            <a:pPr algn="ctr"/>
            <a:r>
              <a:rPr lang="da-DK" dirty="0">
                <a:solidFill>
                  <a:schemeClr val="tx1"/>
                </a:solidFill>
              </a:rPr>
              <a:t>X 2</a:t>
            </a:r>
          </a:p>
        </p:txBody>
      </p:sp>
      <p:sp>
        <p:nvSpPr>
          <p:cNvPr id="5" name="Rektangel 4"/>
          <p:cNvSpPr/>
          <p:nvPr/>
        </p:nvSpPr>
        <p:spPr>
          <a:xfrm>
            <a:off x="255620" y="4671712"/>
            <a:ext cx="439200" cy="1229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a:t>
            </a:r>
          </a:p>
        </p:txBody>
      </p:sp>
      <p:sp>
        <p:nvSpPr>
          <p:cNvPr id="6" name="Rektangel 5"/>
          <p:cNvSpPr/>
          <p:nvPr/>
        </p:nvSpPr>
        <p:spPr>
          <a:xfrm>
            <a:off x="759305" y="4291358"/>
            <a:ext cx="439200" cy="16181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a:t>
            </a:r>
          </a:p>
        </p:txBody>
      </p:sp>
      <p:sp>
        <p:nvSpPr>
          <p:cNvPr id="7" name="Rektangel 6"/>
          <p:cNvSpPr/>
          <p:nvPr/>
        </p:nvSpPr>
        <p:spPr>
          <a:xfrm>
            <a:off x="1249949" y="4837166"/>
            <a:ext cx="439200" cy="10817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3</a:t>
            </a:r>
          </a:p>
        </p:txBody>
      </p:sp>
      <p:sp>
        <p:nvSpPr>
          <p:cNvPr id="8" name="Rektangel 7"/>
          <p:cNvSpPr/>
          <p:nvPr/>
        </p:nvSpPr>
        <p:spPr>
          <a:xfrm>
            <a:off x="4687972" y="4276315"/>
            <a:ext cx="439200" cy="162269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8</a:t>
            </a:r>
          </a:p>
        </p:txBody>
      </p:sp>
      <p:sp>
        <p:nvSpPr>
          <p:cNvPr id="9" name="Rektangel 8"/>
          <p:cNvSpPr/>
          <p:nvPr/>
        </p:nvSpPr>
        <p:spPr>
          <a:xfrm>
            <a:off x="8453253" y="4160069"/>
            <a:ext cx="439200" cy="17893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15</a:t>
            </a:r>
          </a:p>
        </p:txBody>
      </p:sp>
      <p:sp>
        <p:nvSpPr>
          <p:cNvPr id="10" name="Rektangel 9"/>
          <p:cNvSpPr/>
          <p:nvPr/>
        </p:nvSpPr>
        <p:spPr>
          <a:xfrm>
            <a:off x="9495079" y="4348396"/>
            <a:ext cx="439200" cy="162269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17</a:t>
            </a:r>
          </a:p>
        </p:txBody>
      </p:sp>
      <p:sp>
        <p:nvSpPr>
          <p:cNvPr id="13" name="Rektangel 12"/>
          <p:cNvSpPr/>
          <p:nvPr/>
        </p:nvSpPr>
        <p:spPr>
          <a:xfrm>
            <a:off x="4222619" y="5077446"/>
            <a:ext cx="439200" cy="84261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7</a:t>
            </a:r>
          </a:p>
        </p:txBody>
      </p:sp>
      <p:sp>
        <p:nvSpPr>
          <p:cNvPr id="17" name="Rektangel 16"/>
          <p:cNvSpPr/>
          <p:nvPr/>
        </p:nvSpPr>
        <p:spPr>
          <a:xfrm flipH="1">
            <a:off x="9495079" y="5968343"/>
            <a:ext cx="2401745" cy="4761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Vi gør det et par gange om året</a:t>
            </a:r>
          </a:p>
        </p:txBody>
      </p:sp>
      <p:sp>
        <p:nvSpPr>
          <p:cNvPr id="18" name="Rektangel 17"/>
          <p:cNvSpPr/>
          <p:nvPr/>
        </p:nvSpPr>
        <p:spPr>
          <a:xfrm>
            <a:off x="11472810" y="4009608"/>
            <a:ext cx="437467" cy="196032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30 w</a:t>
            </a:r>
          </a:p>
          <a:p>
            <a:pPr algn="ctr"/>
            <a:endParaRPr lang="da-DK" dirty="0">
              <a:solidFill>
                <a:schemeClr val="tx1"/>
              </a:solidFill>
            </a:endParaRPr>
          </a:p>
          <a:p>
            <a:pPr algn="ctr"/>
            <a:endParaRPr lang="da-DK" dirty="0">
              <a:solidFill>
                <a:schemeClr val="tx1"/>
              </a:solidFill>
            </a:endParaRPr>
          </a:p>
          <a:p>
            <a:pPr algn="ctr"/>
            <a:r>
              <a:rPr lang="da-DK" dirty="0">
                <a:solidFill>
                  <a:schemeClr val="tx1"/>
                </a:solidFill>
              </a:rPr>
              <a:t>21</a:t>
            </a:r>
          </a:p>
        </p:txBody>
      </p:sp>
      <p:sp>
        <p:nvSpPr>
          <p:cNvPr id="19" name="Rektangel 18"/>
          <p:cNvSpPr/>
          <p:nvPr/>
        </p:nvSpPr>
        <p:spPr>
          <a:xfrm>
            <a:off x="10976104" y="5117696"/>
            <a:ext cx="439200" cy="84260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20</a:t>
            </a:r>
          </a:p>
        </p:txBody>
      </p:sp>
      <p:sp>
        <p:nvSpPr>
          <p:cNvPr id="20" name="Rektangel 19"/>
          <p:cNvSpPr/>
          <p:nvPr/>
        </p:nvSpPr>
        <p:spPr>
          <a:xfrm>
            <a:off x="7465903" y="4546251"/>
            <a:ext cx="439200" cy="14095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13</a:t>
            </a:r>
          </a:p>
        </p:txBody>
      </p:sp>
      <p:sp>
        <p:nvSpPr>
          <p:cNvPr id="21" name="Rektangel 20"/>
          <p:cNvSpPr/>
          <p:nvPr/>
        </p:nvSpPr>
        <p:spPr>
          <a:xfrm>
            <a:off x="5167902" y="4827788"/>
            <a:ext cx="439200" cy="108176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9</a:t>
            </a:r>
          </a:p>
        </p:txBody>
      </p:sp>
      <p:sp>
        <p:nvSpPr>
          <p:cNvPr id="22" name="Rektangel 21"/>
          <p:cNvSpPr/>
          <p:nvPr/>
        </p:nvSpPr>
        <p:spPr>
          <a:xfrm>
            <a:off x="5671587" y="4486458"/>
            <a:ext cx="439200" cy="14095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10</a:t>
            </a:r>
          </a:p>
        </p:txBody>
      </p:sp>
      <p:sp>
        <p:nvSpPr>
          <p:cNvPr id="23" name="Rektangel 22"/>
          <p:cNvSpPr/>
          <p:nvPr/>
        </p:nvSpPr>
        <p:spPr>
          <a:xfrm>
            <a:off x="7962609" y="4342232"/>
            <a:ext cx="439200" cy="161633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14</a:t>
            </a:r>
          </a:p>
        </p:txBody>
      </p:sp>
      <p:sp>
        <p:nvSpPr>
          <p:cNvPr id="24" name="Rektangel 23"/>
          <p:cNvSpPr/>
          <p:nvPr/>
        </p:nvSpPr>
        <p:spPr>
          <a:xfrm>
            <a:off x="6978994" y="4001854"/>
            <a:ext cx="439200" cy="195395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12</a:t>
            </a:r>
          </a:p>
        </p:txBody>
      </p:sp>
      <p:sp>
        <p:nvSpPr>
          <p:cNvPr id="26" name="Titel 1"/>
          <p:cNvSpPr txBox="1">
            <a:spLocks/>
          </p:cNvSpPr>
          <p:nvPr/>
        </p:nvSpPr>
        <p:spPr>
          <a:xfrm>
            <a:off x="2714702" y="1484725"/>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a-DK" dirty="0"/>
          </a:p>
        </p:txBody>
      </p:sp>
      <p:sp>
        <p:nvSpPr>
          <p:cNvPr id="15" name="Rektangel 14"/>
          <p:cNvSpPr/>
          <p:nvPr/>
        </p:nvSpPr>
        <p:spPr>
          <a:xfrm flipH="1">
            <a:off x="3640440" y="5896018"/>
            <a:ext cx="2950805" cy="51027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1 – 5  gange om ugen</a:t>
            </a:r>
          </a:p>
        </p:txBody>
      </p:sp>
      <p:sp>
        <p:nvSpPr>
          <p:cNvPr id="16" name="Rektangel 15"/>
          <p:cNvSpPr/>
          <p:nvPr/>
        </p:nvSpPr>
        <p:spPr>
          <a:xfrm flipH="1">
            <a:off x="6965540" y="5955811"/>
            <a:ext cx="2415199" cy="51027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1-3 gange om måneden</a:t>
            </a:r>
          </a:p>
        </p:txBody>
      </p:sp>
      <p:sp>
        <p:nvSpPr>
          <p:cNvPr id="31" name="Rektangel 30"/>
          <p:cNvSpPr/>
          <p:nvPr/>
        </p:nvSpPr>
        <p:spPr>
          <a:xfrm>
            <a:off x="9991785" y="3533377"/>
            <a:ext cx="439200" cy="242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40 w</a:t>
            </a:r>
          </a:p>
          <a:p>
            <a:pPr algn="ctr"/>
            <a:endParaRPr lang="da-DK" dirty="0"/>
          </a:p>
          <a:p>
            <a:pPr algn="ctr"/>
            <a:r>
              <a:rPr lang="da-DK" dirty="0"/>
              <a:t>18  </a:t>
            </a:r>
          </a:p>
        </p:txBody>
      </p:sp>
      <p:sp>
        <p:nvSpPr>
          <p:cNvPr id="32" name="Rektangel 31"/>
          <p:cNvSpPr/>
          <p:nvPr/>
        </p:nvSpPr>
        <p:spPr>
          <a:xfrm>
            <a:off x="10485460" y="3822399"/>
            <a:ext cx="439200" cy="21418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35 w</a:t>
            </a:r>
          </a:p>
          <a:p>
            <a:pPr algn="ctr"/>
            <a:endParaRPr lang="da-DK" dirty="0">
              <a:solidFill>
                <a:schemeClr val="tx1"/>
              </a:solidFill>
            </a:endParaRPr>
          </a:p>
          <a:p>
            <a:pPr algn="ctr"/>
            <a:r>
              <a:rPr lang="da-DK" dirty="0">
                <a:solidFill>
                  <a:schemeClr val="tx1"/>
                </a:solidFill>
              </a:rPr>
              <a:t>19</a:t>
            </a:r>
          </a:p>
          <a:p>
            <a:pPr algn="ctr"/>
            <a:endParaRPr lang="da-DK" dirty="0">
              <a:solidFill>
                <a:schemeClr val="tx1"/>
              </a:solidFill>
            </a:endParaRPr>
          </a:p>
        </p:txBody>
      </p:sp>
      <p:sp>
        <p:nvSpPr>
          <p:cNvPr id="14" name="Rektangel 13"/>
          <p:cNvSpPr/>
          <p:nvPr/>
        </p:nvSpPr>
        <p:spPr>
          <a:xfrm flipH="1">
            <a:off x="230907" y="5896018"/>
            <a:ext cx="3026508" cy="5217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Dagligt</a:t>
            </a:r>
          </a:p>
        </p:txBody>
      </p:sp>
      <p:sp>
        <p:nvSpPr>
          <p:cNvPr id="34" name="Rektangel 33"/>
          <p:cNvSpPr/>
          <p:nvPr/>
        </p:nvSpPr>
        <p:spPr>
          <a:xfrm>
            <a:off x="6156768" y="3941138"/>
            <a:ext cx="439200" cy="196032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11</a:t>
            </a:r>
          </a:p>
        </p:txBody>
      </p:sp>
      <p:sp>
        <p:nvSpPr>
          <p:cNvPr id="35" name="Rektangel 34"/>
          <p:cNvSpPr/>
          <p:nvPr/>
        </p:nvSpPr>
        <p:spPr>
          <a:xfrm>
            <a:off x="8927867" y="4867695"/>
            <a:ext cx="439200" cy="10817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16</a:t>
            </a:r>
          </a:p>
        </p:txBody>
      </p:sp>
      <p:sp>
        <p:nvSpPr>
          <p:cNvPr id="36" name="Rektangel 35"/>
          <p:cNvSpPr/>
          <p:nvPr/>
        </p:nvSpPr>
        <p:spPr>
          <a:xfrm>
            <a:off x="1762015" y="5050791"/>
            <a:ext cx="439200" cy="84260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4</a:t>
            </a:r>
          </a:p>
        </p:txBody>
      </p:sp>
      <p:sp>
        <p:nvSpPr>
          <p:cNvPr id="37" name="Rektangel 36"/>
          <p:cNvSpPr/>
          <p:nvPr/>
        </p:nvSpPr>
        <p:spPr>
          <a:xfrm>
            <a:off x="2282490" y="4491900"/>
            <a:ext cx="439200" cy="14095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5</a:t>
            </a:r>
          </a:p>
        </p:txBody>
      </p:sp>
      <p:sp>
        <p:nvSpPr>
          <p:cNvPr id="38" name="Rektangel 37"/>
          <p:cNvSpPr/>
          <p:nvPr/>
        </p:nvSpPr>
        <p:spPr>
          <a:xfrm>
            <a:off x="2818215" y="4292286"/>
            <a:ext cx="439200" cy="161633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6</a:t>
            </a:r>
          </a:p>
        </p:txBody>
      </p:sp>
      <p:sp>
        <p:nvSpPr>
          <p:cNvPr id="30" name="Rektangel 29"/>
          <p:cNvSpPr/>
          <p:nvPr/>
        </p:nvSpPr>
        <p:spPr>
          <a:xfrm>
            <a:off x="0" y="968461"/>
            <a:ext cx="12191999" cy="127918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da-DK" sz="3200" dirty="0">
                <a:solidFill>
                  <a:schemeClr val="tx1"/>
                </a:solidFill>
              </a:rPr>
              <a:t>    For at vedligeholde vores fysiske og kognitive kompetencer. </a:t>
            </a:r>
          </a:p>
          <a:p>
            <a:pPr algn="ctr"/>
            <a:r>
              <a:rPr lang="da-DK" sz="3200" dirty="0">
                <a:solidFill>
                  <a:schemeClr val="tx1"/>
                </a:solidFill>
              </a:rPr>
              <a:t>Skal de udfordres med op til 80% af vores maksimale kompetence. </a:t>
            </a:r>
          </a:p>
          <a:p>
            <a:pPr algn="ctr"/>
            <a:r>
              <a:rPr lang="da-DK" sz="3200" dirty="0">
                <a:solidFill>
                  <a:schemeClr val="tx1"/>
                </a:solidFill>
              </a:rPr>
              <a:t>Mindst 2 gange om ugen. </a:t>
            </a:r>
            <a:endParaRPr lang="da-DK" sz="2800" dirty="0">
              <a:solidFill>
                <a:schemeClr val="tx1"/>
              </a:solidFill>
            </a:endParaRPr>
          </a:p>
        </p:txBody>
      </p:sp>
    </p:spTree>
    <p:extLst>
      <p:ext uri="{BB962C8B-B14F-4D97-AF65-F5344CB8AC3E}">
        <p14:creationId xmlns:p14="http://schemas.microsoft.com/office/powerpoint/2010/main" val="344443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500"/>
                                        <p:tgtEl>
                                          <p:spTgt spid="8"/>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in)">
                                      <p:cBhvr>
                                        <p:cTn id="39" dur="500"/>
                                        <p:tgtEl>
                                          <p:spTgt spid="21"/>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500"/>
                                        <p:tgtEl>
                                          <p:spTgt spid="16"/>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circle(in)">
                                      <p:cBhvr>
                                        <p:cTn id="50" dur="500"/>
                                        <p:tgtEl>
                                          <p:spTgt spid="24"/>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circle(in)">
                                      <p:cBhvr>
                                        <p:cTn id="53" dur="500"/>
                                        <p:tgtEl>
                                          <p:spTgt spid="20"/>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circle(in)">
                                      <p:cBhvr>
                                        <p:cTn id="56" dur="500"/>
                                        <p:tgtEl>
                                          <p:spTgt spid="23"/>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circle(in)">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ircle(in)">
                                      <p:cBhvr>
                                        <p:cTn id="64" dur="500"/>
                                        <p:tgtEl>
                                          <p:spTgt spid="17"/>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circle(in)">
                                      <p:cBhvr>
                                        <p:cTn id="67" dur="500"/>
                                        <p:tgtEl>
                                          <p:spTgt spid="10"/>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circle(in)">
                                      <p:cBhvr>
                                        <p:cTn id="70" dur="500"/>
                                        <p:tgtEl>
                                          <p:spTgt spid="19"/>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circle(in)">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2" presetClass="exit" presetSubtype="0" fill="hold" grpId="1" nodeType="clickEffect">
                                  <p:stCondLst>
                                    <p:cond delay="0"/>
                                  </p:stCondLst>
                                  <p:childTnLst>
                                    <p:animEffect transition="out" filter="fade">
                                      <p:cBhvr>
                                        <p:cTn id="81" dur="1000"/>
                                        <p:tgtEl>
                                          <p:spTgt spid="24"/>
                                        </p:tgtEl>
                                      </p:cBhvr>
                                    </p:animEffect>
                                    <p:anim calcmode="lin" valueType="num">
                                      <p:cBhvr>
                                        <p:cTn id="82" dur="1000"/>
                                        <p:tgtEl>
                                          <p:spTgt spid="24"/>
                                        </p:tgtEl>
                                        <p:attrNameLst>
                                          <p:attrName>ppt_x</p:attrName>
                                        </p:attrNameLst>
                                      </p:cBhvr>
                                      <p:tavLst>
                                        <p:tav tm="0">
                                          <p:val>
                                            <p:strVal val="ppt_x"/>
                                          </p:val>
                                        </p:tav>
                                        <p:tav tm="100000">
                                          <p:val>
                                            <p:strVal val="ppt_x"/>
                                          </p:val>
                                        </p:tav>
                                      </p:tavLst>
                                    </p:anim>
                                    <p:anim calcmode="lin" valueType="num">
                                      <p:cBhvr>
                                        <p:cTn id="83" dur="1000"/>
                                        <p:tgtEl>
                                          <p:spTgt spid="24"/>
                                        </p:tgtEl>
                                        <p:attrNameLst>
                                          <p:attrName>ppt_y</p:attrName>
                                        </p:attrNameLst>
                                      </p:cBhvr>
                                      <p:tavLst>
                                        <p:tav tm="0">
                                          <p:val>
                                            <p:strVal val="ppt_y"/>
                                          </p:val>
                                        </p:tav>
                                        <p:tav tm="100000">
                                          <p:val>
                                            <p:strVal val="ppt_y+.1"/>
                                          </p:val>
                                        </p:tav>
                                      </p:tavLst>
                                    </p:anim>
                                    <p:set>
                                      <p:cBhvr>
                                        <p:cTn id="84" dur="1" fill="hold">
                                          <p:stCondLst>
                                            <p:cond delay="999"/>
                                          </p:stCondLst>
                                        </p:cTn>
                                        <p:tgtEl>
                                          <p:spTgt spid="2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1000"/>
                                        <p:tgtEl>
                                          <p:spTgt spid="31"/>
                                        </p:tgtEl>
                                      </p:cBhvr>
                                    </p:animEffect>
                                    <p:anim calcmode="lin" valueType="num">
                                      <p:cBhvr>
                                        <p:cTn id="90" dur="1000" fill="hold"/>
                                        <p:tgtEl>
                                          <p:spTgt spid="31"/>
                                        </p:tgtEl>
                                        <p:attrNameLst>
                                          <p:attrName>ppt_x</p:attrName>
                                        </p:attrNameLst>
                                      </p:cBhvr>
                                      <p:tavLst>
                                        <p:tav tm="0">
                                          <p:val>
                                            <p:strVal val="#ppt_x"/>
                                          </p:val>
                                        </p:tav>
                                        <p:tav tm="100000">
                                          <p:val>
                                            <p:strVal val="#ppt_x"/>
                                          </p:val>
                                        </p:tav>
                                      </p:tavLst>
                                    </p:anim>
                                    <p:anim calcmode="lin" valueType="num">
                                      <p:cBhvr>
                                        <p:cTn id="9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1000"/>
                                        <p:tgtEl>
                                          <p:spTgt spid="32"/>
                                        </p:tgtEl>
                                      </p:cBhvr>
                                    </p:animEffect>
                                    <p:anim calcmode="lin" valueType="num">
                                      <p:cBhvr>
                                        <p:cTn id="97" dur="1000" fill="hold"/>
                                        <p:tgtEl>
                                          <p:spTgt spid="32"/>
                                        </p:tgtEl>
                                        <p:attrNameLst>
                                          <p:attrName>ppt_x</p:attrName>
                                        </p:attrNameLst>
                                      </p:cBhvr>
                                      <p:tavLst>
                                        <p:tav tm="0">
                                          <p:val>
                                            <p:strVal val="#ppt_x"/>
                                          </p:val>
                                        </p:tav>
                                        <p:tav tm="100000">
                                          <p:val>
                                            <p:strVal val="#ppt_x"/>
                                          </p:val>
                                        </p:tav>
                                      </p:tavLst>
                                    </p:anim>
                                    <p:anim calcmode="lin" valueType="num">
                                      <p:cBhvr>
                                        <p:cTn id="98" dur="1000" fill="hold"/>
                                        <p:tgtEl>
                                          <p:spTgt spid="32"/>
                                        </p:tgtEl>
                                        <p:attrNameLst>
                                          <p:attrName>ppt_y</p:attrName>
                                        </p:attrNameLst>
                                      </p:cBhvr>
                                      <p:tavLst>
                                        <p:tav tm="0">
                                          <p:val>
                                            <p:strVal val="#ppt_y+.1"/>
                                          </p:val>
                                        </p:tav>
                                        <p:tav tm="100000">
                                          <p:val>
                                            <p:strVal val="#ppt_y"/>
                                          </p:val>
                                        </p:tav>
                                      </p:tavLst>
                                    </p:anim>
                                  </p:childTnLst>
                                </p:cTn>
                              </p:par>
                              <p:par>
                                <p:cTn id="99" presetID="6" presetClass="entr" presetSubtype="16"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circle(in)">
                                      <p:cBhvr>
                                        <p:cTn id="101" dur="500"/>
                                        <p:tgtEl>
                                          <p:spTgt spid="34"/>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circle(in)">
                                      <p:cBhvr>
                                        <p:cTn id="106" dur="2000"/>
                                        <p:tgtEl>
                                          <p:spTgt spid="35"/>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circle(in)">
                                      <p:cBhvr>
                                        <p:cTn id="109" dur="500"/>
                                        <p:tgtEl>
                                          <p:spTgt spid="36"/>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circle(in)">
                                      <p:cBhvr>
                                        <p:cTn id="112" dur="500"/>
                                        <p:tgtEl>
                                          <p:spTgt spid="37"/>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circle(in)">
                                      <p:cBhvr>
                                        <p:cTn id="115" dur="500"/>
                                        <p:tgtEl>
                                          <p:spTgt spid="38"/>
                                        </p:tgtEl>
                                      </p:cBhvr>
                                    </p:animEffect>
                                  </p:childTnLst>
                                </p:cTn>
                              </p:par>
                            </p:childTnLst>
                          </p:cTn>
                        </p:par>
                      </p:childTnLst>
                    </p:cTn>
                  </p:par>
                  <p:par>
                    <p:cTn id="116" fill="hold">
                      <p:stCondLst>
                        <p:cond delay="indefinite"/>
                      </p:stCondLst>
                      <p:childTnLst>
                        <p:par>
                          <p:cTn id="117" fill="hold">
                            <p:stCondLst>
                              <p:cond delay="0"/>
                            </p:stCondLst>
                            <p:childTnLst>
                              <p:par>
                                <p:cTn id="118" presetID="6" presetClass="entr" presetSubtype="16" fill="hold" grpId="0"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circle(in)">
                                      <p:cBhvr>
                                        <p:cTn id="1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8" grpId="0" animBg="1"/>
      <p:bldP spid="9" grpId="0" animBg="1"/>
      <p:bldP spid="10" grpId="0" animBg="1"/>
      <p:bldP spid="13" grpId="0" animBg="1"/>
      <p:bldP spid="17" grpId="0" animBg="1"/>
      <p:bldP spid="18" grpId="0" animBg="1"/>
      <p:bldP spid="19" grpId="0" animBg="1"/>
      <p:bldP spid="20" grpId="0" animBg="1"/>
      <p:bldP spid="21" grpId="0" animBg="1"/>
      <p:bldP spid="22" grpId="0" animBg="1"/>
      <p:bldP spid="23" grpId="0" animBg="1"/>
      <p:bldP spid="24" grpId="0" animBg="1"/>
      <p:bldP spid="24" grpId="1" animBg="1"/>
      <p:bldP spid="15" grpId="0" animBg="1"/>
      <p:bldP spid="16" grpId="0" animBg="1"/>
      <p:bldP spid="31" grpId="0" animBg="1"/>
      <p:bldP spid="32" grpId="0" animBg="1"/>
      <p:bldP spid="14" grpId="0" animBg="1"/>
      <p:bldP spid="34" grpId="0" animBg="1"/>
      <p:bldP spid="35" grpId="0" animBg="1"/>
      <p:bldP spid="36" grpId="0" animBg="1"/>
      <p:bldP spid="37" grpId="0" animBg="1"/>
      <p:bldP spid="38"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2" name="Bille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455" y="1326841"/>
            <a:ext cx="8531545" cy="4829176"/>
          </a:xfrm>
          <a:prstGeom prst="rect">
            <a:avLst/>
          </a:prstGeom>
        </p:spPr>
      </p:pic>
      <p:sp>
        <p:nvSpPr>
          <p:cNvPr id="7" name="Rektangel 6"/>
          <p:cNvSpPr/>
          <p:nvPr/>
        </p:nvSpPr>
        <p:spPr>
          <a:xfrm>
            <a:off x="4238625" y="1575446"/>
            <a:ext cx="7515225" cy="12896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b="1" dirty="0">
                <a:solidFill>
                  <a:srgbClr val="00B050"/>
                </a:solidFill>
              </a:rPr>
              <a:t>10% </a:t>
            </a:r>
          </a:p>
          <a:p>
            <a:pPr algn="ctr"/>
            <a:r>
              <a:rPr lang="da-DK" sz="2800" b="1" dirty="0">
                <a:solidFill>
                  <a:srgbClr val="00B050"/>
                </a:solidFill>
              </a:rPr>
              <a:t>var fysisk stærkere</a:t>
            </a:r>
          </a:p>
          <a:p>
            <a:pPr algn="ctr"/>
            <a:r>
              <a:rPr lang="da-DK" sz="2000" b="1" dirty="0">
                <a:solidFill>
                  <a:srgbClr val="00B050"/>
                </a:solidFill>
              </a:rPr>
              <a:t>i en alder af 75 år end de var da de var 70</a:t>
            </a:r>
          </a:p>
        </p:txBody>
      </p:sp>
      <p:sp>
        <p:nvSpPr>
          <p:cNvPr id="8" name="Rektangel 7"/>
          <p:cNvSpPr/>
          <p:nvPr/>
        </p:nvSpPr>
        <p:spPr>
          <a:xfrm>
            <a:off x="4219931" y="3247895"/>
            <a:ext cx="7552612" cy="13388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b="1" dirty="0">
                <a:solidFill>
                  <a:srgbClr val="00B0F0"/>
                </a:solidFill>
              </a:rPr>
              <a:t>60% </a:t>
            </a:r>
          </a:p>
          <a:p>
            <a:pPr algn="ctr"/>
            <a:r>
              <a:rPr lang="da-DK" sz="2800" b="1" dirty="0">
                <a:solidFill>
                  <a:srgbClr val="00B0F0"/>
                </a:solidFill>
              </a:rPr>
              <a:t>var lige så fysisk stærke</a:t>
            </a:r>
          </a:p>
          <a:p>
            <a:pPr algn="ctr"/>
            <a:r>
              <a:rPr lang="da-DK" sz="2000" b="1" dirty="0">
                <a:solidFill>
                  <a:srgbClr val="00B0F0"/>
                </a:solidFill>
              </a:rPr>
              <a:t>som de var, da de var 70 år gamle. </a:t>
            </a:r>
            <a:endParaRPr lang="da-DK" sz="2000" b="1" dirty="0">
              <a:solidFill>
                <a:sysClr val="windowText" lastClr="000000"/>
              </a:solidFill>
            </a:endParaRPr>
          </a:p>
        </p:txBody>
      </p:sp>
      <p:sp>
        <p:nvSpPr>
          <p:cNvPr id="9" name="Rektangel 8"/>
          <p:cNvSpPr/>
          <p:nvPr/>
        </p:nvSpPr>
        <p:spPr>
          <a:xfrm>
            <a:off x="4238625" y="5154317"/>
            <a:ext cx="7595475" cy="1229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b="1" dirty="0">
                <a:solidFill>
                  <a:srgbClr val="FF0000"/>
                </a:solidFill>
              </a:rPr>
              <a:t>30% </a:t>
            </a:r>
          </a:p>
          <a:p>
            <a:pPr algn="ctr"/>
            <a:r>
              <a:rPr lang="da-DK" sz="2800" b="1" dirty="0">
                <a:solidFill>
                  <a:srgbClr val="FF0000"/>
                </a:solidFill>
              </a:rPr>
              <a:t>var fysisk svagere</a:t>
            </a:r>
          </a:p>
          <a:p>
            <a:pPr algn="ctr"/>
            <a:r>
              <a:rPr lang="da-DK" sz="2000" b="1" dirty="0">
                <a:solidFill>
                  <a:srgbClr val="FF0000"/>
                </a:solidFill>
              </a:rPr>
              <a:t>I en alder af 75 – end de var da de var 70. </a:t>
            </a:r>
            <a:endParaRPr lang="da-DK" sz="2000" b="1" dirty="0">
              <a:solidFill>
                <a:sysClr val="windowText" lastClr="000000"/>
              </a:solidFill>
            </a:endParaRPr>
          </a:p>
        </p:txBody>
      </p:sp>
      <p:sp>
        <p:nvSpPr>
          <p:cNvPr id="10" name="Højrepil 9"/>
          <p:cNvSpPr/>
          <p:nvPr/>
        </p:nvSpPr>
        <p:spPr>
          <a:xfrm>
            <a:off x="4238625" y="252413"/>
            <a:ext cx="7719695" cy="123158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b="1">
                <a:solidFill>
                  <a:schemeClr val="tx1"/>
                </a:solidFill>
              </a:rPr>
              <a:t>Efter 5 år, 70 år – til 75 år. </a:t>
            </a:r>
          </a:p>
        </p:txBody>
      </p:sp>
      <p:sp>
        <p:nvSpPr>
          <p:cNvPr id="6" name="Rektangel 5"/>
          <p:cNvSpPr/>
          <p:nvPr/>
        </p:nvSpPr>
        <p:spPr>
          <a:xfrm>
            <a:off x="1" y="553819"/>
            <a:ext cx="4238624" cy="58298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sz="2000" b="1" dirty="0"/>
              <a:t>Testet efter pensionering da de var 70 år og igen da de blev 75 år. </a:t>
            </a:r>
          </a:p>
          <a:p>
            <a:pPr algn="ctr"/>
            <a:endParaRPr lang="da-DK" sz="3600" b="1" dirty="0"/>
          </a:p>
          <a:p>
            <a:pPr algn="ctr"/>
            <a:r>
              <a:rPr lang="da-DK" sz="1400" b="1" dirty="0"/>
              <a:t>400 seniorer blev testet – for hvordan de klarer op til 40 forskellige almindelige daglige aktiviteter – som de selv har valgt. </a:t>
            </a:r>
          </a:p>
          <a:p>
            <a:pPr algn="ctr"/>
            <a:endParaRPr lang="da-DK" sz="1400" b="1" dirty="0"/>
          </a:p>
          <a:p>
            <a:pPr algn="ctr"/>
            <a:r>
              <a:rPr lang="da-DK" sz="1400" b="1" dirty="0"/>
              <a:t>Alt lige fra at tage et bad, lave mad, købe ind, vaske køkkengulvet til at klippe hækken. </a:t>
            </a:r>
          </a:p>
          <a:p>
            <a:pPr algn="ctr"/>
            <a:r>
              <a:rPr lang="da-DK" sz="1400" b="1" dirty="0"/>
              <a:t>Nemme aktiviteter – sværere aktiviteter blandet sammen.  </a:t>
            </a:r>
          </a:p>
          <a:p>
            <a:pPr algn="ctr"/>
            <a:endParaRPr lang="da-DK" sz="1400" b="1" dirty="0"/>
          </a:p>
          <a:p>
            <a:pPr algn="ctr"/>
            <a:r>
              <a:rPr lang="da-DK" sz="1400" b="1" dirty="0"/>
              <a:t>Så skete der intet i de næste 5 år – og alle der stadig var i live blev testet med de samme aktiviteter som 5 år tidligere. </a:t>
            </a:r>
          </a:p>
        </p:txBody>
      </p:sp>
    </p:spTree>
    <p:extLst>
      <p:ext uri="{BB962C8B-B14F-4D97-AF65-F5344CB8AC3E}">
        <p14:creationId xmlns:p14="http://schemas.microsoft.com/office/powerpoint/2010/main" val="246750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0-#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0-#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0-#ppt_w/2"/>
                                          </p:val>
                                        </p:tav>
                                        <p:tav tm="100000">
                                          <p:val>
                                            <p:strVal val="#ppt_x"/>
                                          </p:val>
                                        </p:tav>
                                      </p:tavLst>
                                    </p:anim>
                                    <p:anim calcmode="lin" valueType="num">
                                      <p:cBhvr additive="base">
                                        <p:cTn id="26"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Pladsholder til indhold 4"/>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3583036" y="3844902"/>
            <a:ext cx="5838825" cy="2247900"/>
          </a:xfrm>
          <a:prstGeom prst="rect">
            <a:avLst/>
          </a:prstGeom>
        </p:spPr>
      </p:pic>
      <p:sp>
        <p:nvSpPr>
          <p:cNvPr id="7" name="Oval billedforklaring 6"/>
          <p:cNvSpPr/>
          <p:nvPr/>
        </p:nvSpPr>
        <p:spPr>
          <a:xfrm>
            <a:off x="1078509" y="1989977"/>
            <a:ext cx="3409405" cy="1854925"/>
          </a:xfrm>
          <a:prstGeom prst="wedgeEllipseCallout">
            <a:avLst>
              <a:gd name="adj1" fmla="val 57328"/>
              <a:gd name="adj2" fmla="val 61099"/>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Det er for sent for </a:t>
            </a:r>
            <a:r>
              <a:rPr lang="da-DK" sz="2400" b="1" dirty="0">
                <a:solidFill>
                  <a:srgbClr val="FF0000"/>
                </a:solidFill>
              </a:rPr>
              <a:t>ham </a:t>
            </a:r>
            <a:r>
              <a:rPr lang="da-DK" sz="2400" dirty="0">
                <a:solidFill>
                  <a:schemeClr val="tx1"/>
                </a:solidFill>
              </a:rPr>
              <a:t>at starte</a:t>
            </a:r>
          </a:p>
        </p:txBody>
      </p:sp>
      <p:sp>
        <p:nvSpPr>
          <p:cNvPr id="9" name="Oval billedforklaring 8"/>
          <p:cNvSpPr/>
          <p:nvPr/>
        </p:nvSpPr>
        <p:spPr>
          <a:xfrm>
            <a:off x="7854454" y="2447063"/>
            <a:ext cx="4071934" cy="2333943"/>
          </a:xfrm>
          <a:prstGeom prst="wedgeEllipseCallout">
            <a:avLst>
              <a:gd name="adj1" fmla="val -36472"/>
              <a:gd name="adj2" fmla="val 5981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sz="3200" i="1" dirty="0"/>
              <a:t>”</a:t>
            </a:r>
            <a:r>
              <a:rPr lang="da-DK" sz="2800" i="1" dirty="0"/>
              <a:t>Mere fysisk træning – mere sund mad i seniorlivet.………”</a:t>
            </a:r>
          </a:p>
        </p:txBody>
      </p:sp>
      <p:sp>
        <p:nvSpPr>
          <p:cNvPr id="10" name="Oval billedforklaring 9"/>
          <p:cNvSpPr/>
          <p:nvPr/>
        </p:nvSpPr>
        <p:spPr>
          <a:xfrm>
            <a:off x="5221197" y="1467434"/>
            <a:ext cx="3409405" cy="1854925"/>
          </a:xfrm>
          <a:prstGeom prst="wedgeEllipseCallout">
            <a:avLst>
              <a:gd name="adj1" fmla="val -10488"/>
              <a:gd name="adj2" fmla="val 76592"/>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Det er for sent for </a:t>
            </a:r>
            <a:r>
              <a:rPr lang="da-DK" sz="2400" b="1" dirty="0">
                <a:solidFill>
                  <a:srgbClr val="FF0000"/>
                </a:solidFill>
              </a:rPr>
              <a:t>hende</a:t>
            </a:r>
            <a:r>
              <a:rPr lang="da-DK" sz="2400" dirty="0">
                <a:solidFill>
                  <a:schemeClr val="tx1"/>
                </a:solidFill>
              </a:rPr>
              <a:t> at starte</a:t>
            </a:r>
          </a:p>
        </p:txBody>
      </p:sp>
    </p:spTree>
    <p:extLst>
      <p:ext uri="{BB962C8B-B14F-4D97-AF65-F5344CB8AC3E}">
        <p14:creationId xmlns:p14="http://schemas.microsoft.com/office/powerpoint/2010/main" val="184267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92" y="1502229"/>
            <a:ext cx="3523989" cy="3200400"/>
          </a:xfrm>
          <a:prstGeom prst="rect">
            <a:avLst/>
          </a:prstGeom>
        </p:spPr>
      </p:pic>
      <p:pic>
        <p:nvPicPr>
          <p:cNvPr id="12" name="Billed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624" y="1508759"/>
            <a:ext cx="4976948" cy="3200400"/>
          </a:xfrm>
          <a:prstGeom prst="rect">
            <a:avLst/>
          </a:prstGeom>
        </p:spPr>
      </p:pic>
      <p:pic>
        <p:nvPicPr>
          <p:cNvPr id="5" name="Pladsholder til indhold 4"/>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3808095" y="4153988"/>
            <a:ext cx="5838825" cy="2247900"/>
          </a:xfrm>
          <a:prstGeom prst="rect">
            <a:avLst/>
          </a:prstGeom>
        </p:spPr>
      </p:pic>
      <p:sp>
        <p:nvSpPr>
          <p:cNvPr id="11" name="Rektangel 10"/>
          <p:cNvSpPr/>
          <p:nvPr/>
        </p:nvSpPr>
        <p:spPr>
          <a:xfrm>
            <a:off x="206287" y="154571"/>
            <a:ext cx="6753497" cy="1049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dirty="0">
                <a:solidFill>
                  <a:schemeClr val="tx1"/>
                </a:solidFill>
              </a:rPr>
              <a:t>Til dem der muligvis tænker sådan, har vi 2 informationer før pausen. </a:t>
            </a:r>
          </a:p>
        </p:txBody>
      </p:sp>
      <p:sp>
        <p:nvSpPr>
          <p:cNvPr id="2" name="Rektangel 1"/>
          <p:cNvSpPr/>
          <p:nvPr/>
        </p:nvSpPr>
        <p:spPr>
          <a:xfrm>
            <a:off x="679269" y="1828799"/>
            <a:ext cx="3056708" cy="256032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UDSAGN 2</a:t>
            </a:r>
          </a:p>
          <a:p>
            <a:pPr algn="ctr"/>
            <a:endParaRPr lang="da-DK" dirty="0">
              <a:solidFill>
                <a:schemeClr val="tx1"/>
              </a:solidFill>
            </a:endParaRPr>
          </a:p>
          <a:p>
            <a:pPr algn="ctr"/>
            <a:r>
              <a:rPr lang="da-DK" dirty="0">
                <a:solidFill>
                  <a:schemeClr val="tx1"/>
                </a:solidFill>
              </a:rPr>
              <a:t>Vores niveau af fysisk aktivitet når vi er 50 og 60 år – har ingen indflydelse på vores funktionsniveau når vi bliver 75. </a:t>
            </a:r>
          </a:p>
        </p:txBody>
      </p:sp>
      <p:sp>
        <p:nvSpPr>
          <p:cNvPr id="8" name="Rektangel 7"/>
          <p:cNvSpPr/>
          <p:nvPr/>
        </p:nvSpPr>
        <p:spPr>
          <a:xfrm>
            <a:off x="7197634" y="1828799"/>
            <a:ext cx="4206239" cy="256032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UDSAGN 1</a:t>
            </a:r>
          </a:p>
          <a:p>
            <a:pPr algn="ctr"/>
            <a:r>
              <a:rPr lang="da-DK" dirty="0">
                <a:solidFill>
                  <a:schemeClr val="tx1"/>
                </a:solidFill>
              </a:rPr>
              <a:t>Senere resultater viser hvordan en meget lille indsats - </a:t>
            </a:r>
            <a:r>
              <a:rPr lang="da-DK" b="1" dirty="0">
                <a:solidFill>
                  <a:schemeClr val="tx1"/>
                </a:solidFill>
              </a:rPr>
              <a:t>1 time om ugen </a:t>
            </a:r>
            <a:r>
              <a:rPr lang="da-DK" dirty="0">
                <a:solidFill>
                  <a:schemeClr val="tx1"/>
                </a:solidFill>
              </a:rPr>
              <a:t>- kan være forskellen mellem at forblive uafhængig og at blive afhængig når man er 85-86 år.</a:t>
            </a:r>
          </a:p>
        </p:txBody>
      </p:sp>
    </p:spTree>
    <p:extLst>
      <p:ext uri="{BB962C8B-B14F-4D97-AF65-F5344CB8AC3E}">
        <p14:creationId xmlns:p14="http://schemas.microsoft.com/office/powerpoint/2010/main" val="87789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cxnSp>
        <p:nvCxnSpPr>
          <p:cNvPr id="5" name="Lige pilforbindelse 4"/>
          <p:cNvCxnSpPr/>
          <p:nvPr/>
        </p:nvCxnSpPr>
        <p:spPr>
          <a:xfrm flipV="1">
            <a:off x="2124222" y="2218520"/>
            <a:ext cx="0" cy="372199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 name="Lige pilforbindelse 5"/>
          <p:cNvCxnSpPr/>
          <p:nvPr/>
        </p:nvCxnSpPr>
        <p:spPr>
          <a:xfrm>
            <a:off x="2124222" y="5940514"/>
            <a:ext cx="801065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2" name="Kombinationstegning 11"/>
          <p:cNvSpPr/>
          <p:nvPr/>
        </p:nvSpPr>
        <p:spPr>
          <a:xfrm>
            <a:off x="2124221" y="4069524"/>
            <a:ext cx="1702190" cy="1899139"/>
          </a:xfrm>
          <a:custGeom>
            <a:avLst/>
            <a:gdLst>
              <a:gd name="connsiteX0" fmla="*/ 0 w 1761688"/>
              <a:gd name="connsiteY0" fmla="*/ 1998726 h 1998726"/>
              <a:gd name="connsiteX1" fmla="*/ 998806 w 1761688"/>
              <a:gd name="connsiteY1" fmla="*/ 493483 h 1998726"/>
              <a:gd name="connsiteX2" fmla="*/ 1645920 w 1761688"/>
              <a:gd name="connsiteY2" fmla="*/ 43317 h 1998726"/>
              <a:gd name="connsiteX3" fmla="*/ 1758461 w 1761688"/>
              <a:gd name="connsiteY3" fmla="*/ 43317 h 1998726"/>
            </a:gdLst>
            <a:ahLst/>
            <a:cxnLst>
              <a:cxn ang="0">
                <a:pos x="connsiteX0" y="connsiteY0"/>
              </a:cxn>
              <a:cxn ang="0">
                <a:pos x="connsiteX1" y="connsiteY1"/>
              </a:cxn>
              <a:cxn ang="0">
                <a:pos x="connsiteX2" y="connsiteY2"/>
              </a:cxn>
              <a:cxn ang="0">
                <a:pos x="connsiteX3" y="connsiteY3"/>
              </a:cxn>
            </a:cxnLst>
            <a:rect l="l" t="t" r="r" b="b"/>
            <a:pathLst>
              <a:path w="1761688" h="1998726">
                <a:moveTo>
                  <a:pt x="0" y="1998726"/>
                </a:moveTo>
                <a:cubicBezTo>
                  <a:pt x="362243" y="1409055"/>
                  <a:pt x="724486" y="819384"/>
                  <a:pt x="998806" y="493483"/>
                </a:cubicBezTo>
                <a:cubicBezTo>
                  <a:pt x="1273126" y="167581"/>
                  <a:pt x="1519311" y="118345"/>
                  <a:pt x="1645920" y="43317"/>
                </a:cubicBezTo>
                <a:cubicBezTo>
                  <a:pt x="1772529" y="-31711"/>
                  <a:pt x="1765495" y="5803"/>
                  <a:pt x="1758461" y="43317"/>
                </a:cubicBezTo>
              </a:path>
            </a:pathLst>
          </a:custGeom>
          <a:noFill/>
          <a:ln w="730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Kombinationstegning 12"/>
          <p:cNvSpPr/>
          <p:nvPr/>
        </p:nvSpPr>
        <p:spPr>
          <a:xfrm>
            <a:off x="3867001" y="3778144"/>
            <a:ext cx="2827606" cy="295421"/>
          </a:xfrm>
          <a:custGeom>
            <a:avLst/>
            <a:gdLst>
              <a:gd name="connsiteX0" fmla="*/ 0 w 1969477"/>
              <a:gd name="connsiteY0" fmla="*/ 254205 h 254205"/>
              <a:gd name="connsiteX1" fmla="*/ 211015 w 1969477"/>
              <a:gd name="connsiteY1" fmla="*/ 113528 h 254205"/>
              <a:gd name="connsiteX2" fmla="*/ 323557 w 1969477"/>
              <a:gd name="connsiteY2" fmla="*/ 212002 h 254205"/>
              <a:gd name="connsiteX3" fmla="*/ 576775 w 1969477"/>
              <a:gd name="connsiteY3" fmla="*/ 85393 h 254205"/>
              <a:gd name="connsiteX4" fmla="*/ 815926 w 1969477"/>
              <a:gd name="connsiteY4" fmla="*/ 141663 h 254205"/>
              <a:gd name="connsiteX5" fmla="*/ 1111347 w 1969477"/>
              <a:gd name="connsiteY5" fmla="*/ 987 h 254205"/>
              <a:gd name="connsiteX6" fmla="*/ 1378633 w 1969477"/>
              <a:gd name="connsiteY6" fmla="*/ 226070 h 254205"/>
              <a:gd name="connsiteX7" fmla="*/ 1659987 w 1969477"/>
              <a:gd name="connsiteY7" fmla="*/ 127596 h 254205"/>
              <a:gd name="connsiteX8" fmla="*/ 1969477 w 1969477"/>
              <a:gd name="connsiteY8" fmla="*/ 226070 h 25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477" h="254205">
                <a:moveTo>
                  <a:pt x="0" y="254205"/>
                </a:moveTo>
                <a:cubicBezTo>
                  <a:pt x="78544" y="187383"/>
                  <a:pt x="157089" y="120562"/>
                  <a:pt x="211015" y="113528"/>
                </a:cubicBezTo>
                <a:cubicBezTo>
                  <a:pt x="264941" y="106494"/>
                  <a:pt x="262597" y="216691"/>
                  <a:pt x="323557" y="212002"/>
                </a:cubicBezTo>
                <a:cubicBezTo>
                  <a:pt x="384517" y="207313"/>
                  <a:pt x="494714" y="97116"/>
                  <a:pt x="576775" y="85393"/>
                </a:cubicBezTo>
                <a:cubicBezTo>
                  <a:pt x="658836" y="73670"/>
                  <a:pt x="726831" y="155731"/>
                  <a:pt x="815926" y="141663"/>
                </a:cubicBezTo>
                <a:cubicBezTo>
                  <a:pt x="905021" y="127595"/>
                  <a:pt x="1017563" y="-13081"/>
                  <a:pt x="1111347" y="987"/>
                </a:cubicBezTo>
                <a:cubicBezTo>
                  <a:pt x="1205132" y="15055"/>
                  <a:pt x="1287193" y="204968"/>
                  <a:pt x="1378633" y="226070"/>
                </a:cubicBezTo>
                <a:cubicBezTo>
                  <a:pt x="1470073" y="247172"/>
                  <a:pt x="1561513" y="127596"/>
                  <a:pt x="1659987" y="127596"/>
                </a:cubicBezTo>
                <a:cubicBezTo>
                  <a:pt x="1758461" y="127596"/>
                  <a:pt x="1863969" y="176833"/>
                  <a:pt x="1969477" y="226070"/>
                </a:cubicBezTo>
              </a:path>
            </a:pathLst>
          </a:custGeom>
          <a:noFill/>
          <a:ln w="698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5" name="Lige forbindelse 14"/>
          <p:cNvCxnSpPr>
            <a:stCxn id="13" idx="8"/>
          </p:cNvCxnSpPr>
          <p:nvPr/>
        </p:nvCxnSpPr>
        <p:spPr>
          <a:xfrm>
            <a:off x="6694607" y="4040868"/>
            <a:ext cx="2461846" cy="862691"/>
          </a:xfrm>
          <a:prstGeom prst="line">
            <a:avLst/>
          </a:prstGeom>
          <a:ln w="698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Lige forbindelse 15"/>
          <p:cNvCxnSpPr/>
          <p:nvPr/>
        </p:nvCxnSpPr>
        <p:spPr>
          <a:xfrm>
            <a:off x="9156453" y="4911003"/>
            <a:ext cx="450166" cy="619573"/>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kstfelt 9"/>
          <p:cNvSpPr txBox="1"/>
          <p:nvPr/>
        </p:nvSpPr>
        <p:spPr>
          <a:xfrm>
            <a:off x="976200" y="1891153"/>
            <a:ext cx="2175790" cy="369332"/>
          </a:xfrm>
          <a:prstGeom prst="rect">
            <a:avLst/>
          </a:prstGeom>
          <a:noFill/>
        </p:spPr>
        <p:txBody>
          <a:bodyPr wrap="square" rtlCol="0">
            <a:spAutoFit/>
          </a:bodyPr>
          <a:lstStyle/>
          <a:p>
            <a:pPr algn="ctr"/>
            <a:r>
              <a:rPr lang="da-DK" b="1" dirty="0"/>
              <a:t>Funktionsniveau. </a:t>
            </a:r>
          </a:p>
        </p:txBody>
      </p:sp>
      <p:sp>
        <p:nvSpPr>
          <p:cNvPr id="11" name="Tekstfelt 10"/>
          <p:cNvSpPr txBox="1"/>
          <p:nvPr/>
        </p:nvSpPr>
        <p:spPr>
          <a:xfrm>
            <a:off x="9046986" y="5851280"/>
            <a:ext cx="2175790" cy="369332"/>
          </a:xfrm>
          <a:prstGeom prst="rect">
            <a:avLst/>
          </a:prstGeom>
          <a:noFill/>
        </p:spPr>
        <p:txBody>
          <a:bodyPr wrap="square" rtlCol="0">
            <a:spAutoFit/>
          </a:bodyPr>
          <a:lstStyle/>
          <a:p>
            <a:pPr algn="ctr"/>
            <a:r>
              <a:rPr lang="da-DK" b="1" dirty="0"/>
              <a:t>Alder</a:t>
            </a:r>
          </a:p>
        </p:txBody>
      </p:sp>
      <p:sp>
        <p:nvSpPr>
          <p:cNvPr id="17" name="Tekstfelt 16"/>
          <p:cNvSpPr txBox="1"/>
          <p:nvPr/>
        </p:nvSpPr>
        <p:spPr>
          <a:xfrm>
            <a:off x="586310" y="1325247"/>
            <a:ext cx="10307405" cy="369332"/>
          </a:xfrm>
          <a:prstGeom prst="rect">
            <a:avLst/>
          </a:prstGeom>
          <a:noFill/>
        </p:spPr>
        <p:txBody>
          <a:bodyPr wrap="square" rtlCol="0">
            <a:spAutoFit/>
          </a:bodyPr>
          <a:lstStyle/>
          <a:p>
            <a:pPr algn="ctr"/>
            <a:r>
              <a:rPr lang="da-DK" b="1" dirty="0"/>
              <a:t>Traditionel forståelse af udviklingen i livet – den funktionelle udvikling.</a:t>
            </a:r>
          </a:p>
        </p:txBody>
      </p:sp>
      <p:sp>
        <p:nvSpPr>
          <p:cNvPr id="18" name="Tekstfelt 17"/>
          <p:cNvSpPr txBox="1"/>
          <p:nvPr/>
        </p:nvSpPr>
        <p:spPr>
          <a:xfrm>
            <a:off x="1242441" y="4695927"/>
            <a:ext cx="3105935" cy="369332"/>
          </a:xfrm>
          <a:prstGeom prst="rect">
            <a:avLst/>
          </a:prstGeom>
          <a:noFill/>
        </p:spPr>
        <p:txBody>
          <a:bodyPr wrap="square" rtlCol="0">
            <a:spAutoFit/>
          </a:bodyPr>
          <a:lstStyle/>
          <a:p>
            <a:pPr algn="ctr"/>
            <a:r>
              <a:rPr lang="da-DK" b="1" dirty="0"/>
              <a:t>Barndom - ungdom</a:t>
            </a:r>
          </a:p>
        </p:txBody>
      </p:sp>
      <p:sp>
        <p:nvSpPr>
          <p:cNvPr id="19" name="Tekstfelt 18"/>
          <p:cNvSpPr txBox="1"/>
          <p:nvPr/>
        </p:nvSpPr>
        <p:spPr>
          <a:xfrm>
            <a:off x="3558192" y="3433322"/>
            <a:ext cx="3105935" cy="369332"/>
          </a:xfrm>
          <a:prstGeom prst="rect">
            <a:avLst/>
          </a:prstGeom>
          <a:noFill/>
        </p:spPr>
        <p:txBody>
          <a:bodyPr wrap="square" rtlCol="0">
            <a:spAutoFit/>
          </a:bodyPr>
          <a:lstStyle/>
          <a:p>
            <a:pPr algn="ctr"/>
            <a:r>
              <a:rPr lang="da-DK" b="1" dirty="0"/>
              <a:t>Voksen – arbejdsperiode.</a:t>
            </a:r>
          </a:p>
        </p:txBody>
      </p:sp>
      <p:sp>
        <p:nvSpPr>
          <p:cNvPr id="20" name="Tekstfelt 19"/>
          <p:cNvSpPr txBox="1"/>
          <p:nvPr/>
        </p:nvSpPr>
        <p:spPr>
          <a:xfrm>
            <a:off x="6152115" y="4305993"/>
            <a:ext cx="3105935" cy="646331"/>
          </a:xfrm>
          <a:prstGeom prst="rect">
            <a:avLst/>
          </a:prstGeom>
          <a:noFill/>
        </p:spPr>
        <p:txBody>
          <a:bodyPr wrap="square" rtlCol="0">
            <a:spAutoFit/>
          </a:bodyPr>
          <a:lstStyle/>
          <a:p>
            <a:pPr algn="ctr"/>
            <a:r>
              <a:rPr lang="da-DK" b="1" dirty="0"/>
              <a:t>SENIOR – være gammel – aldringsprocessen</a:t>
            </a:r>
          </a:p>
        </p:txBody>
      </p:sp>
      <p:sp>
        <p:nvSpPr>
          <p:cNvPr id="21" name="Rektangel 20"/>
          <p:cNvSpPr/>
          <p:nvPr/>
        </p:nvSpPr>
        <p:spPr>
          <a:xfrm>
            <a:off x="344361" y="24204"/>
            <a:ext cx="11847639" cy="120612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b="1" dirty="0"/>
              <a:t>Vores FORVENTNINGER – VORES TANKEGANG</a:t>
            </a:r>
          </a:p>
          <a:p>
            <a:pPr algn="ctr"/>
            <a:r>
              <a:rPr lang="da-DK" sz="2400" dirty="0"/>
              <a:t>om livet generelt og især om det at blive gammel</a:t>
            </a:r>
          </a:p>
          <a:p>
            <a:pPr algn="ctr"/>
            <a:r>
              <a:rPr lang="da-DK" sz="2400" dirty="0"/>
              <a:t>det ser ofte sådan ud, hvis vi beder folk om at tegne, hvordan de opfatter livet og livsfaserne. </a:t>
            </a:r>
          </a:p>
        </p:txBody>
      </p:sp>
      <p:cxnSp>
        <p:nvCxnSpPr>
          <p:cNvPr id="22" name="Lige forbindelse 21"/>
          <p:cNvCxnSpPr>
            <a:stCxn id="13" idx="8"/>
          </p:cNvCxnSpPr>
          <p:nvPr/>
        </p:nvCxnSpPr>
        <p:spPr>
          <a:xfrm>
            <a:off x="6694607" y="4040868"/>
            <a:ext cx="1559899" cy="1125415"/>
          </a:xfrm>
          <a:prstGeom prst="line">
            <a:avLst/>
          </a:prstGeom>
          <a:ln w="698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Lige forbindelse 22"/>
          <p:cNvCxnSpPr/>
          <p:nvPr/>
        </p:nvCxnSpPr>
        <p:spPr>
          <a:xfrm>
            <a:off x="6694607" y="4063226"/>
            <a:ext cx="2801933" cy="2895"/>
          </a:xfrm>
          <a:prstGeom prst="line">
            <a:avLst/>
          </a:prstGeom>
          <a:ln w="698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Lige forbindelse 25"/>
          <p:cNvCxnSpPr/>
          <p:nvPr/>
        </p:nvCxnSpPr>
        <p:spPr>
          <a:xfrm flipV="1">
            <a:off x="6735197" y="3576619"/>
            <a:ext cx="2761343" cy="456805"/>
          </a:xfrm>
          <a:prstGeom prst="line">
            <a:avLst/>
          </a:prstGeom>
          <a:ln w="698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90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ircle(in)">
                                      <p:cBhvr>
                                        <p:cTn id="52" dur="2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circle(in)">
                                      <p:cBhvr>
                                        <p:cTn id="57" dur="20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ircle(in)">
                                      <p:cBhvr>
                                        <p:cTn id="6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0" grpId="0"/>
      <p:bldP spid="11"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1" name="irc_mi" descr="Image result for EU logo">
            <a:hlinkClick r:id="rId2"/>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02947" y="0"/>
            <a:ext cx="1416332" cy="809897"/>
          </a:xfrm>
          <a:prstGeom prst="rect">
            <a:avLst/>
          </a:prstGeom>
          <a:noFill/>
          <a:ln>
            <a:noFill/>
          </a:ln>
        </p:spPr>
      </p:pic>
      <p:sp>
        <p:nvSpPr>
          <p:cNvPr id="2" name="Rektangel 1"/>
          <p:cNvSpPr/>
          <p:nvPr/>
        </p:nvSpPr>
        <p:spPr>
          <a:xfrm>
            <a:off x="2760458" y="242183"/>
            <a:ext cx="3614216" cy="8229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t>UDSAGN 2</a:t>
            </a:r>
          </a:p>
          <a:p>
            <a:pPr algn="ctr"/>
            <a:r>
              <a:rPr lang="da-DK" dirty="0"/>
              <a:t>Hvis vi deler os i to grupper. </a:t>
            </a:r>
          </a:p>
        </p:txBody>
      </p:sp>
      <p:sp>
        <p:nvSpPr>
          <p:cNvPr id="7" name="Rektangel 6"/>
          <p:cNvSpPr/>
          <p:nvPr/>
        </p:nvSpPr>
        <p:spPr>
          <a:xfrm>
            <a:off x="296066" y="1307325"/>
            <a:ext cx="3844860" cy="214741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000" dirty="0">
                <a:solidFill>
                  <a:schemeClr val="tx1"/>
                </a:solidFill>
              </a:rPr>
              <a:t>En gruppe, </a:t>
            </a:r>
          </a:p>
          <a:p>
            <a:pPr algn="ctr"/>
            <a:r>
              <a:rPr lang="da-DK" sz="2000" dirty="0">
                <a:solidFill>
                  <a:schemeClr val="tx1"/>
                </a:solidFill>
              </a:rPr>
              <a:t>som ikke har været specielt fysisk aktive inden de fyldte 60, som ryger, spiser normalt når det kommer til mad og måske har det sjovt med en øl eller vin når det er passende.   </a:t>
            </a:r>
          </a:p>
        </p:txBody>
      </p:sp>
      <p:sp>
        <p:nvSpPr>
          <p:cNvPr id="8" name="Rektangel 7"/>
          <p:cNvSpPr/>
          <p:nvPr/>
        </p:nvSpPr>
        <p:spPr>
          <a:xfrm>
            <a:off x="7904480" y="1005478"/>
            <a:ext cx="3957682" cy="2489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000" dirty="0">
                <a:solidFill>
                  <a:schemeClr val="tx1"/>
                </a:solidFill>
              </a:rPr>
              <a:t>Gruppe to, </a:t>
            </a:r>
          </a:p>
          <a:p>
            <a:endParaRPr lang="da-DK" sz="2000" dirty="0">
              <a:solidFill>
                <a:schemeClr val="tx1"/>
              </a:solidFill>
            </a:endParaRPr>
          </a:p>
          <a:p>
            <a:pPr algn="ctr"/>
            <a:r>
              <a:rPr lang="da-DK" sz="2000" dirty="0">
                <a:solidFill>
                  <a:schemeClr val="tx1"/>
                </a:solidFill>
              </a:rPr>
              <a:t>Har været opmærksom på de generelle sundhedsråd. Ingen rygning, næsten intet alkohol. Ugentlig fysisk træning og har generelt overholdt sundhedsrådene når det kom til mad. </a:t>
            </a:r>
            <a:endParaRPr lang="da-DK" sz="2000" dirty="0"/>
          </a:p>
        </p:txBody>
      </p:sp>
      <p:sp>
        <p:nvSpPr>
          <p:cNvPr id="9" name="Rektangel 8"/>
          <p:cNvSpPr/>
          <p:nvPr/>
        </p:nvSpPr>
        <p:spPr>
          <a:xfrm>
            <a:off x="3014011" y="4204130"/>
            <a:ext cx="5682354" cy="1859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a:p>
            <a:pPr algn="ctr"/>
            <a:r>
              <a:rPr lang="da-DK" dirty="0">
                <a:solidFill>
                  <a:schemeClr val="tx1"/>
                </a:solidFill>
              </a:rPr>
              <a:t>Ja det er fair for de aktive i gruppe 2 – </a:t>
            </a:r>
          </a:p>
          <a:p>
            <a:pPr algn="ctr"/>
            <a:r>
              <a:rPr lang="da-DK" dirty="0">
                <a:solidFill>
                  <a:schemeClr val="tx1"/>
                </a:solidFill>
              </a:rPr>
              <a:t>mange flere fra gruppe 2 bliver pensionister. </a:t>
            </a:r>
          </a:p>
        </p:txBody>
      </p:sp>
      <p:pic>
        <p:nvPicPr>
          <p:cNvPr id="13" name="Billede 1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278" y="3869004"/>
            <a:ext cx="1714500" cy="2543175"/>
          </a:xfrm>
          <a:prstGeom prst="rect">
            <a:avLst/>
          </a:prstGeom>
        </p:spPr>
      </p:pic>
      <p:sp>
        <p:nvSpPr>
          <p:cNvPr id="15" name="Rektangel 14"/>
          <p:cNvSpPr/>
          <p:nvPr/>
        </p:nvSpPr>
        <p:spPr>
          <a:xfrm>
            <a:off x="4430168" y="2459424"/>
            <a:ext cx="3355296" cy="11498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dirty="0"/>
              <a:t>Kender du en med hver profil?</a:t>
            </a:r>
          </a:p>
          <a:p>
            <a:pPr algn="ctr"/>
            <a:r>
              <a:rPr lang="da-DK" dirty="0"/>
              <a:t>.</a:t>
            </a:r>
          </a:p>
        </p:txBody>
      </p:sp>
      <p:pic>
        <p:nvPicPr>
          <p:cNvPr id="16" name="Billed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3577" y="4004810"/>
            <a:ext cx="3406917" cy="2271562"/>
          </a:xfrm>
          <a:prstGeom prst="rect">
            <a:avLst/>
          </a:prstGeom>
        </p:spPr>
      </p:pic>
    </p:spTree>
    <p:extLst>
      <p:ext uri="{BB962C8B-B14F-4D97-AF65-F5344CB8AC3E}">
        <p14:creationId xmlns:p14="http://schemas.microsoft.com/office/powerpoint/2010/main" val="410574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692" y="1405082"/>
            <a:ext cx="6677892" cy="4465840"/>
          </a:xfrm>
          <a:prstGeom prst="rect">
            <a:avLst/>
          </a:prstGeom>
        </p:spPr>
      </p:pic>
    </p:spTree>
    <p:extLst>
      <p:ext uri="{BB962C8B-B14F-4D97-AF65-F5344CB8AC3E}">
        <p14:creationId xmlns:p14="http://schemas.microsoft.com/office/powerpoint/2010/main" val="1298257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1" name="irc_mi" descr="Image result for EU logo">
            <a:hlinkClick r:id="rId2"/>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02947" y="0"/>
            <a:ext cx="1416332" cy="809897"/>
          </a:xfrm>
          <a:prstGeom prst="rect">
            <a:avLst/>
          </a:prstGeom>
          <a:noFill/>
          <a:ln>
            <a:noFill/>
          </a:ln>
        </p:spPr>
      </p:pic>
      <p:pic>
        <p:nvPicPr>
          <p:cNvPr id="7" name="Billede 6"/>
          <p:cNvPicPr/>
          <p:nvPr/>
        </p:nvPicPr>
        <p:blipFill>
          <a:blip r:embed="rId4">
            <a:extLst>
              <a:ext uri="{28A0092B-C50C-407E-A947-70E740481C1C}">
                <a14:useLocalDpi xmlns:a14="http://schemas.microsoft.com/office/drawing/2010/main" val="0"/>
              </a:ext>
            </a:extLst>
          </a:blip>
          <a:stretch>
            <a:fillRect/>
          </a:stretch>
        </p:blipFill>
        <p:spPr>
          <a:xfrm>
            <a:off x="6132945" y="2890982"/>
            <a:ext cx="5886334" cy="3157386"/>
          </a:xfrm>
          <a:prstGeom prst="rect">
            <a:avLst/>
          </a:prstGeom>
        </p:spPr>
      </p:pic>
      <p:pic>
        <p:nvPicPr>
          <p:cNvPr id="2" name="Billed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6917" y="4671891"/>
            <a:ext cx="2919984" cy="1947672"/>
          </a:xfrm>
          <a:prstGeom prst="rect">
            <a:avLst/>
          </a:prstGeom>
        </p:spPr>
      </p:pic>
      <p:pic>
        <p:nvPicPr>
          <p:cNvPr id="3" name="Billed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1315" y="3428783"/>
            <a:ext cx="3121152" cy="2081784"/>
          </a:xfrm>
          <a:prstGeom prst="rect">
            <a:avLst/>
          </a:prstGeom>
        </p:spPr>
      </p:pic>
      <p:sp>
        <p:nvSpPr>
          <p:cNvPr id="5" name="Billedforklaring med nedadgående pil 4"/>
          <p:cNvSpPr/>
          <p:nvPr/>
        </p:nvSpPr>
        <p:spPr>
          <a:xfrm>
            <a:off x="529389" y="510139"/>
            <a:ext cx="4880009" cy="3012707"/>
          </a:xfrm>
          <a:prstGeom prst="down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sz="2000" dirty="0"/>
              <a:t>HVORFOR?</a:t>
            </a:r>
          </a:p>
          <a:p>
            <a:pPr algn="ctr"/>
            <a:r>
              <a:rPr lang="da-DK" sz="2000" dirty="0"/>
              <a:t>TROR OG TÆNKER </a:t>
            </a:r>
          </a:p>
          <a:p>
            <a:pPr algn="ctr"/>
            <a:r>
              <a:rPr lang="da-DK" sz="2000" dirty="0"/>
              <a:t>SÅ MANGE AF OS</a:t>
            </a:r>
          </a:p>
          <a:p>
            <a:pPr algn="ctr"/>
            <a:r>
              <a:rPr lang="da-DK" sz="2400" dirty="0">
                <a:solidFill>
                  <a:srgbClr val="FF0000"/>
                </a:solidFill>
              </a:rPr>
              <a:t> AT DETTE ER DET NORMALE </a:t>
            </a:r>
          </a:p>
          <a:p>
            <a:pPr algn="ctr"/>
            <a:r>
              <a:rPr lang="da-DK" sz="2400" dirty="0">
                <a:solidFill>
                  <a:srgbClr val="FF0000"/>
                </a:solidFill>
              </a:rPr>
              <a:t>FOR DEN SIDSTE DEL AF LIVET</a:t>
            </a:r>
          </a:p>
        </p:txBody>
      </p:sp>
      <p:sp>
        <p:nvSpPr>
          <p:cNvPr id="8" name="Billedforklaring med nedadgående pil 7"/>
          <p:cNvSpPr/>
          <p:nvPr/>
        </p:nvSpPr>
        <p:spPr>
          <a:xfrm>
            <a:off x="6913092" y="510139"/>
            <a:ext cx="4480035" cy="3012707"/>
          </a:xfrm>
          <a:prstGeom prst="down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sz="2000" dirty="0"/>
              <a:t>HVORFOR? </a:t>
            </a:r>
          </a:p>
          <a:p>
            <a:pPr algn="ctr"/>
            <a:r>
              <a:rPr lang="da-DK" sz="2000" dirty="0"/>
              <a:t>TROR SÅ MANGE AF OS AT DETTE </a:t>
            </a:r>
          </a:p>
          <a:p>
            <a:pPr algn="ctr"/>
            <a:r>
              <a:rPr lang="da-DK" sz="2400" dirty="0">
                <a:solidFill>
                  <a:srgbClr val="00B050"/>
                </a:solidFill>
              </a:rPr>
              <a:t>IKKE ER NORMALT FOR DEN SIDSTE DEL AF LIVET</a:t>
            </a:r>
          </a:p>
        </p:txBody>
      </p:sp>
    </p:spTree>
    <p:extLst>
      <p:ext uri="{BB962C8B-B14F-4D97-AF65-F5344CB8AC3E}">
        <p14:creationId xmlns:p14="http://schemas.microsoft.com/office/powerpoint/2010/main" val="1645227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1" name="irc_mi" descr="Image result for EU logo">
            <a:hlinkClick r:id="rId2"/>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02947" y="0"/>
            <a:ext cx="1416332" cy="809897"/>
          </a:xfrm>
          <a:prstGeom prst="rect">
            <a:avLst/>
          </a:prstGeom>
          <a:noFill/>
          <a:ln>
            <a:noFill/>
          </a:ln>
        </p:spPr>
      </p:pic>
      <p:pic>
        <p:nvPicPr>
          <p:cNvPr id="12" name="Billede 11" descr="cid:image001.jpg@01D37A4A.783D05B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1"/>
            <a:ext cx="1776549" cy="553818"/>
          </a:xfrm>
          <a:prstGeom prst="rect">
            <a:avLst/>
          </a:prstGeom>
          <a:noFill/>
          <a:ln>
            <a:noFill/>
          </a:ln>
        </p:spPr>
      </p:pic>
      <p:pic>
        <p:nvPicPr>
          <p:cNvPr id="2" name="Billede 1"/>
          <p:cNvPicPr>
            <a:picLocks noChangeAspect="1"/>
          </p:cNvPicPr>
          <p:nvPr/>
        </p:nvPicPr>
        <p:blipFill>
          <a:blip r:embed="rId6"/>
          <a:stretch>
            <a:fillRect/>
          </a:stretch>
        </p:blipFill>
        <p:spPr>
          <a:xfrm>
            <a:off x="1776549" y="276910"/>
            <a:ext cx="9304972" cy="6361967"/>
          </a:xfrm>
          <a:prstGeom prst="rect">
            <a:avLst/>
          </a:prstGeom>
        </p:spPr>
      </p:pic>
    </p:spTree>
    <p:extLst>
      <p:ext uri="{BB962C8B-B14F-4D97-AF65-F5344CB8AC3E}">
        <p14:creationId xmlns:p14="http://schemas.microsoft.com/office/powerpoint/2010/main" val="1539047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1" name="irc_mi" descr="Image result for EU logo">
            <a:hlinkClick r:id="rId2"/>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02947" y="0"/>
            <a:ext cx="1416332" cy="809897"/>
          </a:xfrm>
          <a:prstGeom prst="rect">
            <a:avLst/>
          </a:prstGeom>
          <a:noFill/>
          <a:ln>
            <a:noFill/>
          </a:ln>
        </p:spPr>
      </p:pic>
      <p:pic>
        <p:nvPicPr>
          <p:cNvPr id="6" name="Pladsholder til indhold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9799" y="630890"/>
            <a:ext cx="10360892" cy="5690396"/>
          </a:xfrm>
          <a:prstGeom prst="rect">
            <a:avLst/>
          </a:prstGeom>
        </p:spPr>
      </p:pic>
    </p:spTree>
    <p:extLst>
      <p:ext uri="{BB962C8B-B14F-4D97-AF65-F5344CB8AC3E}">
        <p14:creationId xmlns:p14="http://schemas.microsoft.com/office/powerpoint/2010/main" val="2889049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1" name="irc_mi" descr="Image result for EU logo">
            <a:hlinkClick r:id="rId2"/>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02947" y="0"/>
            <a:ext cx="1416332" cy="809897"/>
          </a:xfrm>
          <a:prstGeom prst="rect">
            <a:avLst/>
          </a:prstGeom>
          <a:noFill/>
          <a:ln>
            <a:noFill/>
          </a:ln>
        </p:spPr>
      </p:pic>
      <p:pic>
        <p:nvPicPr>
          <p:cNvPr id="2" name="Bille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015" y="2154287"/>
            <a:ext cx="2381250" cy="2381250"/>
          </a:xfrm>
          <a:prstGeom prst="rect">
            <a:avLst/>
          </a:prstGeom>
        </p:spPr>
      </p:pic>
      <p:pic>
        <p:nvPicPr>
          <p:cNvPr id="3" name="Billed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3808" y="1335371"/>
            <a:ext cx="3328786" cy="4307840"/>
          </a:xfrm>
          <a:prstGeom prst="rect">
            <a:avLst/>
          </a:prstGeom>
        </p:spPr>
      </p:pic>
      <p:pic>
        <p:nvPicPr>
          <p:cNvPr id="5" name="Billed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8892" y="1150620"/>
            <a:ext cx="3695700" cy="4927600"/>
          </a:xfrm>
          <a:prstGeom prst="rect">
            <a:avLst/>
          </a:prstGeom>
        </p:spPr>
      </p:pic>
    </p:spTree>
    <p:extLst>
      <p:ext uri="{BB962C8B-B14F-4D97-AF65-F5344CB8AC3E}">
        <p14:creationId xmlns:p14="http://schemas.microsoft.com/office/powerpoint/2010/main" val="804651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Rektangel 5"/>
          <p:cNvSpPr/>
          <p:nvPr/>
        </p:nvSpPr>
        <p:spPr>
          <a:xfrm>
            <a:off x="468888" y="914400"/>
            <a:ext cx="7520079" cy="562115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da-DK" sz="2400" dirty="0">
                <a:latin typeface="Arial" panose="020B0604020202020204" pitchFamily="34" charset="0"/>
                <a:cs typeface="Arial" panose="020B0604020202020204" pitchFamily="34" charset="0"/>
              </a:rPr>
              <a:t>Meget af det litteratur vi læser.</a:t>
            </a:r>
          </a:p>
          <a:p>
            <a:pPr algn="ctr"/>
            <a:r>
              <a:rPr lang="da-DK" sz="2400" dirty="0">
                <a:latin typeface="Arial" panose="020B0604020202020204" pitchFamily="34" charset="0"/>
                <a:cs typeface="Arial" panose="020B0604020202020204" pitchFamily="34" charset="0"/>
              </a:rPr>
              <a:t>Selv i meget af den professionelle litteratur, </a:t>
            </a:r>
          </a:p>
          <a:p>
            <a:pPr algn="ctr"/>
            <a:r>
              <a:rPr lang="da-DK" sz="2400" dirty="0">
                <a:latin typeface="Arial" panose="020B0604020202020204" pitchFamily="34" charset="0"/>
                <a:cs typeface="Arial" panose="020B0604020202020204" pitchFamily="34" charset="0"/>
              </a:rPr>
              <a:t>kan sætninger og udtryk som de følgende læses.</a:t>
            </a:r>
          </a:p>
          <a:p>
            <a:pPr algn="ctr"/>
            <a:endParaRPr lang="da-DK" sz="2400" dirty="0">
              <a:latin typeface="Arial" panose="020B0604020202020204" pitchFamily="34" charset="0"/>
              <a:cs typeface="Arial" panose="020B0604020202020204" pitchFamily="34" charset="0"/>
            </a:endParaRPr>
          </a:p>
          <a:p>
            <a:pPr algn="ctr"/>
            <a:endParaRPr lang="da-DK" sz="2400" dirty="0">
              <a:latin typeface="Arial" panose="020B0604020202020204" pitchFamily="34" charset="0"/>
              <a:cs typeface="Arial" panose="020B0604020202020204" pitchFamily="34" charset="0"/>
            </a:endParaRPr>
          </a:p>
          <a:p>
            <a:r>
              <a:rPr lang="da-DK" dirty="0"/>
              <a:t> </a:t>
            </a:r>
          </a:p>
          <a:p>
            <a:r>
              <a:rPr lang="da-DK" sz="2400" i="1" dirty="0">
                <a:solidFill>
                  <a:srgbClr val="00B050"/>
                </a:solidFill>
              </a:rPr>
              <a:t>“det er normalt at musklerne svækkes i løbet af livet, hvis du ikke gør noget for at forhindre at de svækkes”</a:t>
            </a:r>
          </a:p>
          <a:p>
            <a:endParaRPr lang="da-DK" sz="2400" i="1" dirty="0">
              <a:solidFill>
                <a:srgbClr val="00B050"/>
              </a:solidFill>
            </a:endParaRPr>
          </a:p>
          <a:p>
            <a:endParaRPr lang="da-DK" sz="2400" dirty="0">
              <a:solidFill>
                <a:srgbClr val="00B050"/>
              </a:solidFill>
            </a:endParaRPr>
          </a:p>
          <a:p>
            <a:r>
              <a:rPr lang="da-DK" sz="2400" i="1" dirty="0">
                <a:solidFill>
                  <a:srgbClr val="00B050"/>
                </a:solidFill>
              </a:rPr>
              <a:t>“…. Normalt at folk mister styrke når de bliver ældre, hvis ikke de gør noget for at forhindre at de svækkes"</a:t>
            </a:r>
            <a:endParaRPr lang="da-DK" sz="2400" dirty="0">
              <a:solidFill>
                <a:srgbClr val="00B050"/>
              </a:solidFill>
            </a:endParaRPr>
          </a:p>
          <a:p>
            <a:endParaRPr lang="da-DK" dirty="0"/>
          </a:p>
          <a:p>
            <a:r>
              <a:rPr lang="da-DK" dirty="0"/>
              <a:t> </a:t>
            </a:r>
          </a:p>
          <a:p>
            <a:r>
              <a:rPr lang="da-DK" dirty="0"/>
              <a:t> </a:t>
            </a:r>
          </a:p>
        </p:txBody>
      </p:sp>
      <p:sp>
        <p:nvSpPr>
          <p:cNvPr id="7" name="AutoShape 2" descr="Billedresultat for litterature">
            <a:hlinkClick r:id="rId2"/>
          </p:cNvPr>
          <p:cNvSpPr>
            <a:spLocks noChangeAspect="1" noChangeArrowheads="1"/>
          </p:cNvSpPr>
          <p:nvPr/>
        </p:nvSpPr>
        <p:spPr bwMode="auto">
          <a:xfrm>
            <a:off x="4600575" y="-838200"/>
            <a:ext cx="260985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0" name="Billede 9"/>
          <p:cNvPicPr>
            <a:picLocks noChangeAspect="1"/>
          </p:cNvPicPr>
          <p:nvPr/>
        </p:nvPicPr>
        <p:blipFill>
          <a:blip r:embed="rId3"/>
          <a:stretch>
            <a:fillRect/>
          </a:stretch>
        </p:blipFill>
        <p:spPr>
          <a:xfrm>
            <a:off x="8360851" y="2189048"/>
            <a:ext cx="3458973" cy="2305982"/>
          </a:xfrm>
          <a:prstGeom prst="rect">
            <a:avLst/>
          </a:prstGeom>
        </p:spPr>
      </p:pic>
    </p:spTree>
    <p:extLst>
      <p:ext uri="{BB962C8B-B14F-4D97-AF65-F5344CB8AC3E}">
        <p14:creationId xmlns:p14="http://schemas.microsoft.com/office/powerpoint/2010/main" val="955187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AutoShape 2" descr="Billedresultat for litterature">
            <a:hlinkClick r:id="rId2"/>
          </p:cNvPr>
          <p:cNvSpPr>
            <a:spLocks noChangeAspect="1" noChangeArrowheads="1"/>
          </p:cNvSpPr>
          <p:nvPr/>
        </p:nvSpPr>
        <p:spPr bwMode="auto">
          <a:xfrm>
            <a:off x="4600575" y="-838200"/>
            <a:ext cx="260985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1" name="Rektangel 10"/>
          <p:cNvSpPr/>
          <p:nvPr/>
        </p:nvSpPr>
        <p:spPr>
          <a:xfrm>
            <a:off x="624355" y="2299874"/>
            <a:ext cx="7877093" cy="331009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dirty="0"/>
              <a:t>Vi har alle vores personlige oplevelser – vi ser folk omkring os blive gamle – vi er måske selv ved at blive gamle.</a:t>
            </a:r>
          </a:p>
          <a:p>
            <a:pPr algn="ctr"/>
            <a:r>
              <a:rPr lang="da-DK" sz="2800" dirty="0"/>
              <a:t>Vi tror vi ved – hvad aldring er. Vi ved hvad der er NORMALT.</a:t>
            </a:r>
          </a:p>
          <a:p>
            <a:pPr algn="ctr"/>
            <a:r>
              <a:rPr lang="da-DK" sz="2800" dirty="0"/>
              <a:t>Vi har SET det hele vores liv – lige siden vi var børn…</a:t>
            </a:r>
          </a:p>
        </p:txBody>
      </p:sp>
      <p:pic>
        <p:nvPicPr>
          <p:cNvPr id="12" name="Bille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7320" y="804706"/>
            <a:ext cx="2926080" cy="1697736"/>
          </a:xfrm>
          <a:prstGeom prst="rect">
            <a:avLst/>
          </a:prstGeom>
        </p:spPr>
      </p:pic>
      <p:pic>
        <p:nvPicPr>
          <p:cNvPr id="5" name="Pladsholder til indhold 2"/>
          <p:cNvPicPr>
            <a:picLocks noGrp="1" noChangeAspect="1"/>
          </p:cNvPicPr>
          <p:nvPr>
            <p:ph idx="1"/>
          </p:nvPr>
        </p:nvPicPr>
        <p:blipFill>
          <a:blip r:embed="rId4"/>
          <a:stretch>
            <a:fillRect/>
          </a:stretch>
        </p:blipFill>
        <p:spPr>
          <a:xfrm>
            <a:off x="9426067" y="4270442"/>
            <a:ext cx="2237110" cy="1995604"/>
          </a:xfrm>
          <a:prstGeom prst="rect">
            <a:avLst/>
          </a:prstGeom>
        </p:spPr>
      </p:pic>
    </p:spTree>
    <p:extLst>
      <p:ext uri="{BB962C8B-B14F-4D97-AF65-F5344CB8AC3E}">
        <p14:creationId xmlns:p14="http://schemas.microsoft.com/office/powerpoint/2010/main" val="3520769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ktangel 3"/>
          <p:cNvSpPr/>
          <p:nvPr/>
        </p:nvSpPr>
        <p:spPr>
          <a:xfrm>
            <a:off x="91439" y="1668162"/>
            <a:ext cx="8856617" cy="43276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dirty="0"/>
          </a:p>
          <a:p>
            <a:pPr algn="ctr"/>
            <a:r>
              <a:rPr lang="da-DK" sz="2400" dirty="0"/>
              <a:t>Når vi læser denne slags information – </a:t>
            </a:r>
            <a:endParaRPr lang="da-DK" sz="2400" dirty="0" smtClean="0"/>
          </a:p>
          <a:p>
            <a:pPr algn="ctr"/>
            <a:r>
              <a:rPr lang="da-DK" sz="2400" dirty="0" smtClean="0"/>
              <a:t>får disse signaler </a:t>
            </a:r>
            <a:r>
              <a:rPr lang="da-DK" sz="2400" dirty="0"/>
              <a:t>fra vores omgivelser - </a:t>
            </a:r>
          </a:p>
          <a:p>
            <a:pPr algn="ctr"/>
            <a:r>
              <a:rPr lang="da-DK" sz="2400" dirty="0"/>
              <a:t>og når det kommer til vores egne oplevelser om </a:t>
            </a:r>
            <a:r>
              <a:rPr lang="da-DK" sz="2400" dirty="0" smtClean="0"/>
              <a:t>aldring, </a:t>
            </a:r>
            <a:r>
              <a:rPr lang="da-DK" sz="2400" dirty="0"/>
              <a:t>skal vi huske</a:t>
            </a:r>
            <a:r>
              <a:rPr lang="da-DK" sz="2400" dirty="0" smtClean="0"/>
              <a:t>:</a:t>
            </a:r>
          </a:p>
          <a:p>
            <a:pPr algn="ctr"/>
            <a:endParaRPr lang="da-DK" sz="2400" dirty="0"/>
          </a:p>
          <a:p>
            <a:pPr algn="ctr"/>
            <a:endParaRPr lang="da-DK" sz="2400" dirty="0" smtClean="0"/>
          </a:p>
          <a:p>
            <a:pPr algn="ctr"/>
            <a:endParaRPr lang="da-DK" sz="2400" dirty="0"/>
          </a:p>
          <a:p>
            <a:pPr algn="ctr"/>
            <a:endParaRPr lang="da-DK" dirty="0"/>
          </a:p>
          <a:p>
            <a:pPr algn="ctr"/>
            <a:r>
              <a:rPr lang="da-DK" sz="2800" dirty="0"/>
              <a:t>Hvornår og fra hvem har de professionelle fået deres viden om aldringsprocessen fra? </a:t>
            </a:r>
          </a:p>
          <a:p>
            <a:pPr algn="ctr"/>
            <a:r>
              <a:rPr lang="da-DK" sz="2800" dirty="0"/>
              <a:t>Hvor har vi vores personlige oplevelser af aldring fra? </a:t>
            </a:r>
          </a:p>
        </p:txBody>
      </p:sp>
      <p:sp>
        <p:nvSpPr>
          <p:cNvPr id="7" name="AutoShape 2" descr="Billedresultat for litterature">
            <a:hlinkClick r:id="rId2"/>
          </p:cNvPr>
          <p:cNvSpPr>
            <a:spLocks noChangeAspect="1" noChangeArrowheads="1"/>
          </p:cNvSpPr>
          <p:nvPr/>
        </p:nvSpPr>
        <p:spPr bwMode="auto">
          <a:xfrm>
            <a:off x="4600575" y="-838200"/>
            <a:ext cx="260985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 name="Rektangel 1"/>
          <p:cNvSpPr/>
          <p:nvPr/>
        </p:nvSpPr>
        <p:spPr>
          <a:xfrm rot="21266839">
            <a:off x="9852082" y="547474"/>
            <a:ext cx="1755227" cy="212309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ysClr val="windowText" lastClr="000000"/>
                </a:solidFill>
              </a:rPr>
              <a:t>ARTIKEL</a:t>
            </a:r>
          </a:p>
          <a:p>
            <a:pPr algn="ctr"/>
            <a:endParaRPr lang="da-DK" dirty="0">
              <a:solidFill>
                <a:sysClr val="windowText" lastClr="000000"/>
              </a:solidFill>
            </a:endParaRPr>
          </a:p>
          <a:p>
            <a:pPr algn="ctr"/>
            <a:r>
              <a:rPr lang="da-DK" dirty="0" smtClean="0">
                <a:solidFill>
                  <a:sysClr val="windowText" lastClr="000000"/>
                </a:solidFill>
              </a:rPr>
              <a:t>Det er normalt i aldringen………</a:t>
            </a:r>
            <a:endParaRPr lang="da-DK" dirty="0">
              <a:solidFill>
                <a:sysClr val="windowText" lastClr="000000"/>
              </a:solidFill>
            </a:endParaRPr>
          </a:p>
        </p:txBody>
      </p:sp>
      <p:pic>
        <p:nvPicPr>
          <p:cNvPr id="8" name="Pladsholder til indhold 2"/>
          <p:cNvPicPr>
            <a:picLocks noGrp="1" noChangeAspect="1"/>
          </p:cNvPicPr>
          <p:nvPr>
            <p:ph idx="1"/>
          </p:nvPr>
        </p:nvPicPr>
        <p:blipFill>
          <a:blip r:embed="rId3"/>
          <a:stretch>
            <a:fillRect/>
          </a:stretch>
        </p:blipFill>
        <p:spPr>
          <a:xfrm>
            <a:off x="9404770" y="3832006"/>
            <a:ext cx="2136155" cy="1905547"/>
          </a:xfrm>
          <a:prstGeom prst="rect">
            <a:avLst/>
          </a:prstGeom>
        </p:spPr>
      </p:pic>
    </p:spTree>
    <p:extLst>
      <p:ext uri="{BB962C8B-B14F-4D97-AF65-F5344CB8AC3E}">
        <p14:creationId xmlns:p14="http://schemas.microsoft.com/office/powerpoint/2010/main" val="1482740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2255</TotalTime>
  <Words>1153</Words>
  <Application>Microsoft Office PowerPoint</Application>
  <PresentationFormat>Widescreen</PresentationFormat>
  <Paragraphs>268</Paragraphs>
  <Slides>21</Slides>
  <Notes>4</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21</vt:i4>
      </vt:variant>
    </vt:vector>
  </HeadingPairs>
  <TitlesOfParts>
    <vt:vector size="25" baseType="lpstr">
      <vt:lpstr>Arial</vt:lpstr>
      <vt:lpstr>Calibri</vt:lpstr>
      <vt:lpstr>Calibri Light</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Niels Christian F Vestergaard (NCV | OJ)</dc:creator>
  <cp:lastModifiedBy>Niels Christian F Vestergaard (NCV | OJ)</cp:lastModifiedBy>
  <cp:revision>41</cp:revision>
  <dcterms:created xsi:type="dcterms:W3CDTF">2018-12-13T16:45:37Z</dcterms:created>
  <dcterms:modified xsi:type="dcterms:W3CDTF">2019-11-30T18:50:14Z</dcterms:modified>
</cp:coreProperties>
</file>